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6" r:id="rId4"/>
  </p:sldMasterIdLst>
  <p:notesMasterIdLst>
    <p:notesMasterId r:id="rId38"/>
  </p:notesMasterIdLst>
  <p:handoutMasterIdLst>
    <p:handoutMasterId r:id="rId39"/>
  </p:handoutMasterIdLst>
  <p:sldIdLst>
    <p:sldId id="256" r:id="rId5"/>
    <p:sldId id="309" r:id="rId6"/>
    <p:sldId id="274" r:id="rId7"/>
    <p:sldId id="322" r:id="rId8"/>
    <p:sldId id="323" r:id="rId9"/>
    <p:sldId id="310" r:id="rId10"/>
    <p:sldId id="302" r:id="rId11"/>
    <p:sldId id="317" r:id="rId12"/>
    <p:sldId id="316" r:id="rId13"/>
    <p:sldId id="261" r:id="rId14"/>
    <p:sldId id="286" r:id="rId15"/>
    <p:sldId id="281" r:id="rId16"/>
    <p:sldId id="283" r:id="rId17"/>
    <p:sldId id="287" r:id="rId18"/>
    <p:sldId id="257" r:id="rId19"/>
    <p:sldId id="324" r:id="rId20"/>
    <p:sldId id="288" r:id="rId21"/>
    <p:sldId id="290" r:id="rId22"/>
    <p:sldId id="292" r:id="rId23"/>
    <p:sldId id="293" r:id="rId24"/>
    <p:sldId id="296" r:id="rId25"/>
    <p:sldId id="303" r:id="rId26"/>
    <p:sldId id="318" r:id="rId27"/>
    <p:sldId id="294" r:id="rId28"/>
    <p:sldId id="312" r:id="rId29"/>
    <p:sldId id="313" r:id="rId30"/>
    <p:sldId id="321" r:id="rId31"/>
    <p:sldId id="280" r:id="rId32"/>
    <p:sldId id="315" r:id="rId33"/>
    <p:sldId id="305" r:id="rId34"/>
    <p:sldId id="319" r:id="rId35"/>
    <p:sldId id="306" r:id="rId36"/>
    <p:sldId id="320"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27F323-5520-541B-2E15-DB041A5036B9}" name="Violet Yang" initials="VY" userId="S::violet.yang@britishscienceassociation.org::27c1502a-8220-4b95-bf72-a46c7c47311a" providerId="AD"/>
  <p188:author id="{CC1AAD26-75A8-2197-8829-F3F798E9B2FC}" name="Maria Rossini" initials="MR" userId="S::maria.rossini@britishscienceassociation.org::e2a80c63-d504-43e6-b628-03218e155882" providerId="AD"/>
  <p188:author id="{F018E38C-32CC-D330-2F41-06717719EB1A}" name="Graham Rogers" initials="GR" userId="S::graham.rogers@ectonbrook.org.uk::52ef7245-da72-4605-b0a6-698a947924aa" providerId="AD"/>
  <p188:author id="{D3BA308D-C9EF-84DB-F723-DF60418BCADC}" name="bren.hellier" initials="br" userId="S::bren.hellier_stemmatters.org.uk#ext#@britishscienceassociation.onmicrosoft.com::f88167f1-c722-434d-95d8-7011e4750a0a" providerId="AD"/>
  <p188:author id="{F2D4A8D5-F8AE-44F3-EB7A-08B04658DBBB}" name="Catherine Davies" initials="CD" userId="S::catherine.davies@britishscienceassociation.org::f51976df-a8d3-425f-8a5f-de491c995764" providerId="AD"/>
  <p188:author id="{78F943E7-06CF-4CBA-A914-06A8848C6FAC}" name="Catherine Davies" initials="CD" userId="S::Catherine.Davies@britishscienceassociation.org::f51976df-a8d3-425f-8a5f-de491c99576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B76"/>
    <a:srgbClr val="EAEDB3"/>
    <a:srgbClr val="FBFF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43ADF2-7CA4-4B2F-BFAF-194B56599B0C}" v="7" dt="2026-07-15T21:14:59.5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Davies" userId="f51976df-a8d3-425f-8a5f-de491c995764" providerId="ADAL" clId="{978260A9-7D0A-4D87-8AD5-E5E236222193}"/>
    <pc:docChg chg="undo custSel modSld">
      <pc:chgData name="Catherine Davies" userId="f51976df-a8d3-425f-8a5f-de491c995764" providerId="ADAL" clId="{978260A9-7D0A-4D87-8AD5-E5E236222193}" dt="2026-07-15T21:14:59.504" v="255" actId="931"/>
      <pc:docMkLst>
        <pc:docMk/>
      </pc:docMkLst>
      <pc:sldChg chg="modSp mod">
        <pc:chgData name="Catherine Davies" userId="f51976df-a8d3-425f-8a5f-de491c995764" providerId="ADAL" clId="{978260A9-7D0A-4D87-8AD5-E5E236222193}" dt="2026-07-15T19:56:53.985" v="215" actId="1037"/>
        <pc:sldMkLst>
          <pc:docMk/>
          <pc:sldMk cId="2765404482" sldId="283"/>
        </pc:sldMkLst>
        <pc:spChg chg="mod">
          <ac:chgData name="Catherine Davies" userId="f51976df-a8d3-425f-8a5f-de491c995764" providerId="ADAL" clId="{978260A9-7D0A-4D87-8AD5-E5E236222193}" dt="2026-07-15T19:56:53.985" v="215" actId="1037"/>
          <ac:spMkLst>
            <pc:docMk/>
            <pc:sldMk cId="2765404482" sldId="283"/>
            <ac:spMk id="2" creationId="{E37B57B9-109E-395D-9DC5-9795E12B4ABC}"/>
          </ac:spMkLst>
        </pc:spChg>
        <pc:picChg chg="mod">
          <ac:chgData name="Catherine Davies" userId="f51976df-a8d3-425f-8a5f-de491c995764" providerId="ADAL" clId="{978260A9-7D0A-4D87-8AD5-E5E236222193}" dt="2026-07-15T19:39:49.004" v="181" actId="1076"/>
          <ac:picMkLst>
            <pc:docMk/>
            <pc:sldMk cId="2765404482" sldId="283"/>
            <ac:picMk id="5" creationId="{BB36DFC8-E05D-2C91-84FD-B963C11F7738}"/>
          </ac:picMkLst>
        </pc:picChg>
      </pc:sldChg>
      <pc:sldChg chg="modSp mod">
        <pc:chgData name="Catherine Davies" userId="f51976df-a8d3-425f-8a5f-de491c995764" providerId="ADAL" clId="{978260A9-7D0A-4D87-8AD5-E5E236222193}" dt="2026-07-15T19:58:00.554" v="236" actId="20577"/>
        <pc:sldMkLst>
          <pc:docMk/>
          <pc:sldMk cId="533689295" sldId="287"/>
        </pc:sldMkLst>
        <pc:spChg chg="mod">
          <ac:chgData name="Catherine Davies" userId="f51976df-a8d3-425f-8a5f-de491c995764" providerId="ADAL" clId="{978260A9-7D0A-4D87-8AD5-E5E236222193}" dt="2026-07-15T19:58:00.554" v="236" actId="20577"/>
          <ac:spMkLst>
            <pc:docMk/>
            <pc:sldMk cId="533689295" sldId="287"/>
            <ac:spMk id="2" creationId="{455881DF-6A6E-64D4-0FF6-B41A94E44109}"/>
          </ac:spMkLst>
        </pc:spChg>
      </pc:sldChg>
      <pc:sldChg chg="modSp mod">
        <pc:chgData name="Catherine Davies" userId="f51976df-a8d3-425f-8a5f-de491c995764" providerId="ADAL" clId="{978260A9-7D0A-4D87-8AD5-E5E236222193}" dt="2026-07-15T20:00:30.086" v="248" actId="20577"/>
        <pc:sldMkLst>
          <pc:docMk/>
          <pc:sldMk cId="1500649853" sldId="288"/>
        </pc:sldMkLst>
        <pc:spChg chg="mod">
          <ac:chgData name="Catherine Davies" userId="f51976df-a8d3-425f-8a5f-de491c995764" providerId="ADAL" clId="{978260A9-7D0A-4D87-8AD5-E5E236222193}" dt="2026-07-15T20:00:30.086" v="248" actId="20577"/>
          <ac:spMkLst>
            <pc:docMk/>
            <pc:sldMk cId="1500649853" sldId="288"/>
            <ac:spMk id="4" creationId="{0C8EE9C8-7D54-5706-B064-1FF330BAB01A}"/>
          </ac:spMkLst>
        </pc:spChg>
      </pc:sldChg>
      <pc:sldChg chg="modAnim">
        <pc:chgData name="Catherine Davies" userId="f51976df-a8d3-425f-8a5f-de491c995764" providerId="ADAL" clId="{978260A9-7D0A-4D87-8AD5-E5E236222193}" dt="2026-07-15T20:02:47.289" v="249"/>
        <pc:sldMkLst>
          <pc:docMk/>
          <pc:sldMk cId="2417087424" sldId="296"/>
        </pc:sldMkLst>
      </pc:sldChg>
      <pc:sldChg chg="delSp mod">
        <pc:chgData name="Catherine Davies" userId="f51976df-a8d3-425f-8a5f-de491c995764" providerId="ADAL" clId="{978260A9-7D0A-4D87-8AD5-E5E236222193}" dt="2026-07-15T17:27:09.380" v="0" actId="478"/>
        <pc:sldMkLst>
          <pc:docMk/>
          <pc:sldMk cId="78230775" sldId="303"/>
        </pc:sldMkLst>
        <pc:spChg chg="del">
          <ac:chgData name="Catherine Davies" userId="f51976df-a8d3-425f-8a5f-de491c995764" providerId="ADAL" clId="{978260A9-7D0A-4D87-8AD5-E5E236222193}" dt="2026-07-15T17:27:09.380" v="0" actId="478"/>
          <ac:spMkLst>
            <pc:docMk/>
            <pc:sldMk cId="78230775" sldId="303"/>
            <ac:spMk id="4" creationId="{A2D2149A-AE7D-6DE6-5D42-648E251CE7A1}"/>
          </ac:spMkLst>
        </pc:spChg>
      </pc:sldChg>
      <pc:sldChg chg="addSp delSp modSp mod">
        <pc:chgData name="Catherine Davies" userId="f51976df-a8d3-425f-8a5f-de491c995764" providerId="ADAL" clId="{978260A9-7D0A-4D87-8AD5-E5E236222193}" dt="2026-07-15T21:14:59.504" v="255" actId="931"/>
        <pc:sldMkLst>
          <pc:docMk/>
          <pc:sldMk cId="768180896" sldId="305"/>
        </pc:sldMkLst>
        <pc:spChg chg="add del mod">
          <ac:chgData name="Catherine Davies" userId="f51976df-a8d3-425f-8a5f-de491c995764" providerId="ADAL" clId="{978260A9-7D0A-4D87-8AD5-E5E236222193}" dt="2026-07-15T21:14:59.504" v="255" actId="931"/>
          <ac:spMkLst>
            <pc:docMk/>
            <pc:sldMk cId="768180896" sldId="305"/>
            <ac:spMk id="5" creationId="{58862A5F-7EE6-DC1C-2AAA-75BA0C170D35}"/>
          </ac:spMkLst>
        </pc:spChg>
        <pc:picChg chg="add mod">
          <ac:chgData name="Catherine Davies" userId="f51976df-a8d3-425f-8a5f-de491c995764" providerId="ADAL" clId="{978260A9-7D0A-4D87-8AD5-E5E236222193}" dt="2026-07-15T21:14:59.504" v="255" actId="931"/>
          <ac:picMkLst>
            <pc:docMk/>
            <pc:sldMk cId="768180896" sldId="305"/>
            <ac:picMk id="7" creationId="{DBFC8352-939C-2D29-D125-03C1D8F02EC0}"/>
          </ac:picMkLst>
        </pc:picChg>
        <pc:picChg chg="del">
          <ac:chgData name="Catherine Davies" userId="f51976df-a8d3-425f-8a5f-de491c995764" providerId="ADAL" clId="{978260A9-7D0A-4D87-8AD5-E5E236222193}" dt="2026-07-15T21:14:27.925" v="254" actId="478"/>
          <ac:picMkLst>
            <pc:docMk/>
            <pc:sldMk cId="768180896" sldId="305"/>
            <ac:picMk id="20" creationId="{45E230D9-27FC-CB55-7293-BE6664CF341B}"/>
          </ac:picMkLst>
        </pc:picChg>
      </pc:sldChg>
      <pc:sldChg chg="addSp delSp modSp mod">
        <pc:chgData name="Catherine Davies" userId="f51976df-a8d3-425f-8a5f-de491c995764" providerId="ADAL" clId="{978260A9-7D0A-4D87-8AD5-E5E236222193}" dt="2026-07-15T21:14:11.447" v="253" actId="931"/>
        <pc:sldMkLst>
          <pc:docMk/>
          <pc:sldMk cId="1124081135" sldId="318"/>
        </pc:sldMkLst>
        <pc:spChg chg="add del mod">
          <ac:chgData name="Catherine Davies" userId="f51976df-a8d3-425f-8a5f-de491c995764" providerId="ADAL" clId="{978260A9-7D0A-4D87-8AD5-E5E236222193}" dt="2026-07-15T21:12:39.567" v="251" actId="478"/>
          <ac:spMkLst>
            <pc:docMk/>
            <pc:sldMk cId="1124081135" sldId="318"/>
            <ac:spMk id="3" creationId="{50D67659-82DE-C98D-719D-18E70E94B213}"/>
          </ac:spMkLst>
        </pc:spChg>
        <pc:spChg chg="add del mod">
          <ac:chgData name="Catherine Davies" userId="f51976df-a8d3-425f-8a5f-de491c995764" providerId="ADAL" clId="{978260A9-7D0A-4D87-8AD5-E5E236222193}" dt="2026-07-15T21:14:11.447" v="253" actId="931"/>
          <ac:spMkLst>
            <pc:docMk/>
            <pc:sldMk cId="1124081135" sldId="318"/>
            <ac:spMk id="7" creationId="{13A2575D-3C82-9C8F-7049-CE35807E7A04}"/>
          </ac:spMkLst>
        </pc:spChg>
        <pc:picChg chg="add mod ord">
          <ac:chgData name="Catherine Davies" userId="f51976df-a8d3-425f-8a5f-de491c995764" providerId="ADAL" clId="{978260A9-7D0A-4D87-8AD5-E5E236222193}" dt="2026-07-15T21:14:11.447" v="253" actId="931"/>
          <ac:picMkLst>
            <pc:docMk/>
            <pc:sldMk cId="1124081135" sldId="318"/>
            <ac:picMk id="9" creationId="{BF5BF85A-E809-0190-2262-3739ABF2148C}"/>
          </ac:picMkLst>
        </pc:picChg>
        <pc:picChg chg="add del">
          <ac:chgData name="Catherine Davies" userId="f51976df-a8d3-425f-8a5f-de491c995764" providerId="ADAL" clId="{978260A9-7D0A-4D87-8AD5-E5E236222193}" dt="2026-07-15T21:13:14.257" v="252" actId="478"/>
          <ac:picMkLst>
            <pc:docMk/>
            <pc:sldMk cId="1124081135" sldId="318"/>
            <ac:picMk id="12" creationId="{8A480FE7-ADF0-0319-4CED-F5FE11F72C6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4AD9A-7960-2129-C0AD-0318F83097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7D3F9E10-6E6F-E8E7-F8BE-B281DD9A41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36F71D5-AB95-4F7D-81E9-F3101AC2B6F0}" type="datetimeFigureOut">
              <a:rPr lang="en-GB" smtClean="0"/>
              <a:t>15/07/2026</a:t>
            </a:fld>
            <a:endParaRPr lang="en-GB"/>
          </a:p>
        </p:txBody>
      </p:sp>
      <p:sp>
        <p:nvSpPr>
          <p:cNvPr id="4" name="Footer Placeholder 3">
            <a:extLst>
              <a:ext uri="{FF2B5EF4-FFF2-40B4-BE49-F238E27FC236}">
                <a16:creationId xmlns:a16="http://schemas.microsoft.com/office/drawing/2014/main" id="{04339E08-2384-2C95-B1D5-BC585F9787E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BE60E515-B8E9-E9A6-4D00-D3FB55B29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84A5DD-72D9-433E-A6E4-49F5EA3475F2}" type="slidenum">
              <a:rPr lang="en-GB" smtClean="0"/>
              <a:t>‹#›</a:t>
            </a:fld>
            <a:endParaRPr lang="en-GB"/>
          </a:p>
        </p:txBody>
      </p:sp>
    </p:spTree>
    <p:extLst>
      <p:ext uri="{BB962C8B-B14F-4D97-AF65-F5344CB8AC3E}">
        <p14:creationId xmlns:p14="http://schemas.microsoft.com/office/powerpoint/2010/main" val="348038962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7CBEDA-1BFF-4199-A772-B7835792E5AA}" type="datetimeFigureOut">
              <a:rPr lang="en-GB" smtClean="0"/>
              <a:t>15/07/2026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285FC9-EBD8-4975-80AA-76C4FB3CA35D}" type="slidenum">
              <a:rPr lang="en-GB" smtClean="0"/>
              <a:t>‹#›</a:t>
            </a:fld>
            <a:endParaRPr lang="en-GB"/>
          </a:p>
        </p:txBody>
      </p:sp>
    </p:spTree>
    <p:extLst>
      <p:ext uri="{BB962C8B-B14F-4D97-AF65-F5344CB8AC3E}">
        <p14:creationId xmlns:p14="http://schemas.microsoft.com/office/powerpoint/2010/main" val="3143384872"/>
      </p:ext>
    </p:extLst>
  </p:cSld>
  <p:clrMap bg1="lt1" tx1="dk1" bg2="lt2" tx2="dk2" accent1="accent1" accent2="accent2" accent3="accent3" accent4="accent4" accent5="accent5" accent6="accent6" hlink="hlink" folHlink="folHlink"/>
  <p:notesStyle>
    <a:lvl1pPr marL="0" algn="l" defTabSz="586496" rtl="0" eaLnBrk="1" latinLnBrk="0" hangingPunct="1">
      <a:defRPr sz="770" kern="1200">
        <a:solidFill>
          <a:schemeClr val="tx1"/>
        </a:solidFill>
        <a:latin typeface="+mn-lt"/>
        <a:ea typeface="+mn-ea"/>
        <a:cs typeface="+mn-cs"/>
      </a:defRPr>
    </a:lvl1pPr>
    <a:lvl2pPr marL="293248" algn="l" defTabSz="586496" rtl="0" eaLnBrk="1" latinLnBrk="0" hangingPunct="1">
      <a:defRPr sz="770" kern="1200">
        <a:solidFill>
          <a:schemeClr val="tx1"/>
        </a:solidFill>
        <a:latin typeface="+mn-lt"/>
        <a:ea typeface="+mn-ea"/>
        <a:cs typeface="+mn-cs"/>
      </a:defRPr>
    </a:lvl2pPr>
    <a:lvl3pPr marL="586496" algn="l" defTabSz="586496" rtl="0" eaLnBrk="1" latinLnBrk="0" hangingPunct="1">
      <a:defRPr sz="770" kern="1200">
        <a:solidFill>
          <a:schemeClr val="tx1"/>
        </a:solidFill>
        <a:latin typeface="+mn-lt"/>
        <a:ea typeface="+mn-ea"/>
        <a:cs typeface="+mn-cs"/>
      </a:defRPr>
    </a:lvl3pPr>
    <a:lvl4pPr marL="879744" algn="l" defTabSz="586496" rtl="0" eaLnBrk="1" latinLnBrk="0" hangingPunct="1">
      <a:defRPr sz="770" kern="1200">
        <a:solidFill>
          <a:schemeClr val="tx1"/>
        </a:solidFill>
        <a:latin typeface="+mn-lt"/>
        <a:ea typeface="+mn-ea"/>
        <a:cs typeface="+mn-cs"/>
      </a:defRPr>
    </a:lvl4pPr>
    <a:lvl5pPr marL="1172992" algn="l" defTabSz="586496" rtl="0" eaLnBrk="1" latinLnBrk="0" hangingPunct="1">
      <a:defRPr sz="770" kern="1200">
        <a:solidFill>
          <a:schemeClr val="tx1"/>
        </a:solidFill>
        <a:latin typeface="+mn-lt"/>
        <a:ea typeface="+mn-ea"/>
        <a:cs typeface="+mn-cs"/>
      </a:defRPr>
    </a:lvl5pPr>
    <a:lvl6pPr marL="1466240" algn="l" defTabSz="586496" rtl="0" eaLnBrk="1" latinLnBrk="0" hangingPunct="1">
      <a:defRPr sz="770" kern="1200">
        <a:solidFill>
          <a:schemeClr val="tx1"/>
        </a:solidFill>
        <a:latin typeface="+mn-lt"/>
        <a:ea typeface="+mn-ea"/>
        <a:cs typeface="+mn-cs"/>
      </a:defRPr>
    </a:lvl6pPr>
    <a:lvl7pPr marL="1759488" algn="l" defTabSz="586496" rtl="0" eaLnBrk="1" latinLnBrk="0" hangingPunct="1">
      <a:defRPr sz="770" kern="1200">
        <a:solidFill>
          <a:schemeClr val="tx1"/>
        </a:solidFill>
        <a:latin typeface="+mn-lt"/>
        <a:ea typeface="+mn-ea"/>
        <a:cs typeface="+mn-cs"/>
      </a:defRPr>
    </a:lvl7pPr>
    <a:lvl8pPr marL="2052737" algn="l" defTabSz="586496" rtl="0" eaLnBrk="1" latinLnBrk="0" hangingPunct="1">
      <a:defRPr sz="770" kern="1200">
        <a:solidFill>
          <a:schemeClr val="tx1"/>
        </a:solidFill>
        <a:latin typeface="+mn-lt"/>
        <a:ea typeface="+mn-ea"/>
        <a:cs typeface="+mn-cs"/>
      </a:defRPr>
    </a:lvl8pPr>
    <a:lvl9pPr marL="2345985" algn="l" defTabSz="586496" rtl="0" eaLnBrk="1" latinLnBrk="0" hangingPunct="1">
      <a:defRPr sz="7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285FC9-EBD8-4975-80AA-76C4FB3CA35D}" type="slidenum">
              <a:rPr lang="en-GB" smtClean="0"/>
              <a:t>1</a:t>
            </a:fld>
            <a:endParaRPr lang="en-GB"/>
          </a:p>
        </p:txBody>
      </p:sp>
    </p:spTree>
    <p:extLst>
      <p:ext uri="{BB962C8B-B14F-4D97-AF65-F5344CB8AC3E}">
        <p14:creationId xmlns:p14="http://schemas.microsoft.com/office/powerpoint/2010/main" val="1211321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E285FC9-EBD8-4975-80AA-76C4FB3CA35D}" type="slidenum">
              <a:rPr lang="en-GB" smtClean="0"/>
              <a:t>4</a:t>
            </a:fld>
            <a:endParaRPr lang="en-GB"/>
          </a:p>
        </p:txBody>
      </p:sp>
    </p:spTree>
    <p:extLst>
      <p:ext uri="{BB962C8B-B14F-4D97-AF65-F5344CB8AC3E}">
        <p14:creationId xmlns:p14="http://schemas.microsoft.com/office/powerpoint/2010/main" val="2629988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FCC2E-A301-B9FA-4976-AD954995DC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726A24-77E5-0BF0-E3BA-224E0B7794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595FDD-2B4B-8951-F7AD-540578F2903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1E431BF-D3B2-42E3-0D13-E03D9A4DB229}"/>
              </a:ext>
            </a:extLst>
          </p:cNvPr>
          <p:cNvSpPr>
            <a:spLocks noGrp="1"/>
          </p:cNvSpPr>
          <p:nvPr>
            <p:ph type="sldNum" sz="quarter" idx="5"/>
          </p:nvPr>
        </p:nvSpPr>
        <p:spPr/>
        <p:txBody>
          <a:bodyPr/>
          <a:lstStyle/>
          <a:p>
            <a:fld id="{FE285FC9-EBD8-4975-80AA-76C4FB3CA35D}" type="slidenum">
              <a:rPr lang="en-GB" smtClean="0"/>
              <a:t>5</a:t>
            </a:fld>
            <a:endParaRPr lang="en-GB"/>
          </a:p>
        </p:txBody>
      </p:sp>
    </p:spTree>
    <p:extLst>
      <p:ext uri="{BB962C8B-B14F-4D97-AF65-F5344CB8AC3E}">
        <p14:creationId xmlns:p14="http://schemas.microsoft.com/office/powerpoint/2010/main" val="3694233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285FC9-EBD8-4975-80AA-76C4FB3CA35D}" type="slidenum">
              <a:rPr lang="en-GB" smtClean="0"/>
              <a:t>17</a:t>
            </a:fld>
            <a:endParaRPr lang="en-GB"/>
          </a:p>
        </p:txBody>
      </p:sp>
    </p:spTree>
    <p:extLst>
      <p:ext uri="{BB962C8B-B14F-4D97-AF65-F5344CB8AC3E}">
        <p14:creationId xmlns:p14="http://schemas.microsoft.com/office/powerpoint/2010/main" val="2721008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E285FC9-EBD8-4975-80AA-76C4FB3CA35D}" type="slidenum">
              <a:rPr lang="en-GB" smtClean="0"/>
              <a:t>30</a:t>
            </a:fld>
            <a:endParaRPr lang="en-GB"/>
          </a:p>
        </p:txBody>
      </p:sp>
    </p:spTree>
    <p:extLst>
      <p:ext uri="{BB962C8B-B14F-4D97-AF65-F5344CB8AC3E}">
        <p14:creationId xmlns:p14="http://schemas.microsoft.com/office/powerpoint/2010/main" val="35438853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A5AB86B-1B27-86F3-3ECF-5F329DA37C6C}"/>
              </a:ext>
            </a:extLst>
          </p:cNvPr>
          <p:cNvSpPr>
            <a:spLocks noGrp="1"/>
          </p:cNvSpPr>
          <p:nvPr>
            <p:ph type="ctrTitle"/>
          </p:nvPr>
        </p:nvSpPr>
        <p:spPr>
          <a:xfrm>
            <a:off x="233267" y="2397500"/>
            <a:ext cx="5784978" cy="2387600"/>
          </a:xfrm>
          <a:prstGeom prst="rect">
            <a:avLst/>
          </a:prstGeom>
        </p:spPr>
        <p:txBody>
          <a:bodyPr anchor="b"/>
          <a:lstStyle>
            <a:lvl1pPr algn="l">
              <a:defRPr sz="6000" b="1">
                <a:solidFill>
                  <a:schemeClr val="bg1"/>
                </a:solidFill>
              </a:defRPr>
            </a:lvl1pPr>
          </a:lstStyle>
          <a:p>
            <a:r>
              <a:rPr lang="en-US"/>
              <a:t>Click to edit Master title style</a:t>
            </a:r>
            <a:endParaRPr lang="en-GB"/>
          </a:p>
        </p:txBody>
      </p:sp>
      <p:sp>
        <p:nvSpPr>
          <p:cNvPr id="7" name="Subtitle 2">
            <a:extLst>
              <a:ext uri="{FF2B5EF4-FFF2-40B4-BE49-F238E27FC236}">
                <a16:creationId xmlns:a16="http://schemas.microsoft.com/office/drawing/2014/main" id="{B7C36606-EA65-77CE-1DC1-8DC1A61526DD}"/>
              </a:ext>
            </a:extLst>
          </p:cNvPr>
          <p:cNvSpPr>
            <a:spLocks noGrp="1"/>
          </p:cNvSpPr>
          <p:nvPr>
            <p:ph type="subTitle" idx="1"/>
          </p:nvPr>
        </p:nvSpPr>
        <p:spPr>
          <a:xfrm>
            <a:off x="233267" y="5027936"/>
            <a:ext cx="6755620" cy="855677"/>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8" name="Picture Placeholder 7">
            <a:extLst>
              <a:ext uri="{FF2B5EF4-FFF2-40B4-BE49-F238E27FC236}">
                <a16:creationId xmlns:a16="http://schemas.microsoft.com/office/drawing/2014/main" id="{CB7B3320-B3C6-A4B6-F7ED-512C65858927}"/>
              </a:ext>
            </a:extLst>
          </p:cNvPr>
          <p:cNvSpPr>
            <a:spLocks noGrp="1"/>
          </p:cNvSpPr>
          <p:nvPr>
            <p:ph type="pic" sz="quarter" idx="10" hasCustomPrompt="1"/>
          </p:nvPr>
        </p:nvSpPr>
        <p:spPr>
          <a:xfrm>
            <a:off x="4292406" y="-9265"/>
            <a:ext cx="7911809" cy="5691543"/>
          </a:xfrm>
          <a:custGeom>
            <a:avLst/>
            <a:gdLst>
              <a:gd name="connsiteX0" fmla="*/ 0 w 4011613"/>
              <a:gd name="connsiteY0" fmla="*/ 0 h 4413250"/>
              <a:gd name="connsiteX1" fmla="*/ 4011613 w 4011613"/>
              <a:gd name="connsiteY1" fmla="*/ 0 h 4413250"/>
              <a:gd name="connsiteX2" fmla="*/ 4011613 w 4011613"/>
              <a:gd name="connsiteY2" fmla="*/ 4413250 h 4413250"/>
              <a:gd name="connsiteX3" fmla="*/ 0 w 4011613"/>
              <a:gd name="connsiteY3" fmla="*/ 4413250 h 4413250"/>
              <a:gd name="connsiteX4" fmla="*/ 0 w 4011613"/>
              <a:gd name="connsiteY4" fmla="*/ 0 h 4413250"/>
              <a:gd name="connsiteX0" fmla="*/ 0 w 4011613"/>
              <a:gd name="connsiteY0" fmla="*/ 0 h 5374303"/>
              <a:gd name="connsiteX1" fmla="*/ 4011613 w 4011613"/>
              <a:gd name="connsiteY1" fmla="*/ 0 h 5374303"/>
              <a:gd name="connsiteX2" fmla="*/ 4011613 w 4011613"/>
              <a:gd name="connsiteY2" fmla="*/ 4413250 h 5374303"/>
              <a:gd name="connsiteX3" fmla="*/ 727788 w 4011613"/>
              <a:gd name="connsiteY3" fmla="*/ 5374303 h 5374303"/>
              <a:gd name="connsiteX4" fmla="*/ 0 w 4011613"/>
              <a:gd name="connsiteY4" fmla="*/ 0 h 5374303"/>
              <a:gd name="connsiteX0" fmla="*/ 0 w 4263540"/>
              <a:gd name="connsiteY0" fmla="*/ 0 h 5374303"/>
              <a:gd name="connsiteX1" fmla="*/ 4011613 w 4263540"/>
              <a:gd name="connsiteY1" fmla="*/ 0 h 5374303"/>
              <a:gd name="connsiteX2" fmla="*/ 4263540 w 4263540"/>
              <a:gd name="connsiteY2" fmla="*/ 4525217 h 5374303"/>
              <a:gd name="connsiteX3" fmla="*/ 727788 w 4263540"/>
              <a:gd name="connsiteY3" fmla="*/ 5374303 h 5374303"/>
              <a:gd name="connsiteX4" fmla="*/ 0 w 4263540"/>
              <a:gd name="connsiteY4" fmla="*/ 0 h 5374303"/>
              <a:gd name="connsiteX0" fmla="*/ 0 w 4263540"/>
              <a:gd name="connsiteY0" fmla="*/ 317240 h 5691543"/>
              <a:gd name="connsiteX1" fmla="*/ 4254209 w 4263540"/>
              <a:gd name="connsiteY1" fmla="*/ 0 h 5691543"/>
              <a:gd name="connsiteX2" fmla="*/ 4263540 w 4263540"/>
              <a:gd name="connsiteY2" fmla="*/ 4842457 h 5691543"/>
              <a:gd name="connsiteX3" fmla="*/ 727788 w 4263540"/>
              <a:gd name="connsiteY3" fmla="*/ 5691543 h 5691543"/>
              <a:gd name="connsiteX4" fmla="*/ 0 w 4263540"/>
              <a:gd name="connsiteY4" fmla="*/ 317240 h 5691543"/>
              <a:gd name="connsiteX0" fmla="*/ 0 w 7911809"/>
              <a:gd name="connsiteY0" fmla="*/ 0 h 5691543"/>
              <a:gd name="connsiteX1" fmla="*/ 7902478 w 7911809"/>
              <a:gd name="connsiteY1" fmla="*/ 0 h 5691543"/>
              <a:gd name="connsiteX2" fmla="*/ 7911809 w 7911809"/>
              <a:gd name="connsiteY2" fmla="*/ 4842457 h 5691543"/>
              <a:gd name="connsiteX3" fmla="*/ 4376057 w 7911809"/>
              <a:gd name="connsiteY3" fmla="*/ 5691543 h 5691543"/>
              <a:gd name="connsiteX4" fmla="*/ 0 w 7911809"/>
              <a:gd name="connsiteY4" fmla="*/ 0 h 5691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1809" h="5691543">
                <a:moveTo>
                  <a:pt x="0" y="0"/>
                </a:moveTo>
                <a:lnTo>
                  <a:pt x="7902478" y="0"/>
                </a:lnTo>
                <a:cubicBezTo>
                  <a:pt x="7905588" y="1614152"/>
                  <a:pt x="7908699" y="3228305"/>
                  <a:pt x="7911809" y="4842457"/>
                </a:cubicBezTo>
                <a:lnTo>
                  <a:pt x="4376057" y="5691543"/>
                </a:lnTo>
                <a:lnTo>
                  <a:pt x="0" y="0"/>
                </a:lnTo>
                <a:close/>
              </a:path>
            </a:pathLst>
          </a:custGeom>
        </p:spPr>
        <p:txBody>
          <a:bodyPr/>
          <a:lstStyle>
            <a:lvl1pPr>
              <a:defRPr/>
            </a:lvl1pPr>
          </a:lstStyle>
          <a:p>
            <a:r>
              <a:rPr lang="en-GB"/>
              <a:t>Click icon to insert image</a:t>
            </a:r>
          </a:p>
        </p:txBody>
      </p:sp>
    </p:spTree>
    <p:extLst>
      <p:ext uri="{BB962C8B-B14F-4D97-AF65-F5344CB8AC3E}">
        <p14:creationId xmlns:p14="http://schemas.microsoft.com/office/powerpoint/2010/main" val="2753716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age 3 - One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29154A-D11B-41B1-A35F-A82119B6CE8D}"/>
              </a:ext>
            </a:extLst>
          </p:cNvPr>
          <p:cNvSpPr/>
          <p:nvPr userDrawn="1"/>
        </p:nvSpPr>
        <p:spPr>
          <a:xfrm>
            <a:off x="0" y="0"/>
            <a:ext cx="8692099" cy="2144870"/>
          </a:xfrm>
          <a:custGeom>
            <a:avLst/>
            <a:gdLst>
              <a:gd name="connsiteX0" fmla="*/ 0 w 7559675"/>
              <a:gd name="connsiteY0" fmla="*/ 0 h 2609849"/>
              <a:gd name="connsiteX1" fmla="*/ 7559675 w 7559675"/>
              <a:gd name="connsiteY1" fmla="*/ 0 h 2609849"/>
              <a:gd name="connsiteX2" fmla="*/ 7559675 w 7559675"/>
              <a:gd name="connsiteY2" fmla="*/ 2609849 h 2609849"/>
              <a:gd name="connsiteX3" fmla="*/ 0 w 7559675"/>
              <a:gd name="connsiteY3" fmla="*/ 2609849 h 2609849"/>
              <a:gd name="connsiteX4" fmla="*/ 0 w 7559675"/>
              <a:gd name="connsiteY4" fmla="*/ 0 h 2609849"/>
              <a:gd name="connsiteX0" fmla="*/ 0 w 7559675"/>
              <a:gd name="connsiteY0" fmla="*/ 0 h 2609849"/>
              <a:gd name="connsiteX1" fmla="*/ 7559675 w 7559675"/>
              <a:gd name="connsiteY1" fmla="*/ 0 h 2609849"/>
              <a:gd name="connsiteX2" fmla="*/ 7559675 w 7559675"/>
              <a:gd name="connsiteY2" fmla="*/ 2609849 h 2609849"/>
              <a:gd name="connsiteX3" fmla="*/ 0 w 7559675"/>
              <a:gd name="connsiteY3" fmla="*/ 1705177 h 2609849"/>
              <a:gd name="connsiteX4" fmla="*/ 0 w 7559675"/>
              <a:gd name="connsiteY4" fmla="*/ 0 h 2609849"/>
              <a:gd name="connsiteX0" fmla="*/ 0 w 7559675"/>
              <a:gd name="connsiteY0" fmla="*/ 0 h 2609849"/>
              <a:gd name="connsiteX1" fmla="*/ 7559675 w 7559675"/>
              <a:gd name="connsiteY1" fmla="*/ 0 h 2609849"/>
              <a:gd name="connsiteX2" fmla="*/ 7559675 w 7559675"/>
              <a:gd name="connsiteY2" fmla="*/ 2609849 h 2609849"/>
              <a:gd name="connsiteX3" fmla="*/ 4762 w 7559675"/>
              <a:gd name="connsiteY3" fmla="*/ 1714702 h 2609849"/>
              <a:gd name="connsiteX4" fmla="*/ 0 w 7559675"/>
              <a:gd name="connsiteY4" fmla="*/ 0 h 2609849"/>
              <a:gd name="connsiteX0" fmla="*/ 0 w 7559675"/>
              <a:gd name="connsiteY0" fmla="*/ 0 h 2609849"/>
              <a:gd name="connsiteX1" fmla="*/ 5749925 w 7559675"/>
              <a:gd name="connsiteY1" fmla="*/ 9525 h 2609849"/>
              <a:gd name="connsiteX2" fmla="*/ 7559675 w 7559675"/>
              <a:gd name="connsiteY2" fmla="*/ 2609849 h 2609849"/>
              <a:gd name="connsiteX3" fmla="*/ 4762 w 7559675"/>
              <a:gd name="connsiteY3" fmla="*/ 1714702 h 2609849"/>
              <a:gd name="connsiteX4" fmla="*/ 0 w 7559675"/>
              <a:gd name="connsiteY4" fmla="*/ 0 h 2609849"/>
              <a:gd name="connsiteX0" fmla="*/ 0 w 5749925"/>
              <a:gd name="connsiteY0" fmla="*/ 0 h 2276474"/>
              <a:gd name="connsiteX1" fmla="*/ 5749925 w 5749925"/>
              <a:gd name="connsiteY1" fmla="*/ 9525 h 2276474"/>
              <a:gd name="connsiteX2" fmla="*/ 4778375 w 5749925"/>
              <a:gd name="connsiteY2" fmla="*/ 2276474 h 2276474"/>
              <a:gd name="connsiteX3" fmla="*/ 4762 w 5749925"/>
              <a:gd name="connsiteY3" fmla="*/ 1714702 h 2276474"/>
              <a:gd name="connsiteX4" fmla="*/ 0 w 5749925"/>
              <a:gd name="connsiteY4" fmla="*/ 0 h 2276474"/>
              <a:gd name="connsiteX0" fmla="*/ 0 w 5756209"/>
              <a:gd name="connsiteY0" fmla="*/ 0 h 2276474"/>
              <a:gd name="connsiteX1" fmla="*/ 5756209 w 5756209"/>
              <a:gd name="connsiteY1" fmla="*/ 98 h 2276474"/>
              <a:gd name="connsiteX2" fmla="*/ 4778375 w 5756209"/>
              <a:gd name="connsiteY2" fmla="*/ 2276474 h 2276474"/>
              <a:gd name="connsiteX3" fmla="*/ 4762 w 5756209"/>
              <a:gd name="connsiteY3" fmla="*/ 1714702 h 2276474"/>
              <a:gd name="connsiteX4" fmla="*/ 0 w 5756209"/>
              <a:gd name="connsiteY4" fmla="*/ 0 h 2276474"/>
              <a:gd name="connsiteX0" fmla="*/ 0 w 5756209"/>
              <a:gd name="connsiteY0" fmla="*/ 0 h 2276474"/>
              <a:gd name="connsiteX1" fmla="*/ 5756209 w 5756209"/>
              <a:gd name="connsiteY1" fmla="*/ 98 h 2276474"/>
              <a:gd name="connsiteX2" fmla="*/ 4778375 w 5756209"/>
              <a:gd name="connsiteY2" fmla="*/ 2276474 h 2276474"/>
              <a:gd name="connsiteX3" fmla="*/ 796 w 5756209"/>
              <a:gd name="connsiteY3" fmla="*/ 1721333 h 2276474"/>
              <a:gd name="connsiteX4" fmla="*/ 0 w 5756209"/>
              <a:gd name="connsiteY4" fmla="*/ 0 h 2276474"/>
              <a:gd name="connsiteX0" fmla="*/ 0 w 5756209"/>
              <a:gd name="connsiteY0" fmla="*/ 0 h 2375948"/>
              <a:gd name="connsiteX1" fmla="*/ 5756209 w 5756209"/>
              <a:gd name="connsiteY1" fmla="*/ 98 h 2375948"/>
              <a:gd name="connsiteX2" fmla="*/ 5361407 w 5756209"/>
              <a:gd name="connsiteY2" fmla="*/ 2375948 h 2375948"/>
              <a:gd name="connsiteX3" fmla="*/ 796 w 5756209"/>
              <a:gd name="connsiteY3" fmla="*/ 1721333 h 2375948"/>
              <a:gd name="connsiteX4" fmla="*/ 0 w 5756209"/>
              <a:gd name="connsiteY4" fmla="*/ 0 h 2375948"/>
              <a:gd name="connsiteX0" fmla="*/ 0 w 5768395"/>
              <a:gd name="connsiteY0" fmla="*/ 3977 h 2379925"/>
              <a:gd name="connsiteX1" fmla="*/ 5768395 w 5768395"/>
              <a:gd name="connsiteY1" fmla="*/ 0 h 2379925"/>
              <a:gd name="connsiteX2" fmla="*/ 5361407 w 5768395"/>
              <a:gd name="connsiteY2" fmla="*/ 2379925 h 2379925"/>
              <a:gd name="connsiteX3" fmla="*/ 796 w 5768395"/>
              <a:gd name="connsiteY3" fmla="*/ 1725310 h 2379925"/>
              <a:gd name="connsiteX4" fmla="*/ 0 w 5768395"/>
              <a:gd name="connsiteY4" fmla="*/ 3977 h 2379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8395" h="2379925">
                <a:moveTo>
                  <a:pt x="0" y="3977"/>
                </a:moveTo>
                <a:lnTo>
                  <a:pt x="5768395" y="0"/>
                </a:lnTo>
                <a:lnTo>
                  <a:pt x="5361407" y="2379925"/>
                </a:lnTo>
                <a:lnTo>
                  <a:pt x="796" y="1725310"/>
                </a:lnTo>
                <a:cubicBezTo>
                  <a:pt x="-791" y="1153743"/>
                  <a:pt x="1587" y="575544"/>
                  <a:pt x="0" y="3977"/>
                </a:cubicBez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155"/>
          </a:p>
        </p:txBody>
      </p:sp>
      <p:sp>
        <p:nvSpPr>
          <p:cNvPr id="2" name="Title 1"/>
          <p:cNvSpPr>
            <a:spLocks noGrp="1"/>
          </p:cNvSpPr>
          <p:nvPr>
            <p:ph type="title"/>
          </p:nvPr>
        </p:nvSpPr>
        <p:spPr>
          <a:xfrm>
            <a:off x="623888" y="333375"/>
            <a:ext cx="7450967" cy="1525588"/>
          </a:xfrm>
          <a:prstGeom prst="rect">
            <a:avLst/>
          </a:prstGeom>
        </p:spPr>
        <p:txBody>
          <a:bodyPr/>
          <a:lstStyle>
            <a:lvl1pPr>
              <a:defRPr>
                <a:solidFill>
                  <a:schemeClr val="bg1"/>
                </a:solidFill>
              </a:defRPr>
            </a:lvl1pPr>
          </a:lstStyle>
          <a:p>
            <a:r>
              <a:rPr lang="en-US"/>
              <a:t>Click to edit Master title style</a:t>
            </a:r>
          </a:p>
        </p:txBody>
      </p:sp>
      <p:sp>
        <p:nvSpPr>
          <p:cNvPr id="10" name="Picture Placeholder 9">
            <a:extLst>
              <a:ext uri="{FF2B5EF4-FFF2-40B4-BE49-F238E27FC236}">
                <a16:creationId xmlns:a16="http://schemas.microsoft.com/office/drawing/2014/main" id="{D629837D-0410-467D-B10A-FC3C90FD001B}"/>
              </a:ext>
            </a:extLst>
          </p:cNvPr>
          <p:cNvSpPr>
            <a:spLocks noGrp="1"/>
          </p:cNvSpPr>
          <p:nvPr>
            <p:ph type="pic" sz="quarter" idx="13"/>
          </p:nvPr>
        </p:nvSpPr>
        <p:spPr>
          <a:xfrm>
            <a:off x="8184844" y="387"/>
            <a:ext cx="4007156" cy="2446387"/>
          </a:xfrm>
          <a:custGeom>
            <a:avLst/>
            <a:gdLst>
              <a:gd name="connsiteX0" fmla="*/ 0 w 2709379"/>
              <a:gd name="connsiteY0" fmla="*/ 0 h 2617788"/>
              <a:gd name="connsiteX1" fmla="*/ 2709379 w 2709379"/>
              <a:gd name="connsiteY1" fmla="*/ 0 h 2617788"/>
              <a:gd name="connsiteX2" fmla="*/ 2709379 w 2709379"/>
              <a:gd name="connsiteY2" fmla="*/ 2617788 h 2617788"/>
              <a:gd name="connsiteX3" fmla="*/ 0 w 2709379"/>
              <a:gd name="connsiteY3" fmla="*/ 2617788 h 2617788"/>
              <a:gd name="connsiteX4" fmla="*/ 0 w 2709379"/>
              <a:gd name="connsiteY4" fmla="*/ 0 h 2617788"/>
              <a:gd name="connsiteX0" fmla="*/ 0 w 2709379"/>
              <a:gd name="connsiteY0" fmla="*/ 0 h 2617788"/>
              <a:gd name="connsiteX1" fmla="*/ 2709379 w 2709379"/>
              <a:gd name="connsiteY1" fmla="*/ 0 h 2617788"/>
              <a:gd name="connsiteX2" fmla="*/ 2709379 w 2709379"/>
              <a:gd name="connsiteY2" fmla="*/ 2617788 h 2617788"/>
              <a:gd name="connsiteX3" fmla="*/ 9939 w 2709379"/>
              <a:gd name="connsiteY3" fmla="*/ 2289797 h 2617788"/>
              <a:gd name="connsiteX4" fmla="*/ 0 w 2709379"/>
              <a:gd name="connsiteY4" fmla="*/ 0 h 2617788"/>
              <a:gd name="connsiteX0" fmla="*/ 993913 w 2699440"/>
              <a:gd name="connsiteY0" fmla="*/ 0 h 2627727"/>
              <a:gd name="connsiteX1" fmla="*/ 2699440 w 2699440"/>
              <a:gd name="connsiteY1" fmla="*/ 9939 h 2627727"/>
              <a:gd name="connsiteX2" fmla="*/ 2699440 w 2699440"/>
              <a:gd name="connsiteY2" fmla="*/ 2627727 h 2627727"/>
              <a:gd name="connsiteX3" fmla="*/ 0 w 2699440"/>
              <a:gd name="connsiteY3" fmla="*/ 2299736 h 2627727"/>
              <a:gd name="connsiteX4" fmla="*/ 993913 w 2699440"/>
              <a:gd name="connsiteY4" fmla="*/ 0 h 2627727"/>
              <a:gd name="connsiteX0" fmla="*/ 989150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989150 w 2699440"/>
              <a:gd name="connsiteY4" fmla="*/ 0 h 2618202"/>
              <a:gd name="connsiteX0" fmla="*/ 426814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426814 w 2699440"/>
              <a:gd name="connsiteY4" fmla="*/ 0 h 2618202"/>
              <a:gd name="connsiteX0" fmla="*/ 399876 w 2672502"/>
              <a:gd name="connsiteY0" fmla="*/ 0 h 2618202"/>
              <a:gd name="connsiteX1" fmla="*/ 2672502 w 2672502"/>
              <a:gd name="connsiteY1" fmla="*/ 414 h 2618202"/>
              <a:gd name="connsiteX2" fmla="*/ 2672502 w 2672502"/>
              <a:gd name="connsiteY2" fmla="*/ 2618202 h 2618202"/>
              <a:gd name="connsiteX3" fmla="*/ 0 w 2672502"/>
              <a:gd name="connsiteY3" fmla="*/ 2295588 h 2618202"/>
              <a:gd name="connsiteX4" fmla="*/ 399876 w 2672502"/>
              <a:gd name="connsiteY4" fmla="*/ 0 h 2618202"/>
              <a:gd name="connsiteX0" fmla="*/ 413036 w 2685662"/>
              <a:gd name="connsiteY0" fmla="*/ 0 h 2618202"/>
              <a:gd name="connsiteX1" fmla="*/ 2685662 w 2685662"/>
              <a:gd name="connsiteY1" fmla="*/ 414 h 2618202"/>
              <a:gd name="connsiteX2" fmla="*/ 2685662 w 2685662"/>
              <a:gd name="connsiteY2" fmla="*/ 2618202 h 2618202"/>
              <a:gd name="connsiteX3" fmla="*/ 0 w 2685662"/>
              <a:gd name="connsiteY3" fmla="*/ 2301591 h 2618202"/>
              <a:gd name="connsiteX4" fmla="*/ 413036 w 2685662"/>
              <a:gd name="connsiteY4" fmla="*/ 0 h 2618202"/>
              <a:gd name="connsiteX0" fmla="*/ 411156 w 2685662"/>
              <a:gd name="connsiteY0" fmla="*/ 2588 h 2617788"/>
              <a:gd name="connsiteX1" fmla="*/ 2685662 w 2685662"/>
              <a:gd name="connsiteY1" fmla="*/ 0 h 2617788"/>
              <a:gd name="connsiteX2" fmla="*/ 2685662 w 2685662"/>
              <a:gd name="connsiteY2" fmla="*/ 2617788 h 2617788"/>
              <a:gd name="connsiteX3" fmla="*/ 0 w 2685662"/>
              <a:gd name="connsiteY3" fmla="*/ 2301177 h 2617788"/>
              <a:gd name="connsiteX4" fmla="*/ 411156 w 2685662"/>
              <a:gd name="connsiteY4" fmla="*/ 2588 h 261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662" h="2617788">
                <a:moveTo>
                  <a:pt x="411156" y="2588"/>
                </a:moveTo>
                <a:lnTo>
                  <a:pt x="2685662" y="0"/>
                </a:lnTo>
                <a:lnTo>
                  <a:pt x="2685662" y="2617788"/>
                </a:lnTo>
                <a:lnTo>
                  <a:pt x="0" y="2301177"/>
                </a:lnTo>
                <a:lnTo>
                  <a:pt x="411156" y="2588"/>
                </a:lnTo>
                <a:close/>
              </a:path>
            </a:pathLst>
          </a:custGeom>
        </p:spPr>
        <p:txBody>
          <a:bodyPr/>
          <a:lstStyle/>
          <a:p>
            <a:r>
              <a:rPr lang="en-US"/>
              <a:t>Click icon to add picture</a:t>
            </a:r>
            <a:endParaRPr lang="en-GB"/>
          </a:p>
        </p:txBody>
      </p:sp>
      <p:sp>
        <p:nvSpPr>
          <p:cNvPr id="9" name="Text Placeholder 8">
            <a:extLst>
              <a:ext uri="{FF2B5EF4-FFF2-40B4-BE49-F238E27FC236}">
                <a16:creationId xmlns:a16="http://schemas.microsoft.com/office/drawing/2014/main" id="{BE6DCD9E-A3D1-41DA-B5C0-2422683DCD6B}"/>
              </a:ext>
            </a:extLst>
          </p:cNvPr>
          <p:cNvSpPr>
            <a:spLocks noGrp="1"/>
          </p:cNvSpPr>
          <p:nvPr>
            <p:ph type="body" sz="quarter" idx="14"/>
          </p:nvPr>
        </p:nvSpPr>
        <p:spPr>
          <a:xfrm>
            <a:off x="623888" y="2169631"/>
            <a:ext cx="10944225" cy="3779837"/>
          </a:xfrm>
          <a:prstGeom prst="rect">
            <a:avLst/>
          </a:prstGeom>
        </p:spPr>
        <p:txBody>
          <a:bodyPr/>
          <a:lstStyle>
            <a:lvl1pPr marL="0" indent="0">
              <a:buFont typeface="Arial" panose="020B0604020202020204" pitchFamily="34" charset="0"/>
              <a:buNone/>
              <a:defRPr/>
            </a:lvl1pPr>
            <a:lvl2pPr marL="216000" indent="-216000">
              <a:buFont typeface="Arial" panose="020B0604020202020204" pitchFamily="34" charset="0"/>
              <a:buChar char="•"/>
              <a:defRPr/>
            </a:lvl2pPr>
            <a:lvl3pPr marL="216000" indent="-216000">
              <a:buFont typeface="Arial" panose="020B0604020202020204" pitchFamily="34" charset="0"/>
              <a:buChar char="•"/>
              <a:defRPr/>
            </a:lvl3pPr>
            <a:lvl4pPr marL="216000" indent="-216000">
              <a:buFont typeface="Arial" panose="020B0604020202020204" pitchFamily="34" charset="0"/>
              <a:buChar char="•"/>
              <a:defRPr/>
            </a:lvl4pPr>
            <a:lvl5pPr marL="216000" indent="-216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TextBox 2">
            <a:extLst>
              <a:ext uri="{FF2B5EF4-FFF2-40B4-BE49-F238E27FC236}">
                <a16:creationId xmlns:a16="http://schemas.microsoft.com/office/drawing/2014/main" id="{BECA7F05-97DA-EBCD-4ED6-0DC614E82C58}"/>
              </a:ext>
            </a:extLst>
          </p:cNvPr>
          <p:cNvSpPr txBox="1"/>
          <p:nvPr userDrawn="1"/>
        </p:nvSpPr>
        <p:spPr>
          <a:xfrm>
            <a:off x="523304" y="6248519"/>
            <a:ext cx="2119312" cy="369332"/>
          </a:xfrm>
          <a:prstGeom prst="rect">
            <a:avLst/>
          </a:prstGeom>
          <a:noFill/>
        </p:spPr>
        <p:txBody>
          <a:bodyPr wrap="square" rtlCol="0">
            <a:spAutoFit/>
          </a:bodyPr>
          <a:lstStyle/>
          <a:p>
            <a:r>
              <a:rPr lang="en-US" altLang="zh-CN" b="1">
                <a:solidFill>
                  <a:srgbClr val="9A1B76"/>
                </a:solidFill>
              </a:rPr>
              <a:t>crestawards.org</a:t>
            </a:r>
            <a:endParaRPr lang="en-GB" b="1">
              <a:solidFill>
                <a:srgbClr val="9A1B76"/>
              </a:solidFill>
            </a:endParaRPr>
          </a:p>
        </p:txBody>
      </p:sp>
    </p:spTree>
    <p:extLst>
      <p:ext uri="{BB962C8B-B14F-4D97-AF65-F5344CB8AC3E}">
        <p14:creationId xmlns:p14="http://schemas.microsoft.com/office/powerpoint/2010/main" val="2772870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5 - One Colum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CEEEB-D805-9686-C0E8-54FBF0E044C3}"/>
              </a:ext>
            </a:extLst>
          </p:cNvPr>
          <p:cNvSpPr>
            <a:spLocks noGrp="1"/>
          </p:cNvSpPr>
          <p:nvPr>
            <p:ph type="title"/>
          </p:nvPr>
        </p:nvSpPr>
        <p:spPr>
          <a:xfrm>
            <a:off x="623888" y="333375"/>
            <a:ext cx="10944225" cy="1525588"/>
          </a:xfrm>
          <a:prstGeom prst="rect">
            <a:avLst/>
          </a:prstGeom>
        </p:spPr>
        <p:txBody>
          <a:bodyPr/>
          <a:lstStyle>
            <a:lvl1pPr>
              <a:defRPr>
                <a:solidFill>
                  <a:schemeClr val="bg1"/>
                </a:solidFill>
              </a:defRPr>
            </a:lvl1pPr>
          </a:lstStyle>
          <a:p>
            <a:r>
              <a:rPr lang="en-US"/>
              <a:t>Click to edit Master title style</a:t>
            </a:r>
          </a:p>
        </p:txBody>
      </p:sp>
      <p:sp>
        <p:nvSpPr>
          <p:cNvPr id="5" name="Text Placeholder 8">
            <a:extLst>
              <a:ext uri="{FF2B5EF4-FFF2-40B4-BE49-F238E27FC236}">
                <a16:creationId xmlns:a16="http://schemas.microsoft.com/office/drawing/2014/main" id="{70CB8CBC-9223-5EF9-D5B9-494F9DA41776}"/>
              </a:ext>
            </a:extLst>
          </p:cNvPr>
          <p:cNvSpPr>
            <a:spLocks noGrp="1"/>
          </p:cNvSpPr>
          <p:nvPr>
            <p:ph type="body" sz="quarter" idx="14"/>
          </p:nvPr>
        </p:nvSpPr>
        <p:spPr>
          <a:xfrm>
            <a:off x="623888" y="2528888"/>
            <a:ext cx="10944225" cy="3827087"/>
          </a:xfrm>
          <a:prstGeom prst="rect">
            <a:avLst/>
          </a:prstGeom>
        </p:spPr>
        <p:txBody>
          <a:bodyPr/>
          <a:lstStyle>
            <a:lvl1pPr marL="0" indent="0">
              <a:buFont typeface="Arial" panose="020B0604020202020204" pitchFamily="34" charset="0"/>
              <a:buNone/>
              <a:defRPr>
                <a:solidFill>
                  <a:schemeClr val="bg1"/>
                </a:solidFill>
              </a:defRPr>
            </a:lvl1pPr>
            <a:lvl2pPr marL="216000" indent="-216000">
              <a:buFont typeface="Arial" panose="020B0604020202020204" pitchFamily="34" charset="0"/>
              <a:buChar char="•"/>
              <a:defRPr>
                <a:solidFill>
                  <a:schemeClr val="bg1"/>
                </a:solidFill>
              </a:defRPr>
            </a:lvl2pPr>
            <a:lvl3pPr marL="216000" indent="-216000">
              <a:buFont typeface="Arial" panose="020B0604020202020204" pitchFamily="34" charset="0"/>
              <a:buChar char="•"/>
              <a:defRPr>
                <a:solidFill>
                  <a:schemeClr val="bg1"/>
                </a:solidFill>
              </a:defRPr>
            </a:lvl3pPr>
            <a:lvl4pPr marL="216000" indent="-216000">
              <a:buFont typeface="Arial" panose="020B0604020202020204" pitchFamily="34" charset="0"/>
              <a:buChar char="•"/>
              <a:defRPr>
                <a:solidFill>
                  <a:schemeClr val="bg1"/>
                </a:solidFill>
              </a:defRPr>
            </a:lvl4pPr>
            <a:lvl5pPr marL="216000" indent="-216000">
              <a:buFont typeface="Arial" panose="020B0604020202020204" pitchFamily="34" charset="0"/>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748177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5 - Two Colum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8155AA75-3740-BCA1-8479-68965EA2F803}"/>
              </a:ext>
            </a:extLst>
          </p:cNvPr>
          <p:cNvSpPr>
            <a:spLocks noGrp="1"/>
          </p:cNvSpPr>
          <p:nvPr>
            <p:ph sz="quarter" idx="15"/>
          </p:nvPr>
        </p:nvSpPr>
        <p:spPr>
          <a:xfrm>
            <a:off x="6456363" y="2528888"/>
            <a:ext cx="5111750" cy="377983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4">
            <a:extLst>
              <a:ext uri="{FF2B5EF4-FFF2-40B4-BE49-F238E27FC236}">
                <a16:creationId xmlns:a16="http://schemas.microsoft.com/office/drawing/2014/main" id="{BDFC037F-7F80-347B-9515-F50D609258C2}"/>
              </a:ext>
            </a:extLst>
          </p:cNvPr>
          <p:cNvSpPr>
            <a:spLocks noGrp="1"/>
          </p:cNvSpPr>
          <p:nvPr>
            <p:ph sz="quarter" idx="16"/>
          </p:nvPr>
        </p:nvSpPr>
        <p:spPr>
          <a:xfrm>
            <a:off x="623888" y="2528888"/>
            <a:ext cx="5111750" cy="3779837"/>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itle 1">
            <a:extLst>
              <a:ext uri="{FF2B5EF4-FFF2-40B4-BE49-F238E27FC236}">
                <a16:creationId xmlns:a16="http://schemas.microsoft.com/office/drawing/2014/main" id="{364486C4-1A24-4ACF-3EDF-27E9F71D6E21}"/>
              </a:ext>
            </a:extLst>
          </p:cNvPr>
          <p:cNvSpPr>
            <a:spLocks noGrp="1"/>
          </p:cNvSpPr>
          <p:nvPr>
            <p:ph type="title"/>
          </p:nvPr>
        </p:nvSpPr>
        <p:spPr>
          <a:xfrm>
            <a:off x="623888" y="333375"/>
            <a:ext cx="10944225" cy="1525588"/>
          </a:xfrm>
          <a:prstGeom prst="rect">
            <a:avLst/>
          </a:prstGeom>
        </p:spPr>
        <p:txBody>
          <a:bodyPr/>
          <a:lstStyle>
            <a:lvl1pP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3308191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5 - Full width graphic">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F2EAD-653B-64A9-05C2-E44DC843854E}"/>
              </a:ext>
            </a:extLst>
          </p:cNvPr>
          <p:cNvSpPr>
            <a:spLocks noGrp="1"/>
          </p:cNvSpPr>
          <p:nvPr>
            <p:ph type="title"/>
          </p:nvPr>
        </p:nvSpPr>
        <p:spPr>
          <a:xfrm>
            <a:off x="623888" y="333375"/>
            <a:ext cx="10944225" cy="1525588"/>
          </a:xfrm>
          <a:prstGeom prst="rect">
            <a:avLst/>
          </a:prstGeom>
        </p:spPr>
        <p:txBody>
          <a:bodyPr/>
          <a:lstStyle>
            <a:lvl1pPr>
              <a:defRPr>
                <a:solidFill>
                  <a:schemeClr val="bg1"/>
                </a:solidFill>
              </a:defRPr>
            </a:lvl1pPr>
          </a:lstStyle>
          <a:p>
            <a:r>
              <a:rPr lang="en-US"/>
              <a:t>Click to edit Master title style</a:t>
            </a:r>
          </a:p>
        </p:txBody>
      </p:sp>
      <p:sp>
        <p:nvSpPr>
          <p:cNvPr id="5" name="Content Placeholder 4">
            <a:extLst>
              <a:ext uri="{FF2B5EF4-FFF2-40B4-BE49-F238E27FC236}">
                <a16:creationId xmlns:a16="http://schemas.microsoft.com/office/drawing/2014/main" id="{2AA4CC3F-E583-F357-2077-7BA8959F424A}"/>
              </a:ext>
            </a:extLst>
          </p:cNvPr>
          <p:cNvSpPr>
            <a:spLocks noGrp="1"/>
          </p:cNvSpPr>
          <p:nvPr>
            <p:ph sz="quarter" idx="16"/>
          </p:nvPr>
        </p:nvSpPr>
        <p:spPr>
          <a:xfrm>
            <a:off x="623887" y="2528888"/>
            <a:ext cx="10944225" cy="379123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838666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6 - One Colum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Picture Placeholder 7">
            <a:extLst>
              <a:ext uri="{FF2B5EF4-FFF2-40B4-BE49-F238E27FC236}">
                <a16:creationId xmlns:a16="http://schemas.microsoft.com/office/drawing/2014/main" id="{E03ABFFA-EF4C-2B6D-E268-BD9A6836CFE7}"/>
              </a:ext>
            </a:extLst>
          </p:cNvPr>
          <p:cNvSpPr>
            <a:spLocks noGrp="1"/>
          </p:cNvSpPr>
          <p:nvPr>
            <p:ph type="pic" sz="quarter" idx="10" hasCustomPrompt="1"/>
          </p:nvPr>
        </p:nvSpPr>
        <p:spPr>
          <a:xfrm>
            <a:off x="6540657" y="-9264"/>
            <a:ext cx="5671948" cy="6891168"/>
          </a:xfrm>
          <a:custGeom>
            <a:avLst/>
            <a:gdLst>
              <a:gd name="connsiteX0" fmla="*/ 0 w 4011613"/>
              <a:gd name="connsiteY0" fmla="*/ 0 h 4413250"/>
              <a:gd name="connsiteX1" fmla="*/ 4011613 w 4011613"/>
              <a:gd name="connsiteY1" fmla="*/ 0 h 4413250"/>
              <a:gd name="connsiteX2" fmla="*/ 4011613 w 4011613"/>
              <a:gd name="connsiteY2" fmla="*/ 4413250 h 4413250"/>
              <a:gd name="connsiteX3" fmla="*/ 0 w 4011613"/>
              <a:gd name="connsiteY3" fmla="*/ 4413250 h 4413250"/>
              <a:gd name="connsiteX4" fmla="*/ 0 w 4011613"/>
              <a:gd name="connsiteY4" fmla="*/ 0 h 4413250"/>
              <a:gd name="connsiteX0" fmla="*/ 0 w 4011613"/>
              <a:gd name="connsiteY0" fmla="*/ 0 h 5374303"/>
              <a:gd name="connsiteX1" fmla="*/ 4011613 w 4011613"/>
              <a:gd name="connsiteY1" fmla="*/ 0 h 5374303"/>
              <a:gd name="connsiteX2" fmla="*/ 4011613 w 4011613"/>
              <a:gd name="connsiteY2" fmla="*/ 4413250 h 5374303"/>
              <a:gd name="connsiteX3" fmla="*/ 727788 w 4011613"/>
              <a:gd name="connsiteY3" fmla="*/ 5374303 h 5374303"/>
              <a:gd name="connsiteX4" fmla="*/ 0 w 4011613"/>
              <a:gd name="connsiteY4" fmla="*/ 0 h 5374303"/>
              <a:gd name="connsiteX0" fmla="*/ 0 w 4263540"/>
              <a:gd name="connsiteY0" fmla="*/ 0 h 5374303"/>
              <a:gd name="connsiteX1" fmla="*/ 4011613 w 4263540"/>
              <a:gd name="connsiteY1" fmla="*/ 0 h 5374303"/>
              <a:gd name="connsiteX2" fmla="*/ 4263540 w 4263540"/>
              <a:gd name="connsiteY2" fmla="*/ 4525217 h 5374303"/>
              <a:gd name="connsiteX3" fmla="*/ 727788 w 4263540"/>
              <a:gd name="connsiteY3" fmla="*/ 5374303 h 5374303"/>
              <a:gd name="connsiteX4" fmla="*/ 0 w 4263540"/>
              <a:gd name="connsiteY4" fmla="*/ 0 h 5374303"/>
              <a:gd name="connsiteX0" fmla="*/ 0 w 4263540"/>
              <a:gd name="connsiteY0" fmla="*/ 317240 h 5691543"/>
              <a:gd name="connsiteX1" fmla="*/ 4254209 w 4263540"/>
              <a:gd name="connsiteY1" fmla="*/ 0 h 5691543"/>
              <a:gd name="connsiteX2" fmla="*/ 4263540 w 4263540"/>
              <a:gd name="connsiteY2" fmla="*/ 4842457 h 5691543"/>
              <a:gd name="connsiteX3" fmla="*/ 727788 w 4263540"/>
              <a:gd name="connsiteY3" fmla="*/ 5691543 h 5691543"/>
              <a:gd name="connsiteX4" fmla="*/ 0 w 4263540"/>
              <a:gd name="connsiteY4" fmla="*/ 317240 h 5691543"/>
              <a:gd name="connsiteX0" fmla="*/ 0 w 7911809"/>
              <a:gd name="connsiteY0" fmla="*/ 0 h 5691543"/>
              <a:gd name="connsiteX1" fmla="*/ 7902478 w 7911809"/>
              <a:gd name="connsiteY1" fmla="*/ 0 h 5691543"/>
              <a:gd name="connsiteX2" fmla="*/ 7911809 w 7911809"/>
              <a:gd name="connsiteY2" fmla="*/ 4842457 h 5691543"/>
              <a:gd name="connsiteX3" fmla="*/ 4376057 w 7911809"/>
              <a:gd name="connsiteY3" fmla="*/ 5691543 h 5691543"/>
              <a:gd name="connsiteX4" fmla="*/ 0 w 7911809"/>
              <a:gd name="connsiteY4" fmla="*/ 0 h 5691543"/>
              <a:gd name="connsiteX0" fmla="*/ 0 w 5663559"/>
              <a:gd name="connsiteY0" fmla="*/ 0 h 5691543"/>
              <a:gd name="connsiteX1" fmla="*/ 5654228 w 5663559"/>
              <a:gd name="connsiteY1" fmla="*/ 0 h 5691543"/>
              <a:gd name="connsiteX2" fmla="*/ 5663559 w 5663559"/>
              <a:gd name="connsiteY2" fmla="*/ 4842457 h 5691543"/>
              <a:gd name="connsiteX3" fmla="*/ 2127807 w 5663559"/>
              <a:gd name="connsiteY3" fmla="*/ 5691543 h 5691543"/>
              <a:gd name="connsiteX4" fmla="*/ 0 w 5663559"/>
              <a:gd name="connsiteY4" fmla="*/ 0 h 5691543"/>
              <a:gd name="connsiteX0" fmla="*/ 0 w 5663559"/>
              <a:gd name="connsiteY0" fmla="*/ 0 h 6891168"/>
              <a:gd name="connsiteX1" fmla="*/ 5654228 w 5663559"/>
              <a:gd name="connsiteY1" fmla="*/ 0 h 6891168"/>
              <a:gd name="connsiteX2" fmla="*/ 5663559 w 5663559"/>
              <a:gd name="connsiteY2" fmla="*/ 4842457 h 6891168"/>
              <a:gd name="connsiteX3" fmla="*/ 1926471 w 5663559"/>
              <a:gd name="connsiteY3" fmla="*/ 6891168 h 6891168"/>
              <a:gd name="connsiteX4" fmla="*/ 0 w 5663559"/>
              <a:gd name="connsiteY4" fmla="*/ 0 h 6891168"/>
              <a:gd name="connsiteX0" fmla="*/ 0 w 5671948"/>
              <a:gd name="connsiteY0" fmla="*/ 0 h 6891168"/>
              <a:gd name="connsiteX1" fmla="*/ 5654228 w 5671948"/>
              <a:gd name="connsiteY1" fmla="*/ 0 h 6891168"/>
              <a:gd name="connsiteX2" fmla="*/ 5671948 w 5671948"/>
              <a:gd name="connsiteY2" fmla="*/ 6872593 h 6891168"/>
              <a:gd name="connsiteX3" fmla="*/ 1926471 w 5671948"/>
              <a:gd name="connsiteY3" fmla="*/ 6891168 h 6891168"/>
              <a:gd name="connsiteX4" fmla="*/ 0 w 5671948"/>
              <a:gd name="connsiteY4" fmla="*/ 0 h 6891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1948" h="6891168">
                <a:moveTo>
                  <a:pt x="0" y="0"/>
                </a:moveTo>
                <a:lnTo>
                  <a:pt x="5654228" y="0"/>
                </a:lnTo>
                <a:cubicBezTo>
                  <a:pt x="5657338" y="1614152"/>
                  <a:pt x="5668838" y="5258441"/>
                  <a:pt x="5671948" y="6872593"/>
                </a:cubicBezTo>
                <a:lnTo>
                  <a:pt x="1926471" y="6891168"/>
                </a:lnTo>
                <a:lnTo>
                  <a:pt x="0" y="0"/>
                </a:lnTo>
                <a:close/>
              </a:path>
            </a:pathLst>
          </a:custGeom>
        </p:spPr>
        <p:txBody>
          <a:bodyPr/>
          <a:lstStyle>
            <a:lvl1pPr>
              <a:defRPr/>
            </a:lvl1pPr>
          </a:lstStyle>
          <a:p>
            <a:r>
              <a:rPr lang="en-GB"/>
              <a:t>Click icon to insert image</a:t>
            </a:r>
          </a:p>
        </p:txBody>
      </p:sp>
      <p:sp>
        <p:nvSpPr>
          <p:cNvPr id="2" name="Title 1">
            <a:extLst>
              <a:ext uri="{FF2B5EF4-FFF2-40B4-BE49-F238E27FC236}">
                <a16:creationId xmlns:a16="http://schemas.microsoft.com/office/drawing/2014/main" id="{EC329A8D-F686-31D9-7388-DAB89B5E09D4}"/>
              </a:ext>
            </a:extLst>
          </p:cNvPr>
          <p:cNvSpPr>
            <a:spLocks noGrp="1"/>
          </p:cNvSpPr>
          <p:nvPr>
            <p:ph type="title"/>
          </p:nvPr>
        </p:nvSpPr>
        <p:spPr>
          <a:xfrm>
            <a:off x="623889" y="333375"/>
            <a:ext cx="5671948" cy="1525588"/>
          </a:xfrm>
          <a:prstGeom prst="rect">
            <a:avLst/>
          </a:prstGeom>
        </p:spPr>
        <p:txBody>
          <a:bodyPr/>
          <a:lstStyle>
            <a:lvl1pPr>
              <a:defRPr>
                <a:solidFill>
                  <a:schemeClr val="bg1"/>
                </a:solidFill>
              </a:defRPr>
            </a:lvl1pPr>
          </a:lstStyle>
          <a:p>
            <a:r>
              <a:rPr lang="en-US"/>
              <a:t>Click to edit Master title style</a:t>
            </a:r>
          </a:p>
        </p:txBody>
      </p:sp>
      <p:sp>
        <p:nvSpPr>
          <p:cNvPr id="5" name="Text Placeholder 8">
            <a:extLst>
              <a:ext uri="{FF2B5EF4-FFF2-40B4-BE49-F238E27FC236}">
                <a16:creationId xmlns:a16="http://schemas.microsoft.com/office/drawing/2014/main" id="{ADAA29EC-4828-40E4-BAB8-1C556BC9A6E9}"/>
              </a:ext>
            </a:extLst>
          </p:cNvPr>
          <p:cNvSpPr>
            <a:spLocks noGrp="1"/>
          </p:cNvSpPr>
          <p:nvPr>
            <p:ph type="body" sz="quarter" idx="14"/>
          </p:nvPr>
        </p:nvSpPr>
        <p:spPr>
          <a:xfrm>
            <a:off x="623889" y="2528888"/>
            <a:ext cx="5983099" cy="3779837"/>
          </a:xfrm>
          <a:prstGeom prst="rect">
            <a:avLst/>
          </a:prstGeom>
        </p:spPr>
        <p:txBody>
          <a:bodyPr/>
          <a:lstStyle>
            <a:lvl1pPr marL="0" indent="0">
              <a:buFont typeface="Arial" panose="020B0604020202020204" pitchFamily="34" charset="0"/>
              <a:buNone/>
              <a:defRPr>
                <a:solidFill>
                  <a:schemeClr val="bg1"/>
                </a:solidFill>
              </a:defRPr>
            </a:lvl1pPr>
            <a:lvl2pPr marL="216000" indent="-216000">
              <a:buFont typeface="Arial" panose="020B0604020202020204" pitchFamily="34" charset="0"/>
              <a:buChar char="•"/>
              <a:defRPr>
                <a:solidFill>
                  <a:schemeClr val="bg1"/>
                </a:solidFill>
              </a:defRPr>
            </a:lvl2pPr>
            <a:lvl3pPr marL="216000" indent="-216000">
              <a:buFont typeface="Arial" panose="020B0604020202020204" pitchFamily="34" charset="0"/>
              <a:buChar char="•"/>
              <a:defRPr>
                <a:solidFill>
                  <a:schemeClr val="bg1"/>
                </a:solidFill>
              </a:defRPr>
            </a:lvl3pPr>
            <a:lvl4pPr marL="216000" indent="-216000">
              <a:buFont typeface="Arial" panose="020B0604020202020204" pitchFamily="34" charset="0"/>
              <a:buChar char="•"/>
              <a:defRPr>
                <a:solidFill>
                  <a:schemeClr val="bg1"/>
                </a:solidFill>
              </a:defRPr>
            </a:lvl4pPr>
            <a:lvl5pPr marL="216000" indent="-216000">
              <a:buFont typeface="Arial" panose="020B0604020202020204" pitchFamily="34" charset="0"/>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530223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ontent slide (custom desig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2FA6A-9E62-4510-AC18-ECF8D93FEFE2}"/>
              </a:ext>
            </a:extLst>
          </p:cNvPr>
          <p:cNvSpPr>
            <a:spLocks noGrp="1"/>
          </p:cNvSpPr>
          <p:nvPr>
            <p:ph type="title"/>
          </p:nvPr>
        </p:nvSpPr>
        <p:spPr>
          <a:xfrm>
            <a:off x="623887" y="330927"/>
            <a:ext cx="10944226" cy="643631"/>
          </a:xfrm>
          <a:prstGeom prst="rect">
            <a:avLst/>
          </a:prstGeom>
        </p:spPr>
        <p:txBody>
          <a:bodyPr/>
          <a:lstStyle>
            <a:lvl1pPr>
              <a:defRPr>
                <a:solidFill>
                  <a:schemeClr val="accent4"/>
                </a:solidFill>
              </a:defRPr>
            </a:lvl1pPr>
          </a:lstStyle>
          <a:p>
            <a:r>
              <a:rPr lang="en-US"/>
              <a:t>Click to edit Master title style</a:t>
            </a:r>
            <a:endParaRPr lang="en-GB"/>
          </a:p>
        </p:txBody>
      </p:sp>
      <p:sp>
        <p:nvSpPr>
          <p:cNvPr id="4" name="Content Placeholder 3">
            <a:extLst>
              <a:ext uri="{FF2B5EF4-FFF2-40B4-BE49-F238E27FC236}">
                <a16:creationId xmlns:a16="http://schemas.microsoft.com/office/drawing/2014/main" id="{D09D7673-9889-4C96-883A-5B298999FCA1}"/>
              </a:ext>
            </a:extLst>
          </p:cNvPr>
          <p:cNvSpPr>
            <a:spLocks noGrp="1"/>
          </p:cNvSpPr>
          <p:nvPr>
            <p:ph sz="quarter" idx="10"/>
          </p:nvPr>
        </p:nvSpPr>
        <p:spPr>
          <a:xfrm>
            <a:off x="623888" y="1300163"/>
            <a:ext cx="10944225" cy="500856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50946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UCL Table">
    <p:spTree>
      <p:nvGrpSpPr>
        <p:cNvPr id="1" name=""/>
        <p:cNvGrpSpPr/>
        <p:nvPr/>
      </p:nvGrpSpPr>
      <p:grpSpPr>
        <a:xfrm>
          <a:off x="0" y="0"/>
          <a:ext cx="0" cy="0"/>
          <a:chOff x="0" y="0"/>
          <a:chExt cx="0" cy="0"/>
        </a:xfrm>
      </p:grpSpPr>
      <p:sp>
        <p:nvSpPr>
          <p:cNvPr id="2" name="Main Headline" descr="Headline">
            <a:extLst>
              <a:ext uri="{FF2B5EF4-FFF2-40B4-BE49-F238E27FC236}">
                <a16:creationId xmlns:a16="http://schemas.microsoft.com/office/drawing/2014/main" id="{D136E2B9-C028-5142-BBB3-807BD19349DB}"/>
              </a:ext>
            </a:extLst>
          </p:cNvPr>
          <p:cNvSpPr>
            <a:spLocks noGrp="1"/>
          </p:cNvSpPr>
          <p:nvPr>
            <p:ph type="title" hasCustomPrompt="1"/>
          </p:nvPr>
        </p:nvSpPr>
        <p:spPr>
          <a:xfrm>
            <a:off x="360000" y="899999"/>
            <a:ext cx="8999900" cy="1368000"/>
          </a:xfrm>
        </p:spPr>
        <p:txBody>
          <a:bodyPr/>
          <a:lstStyle/>
          <a:p>
            <a:r>
              <a:rPr lang="en-US"/>
              <a:t>Main headline, Arial 44pt bold</a:t>
            </a:r>
          </a:p>
        </p:txBody>
      </p:sp>
      <p:sp>
        <p:nvSpPr>
          <p:cNvPr id="11" name="Table" descr="Text / Table">
            <a:extLst>
              <a:ext uri="{FF2B5EF4-FFF2-40B4-BE49-F238E27FC236}">
                <a16:creationId xmlns:a16="http://schemas.microsoft.com/office/drawing/2014/main" id="{4DEFD8C9-6C2B-9C49-9F6F-5A35A2B747AF}"/>
              </a:ext>
            </a:extLst>
          </p:cNvPr>
          <p:cNvSpPr>
            <a:spLocks noGrp="1"/>
          </p:cNvSpPr>
          <p:nvPr>
            <p:ph type="tbl" sz="quarter" idx="14" hasCustomPrompt="1"/>
          </p:nvPr>
        </p:nvSpPr>
        <p:spPr>
          <a:xfrm>
            <a:off x="360363" y="2286001"/>
            <a:ext cx="11553825" cy="4073524"/>
          </a:xfrm>
        </p:spPr>
        <p:txBody>
          <a:bodyPr/>
          <a:lstStyle/>
          <a:p>
            <a:r>
              <a:rPr lang="en-GB"/>
              <a:t>Click to add table</a:t>
            </a:r>
            <a:endParaRPr lang="en-US"/>
          </a:p>
        </p:txBody>
      </p:sp>
      <p:sp>
        <p:nvSpPr>
          <p:cNvPr id="8" name="Text">
            <a:extLst>
              <a:ext uri="{FF2B5EF4-FFF2-40B4-BE49-F238E27FC236}">
                <a16:creationId xmlns:a16="http://schemas.microsoft.com/office/drawing/2014/main" id="{D31E44D0-02C4-914B-B5F4-F5B0F5862CBB}"/>
              </a:ext>
            </a:extLst>
          </p:cNvPr>
          <p:cNvSpPr>
            <a:spLocks noGrp="1"/>
          </p:cNvSpPr>
          <p:nvPr>
            <p:ph type="body" sz="quarter" idx="15"/>
          </p:nvPr>
        </p:nvSpPr>
        <p:spPr>
          <a:xfrm>
            <a:off x="9366454" y="2414430"/>
            <a:ext cx="2557322" cy="2623913"/>
          </a:xfrm>
        </p:spPr>
        <p:txBody>
          <a:bodyPr/>
          <a:lstStyle>
            <a:lvl1pPr marL="180975" indent="-169863">
              <a:tabLst/>
              <a:defRPr sz="1800"/>
            </a:lvl1pPr>
          </a:lstStyle>
          <a:p>
            <a:pPr lvl="0"/>
            <a:r>
              <a:rPr lang="en-US"/>
              <a:t>Edit Master text styles</a:t>
            </a:r>
          </a:p>
        </p:txBody>
      </p:sp>
      <p:sp>
        <p:nvSpPr>
          <p:cNvPr id="3" name="Date Placeholder 2">
            <a:extLst>
              <a:ext uri="{FF2B5EF4-FFF2-40B4-BE49-F238E27FC236}">
                <a16:creationId xmlns:a16="http://schemas.microsoft.com/office/drawing/2014/main" id="{06E4EAF8-165C-2D4A-9B32-495E40A0715F}"/>
              </a:ext>
            </a:extLst>
          </p:cNvPr>
          <p:cNvSpPr>
            <a:spLocks noGrp="1"/>
          </p:cNvSpPr>
          <p:nvPr>
            <p:ph type="dt" sz="half" idx="10"/>
          </p:nvPr>
        </p:nvSpPr>
        <p:spPr/>
        <p:txBody>
          <a:bodyPr/>
          <a:lstStyle/>
          <a:p>
            <a:pPr>
              <a:defRPr/>
            </a:pPr>
            <a:fld id="{C6478F44-CA4B-8F47-8400-2C19AC9A20AB}" type="datetimeFigureOut">
              <a:rPr lang="en-US" smtClean="0"/>
              <a:pPr>
                <a:defRPr/>
              </a:pPr>
              <a:t>7/15/2026</a:t>
            </a:fld>
            <a:endParaRPr lang="en-US"/>
          </a:p>
        </p:txBody>
      </p:sp>
      <p:sp>
        <p:nvSpPr>
          <p:cNvPr id="4" name="Footer Placeholder 3">
            <a:extLst>
              <a:ext uri="{FF2B5EF4-FFF2-40B4-BE49-F238E27FC236}">
                <a16:creationId xmlns:a16="http://schemas.microsoft.com/office/drawing/2014/main" id="{5EBBB3CA-848C-EF44-BEE5-EB67145F2B76}"/>
              </a:ext>
            </a:extLst>
          </p:cNvPr>
          <p:cNvSpPr>
            <a:spLocks noGrp="1"/>
          </p:cNvSpPr>
          <p:nvPr>
            <p:ph type="ftr" sz="quarter" idx="11"/>
          </p:nvPr>
        </p:nvSpPr>
        <p:spPr/>
        <p:txBody>
          <a:bodyPr/>
          <a:lstStyle/>
          <a:p>
            <a:pPr>
              <a:defRPr/>
            </a:pPr>
            <a:endParaRPr lang="en-US"/>
          </a:p>
        </p:txBody>
      </p:sp>
      <p:sp>
        <p:nvSpPr>
          <p:cNvPr id="5" name="Slide Number Placeholder 4">
            <a:extLst>
              <a:ext uri="{FF2B5EF4-FFF2-40B4-BE49-F238E27FC236}">
                <a16:creationId xmlns:a16="http://schemas.microsoft.com/office/drawing/2014/main" id="{BADB6E47-510B-8542-8D2A-81F475B8DED3}"/>
              </a:ext>
            </a:extLst>
          </p:cNvPr>
          <p:cNvSpPr>
            <a:spLocks noGrp="1"/>
          </p:cNvSpPr>
          <p:nvPr>
            <p:ph type="sldNum" sz="quarter" idx="12"/>
          </p:nvPr>
        </p:nvSpPr>
        <p:spPr/>
        <p:txBody>
          <a:bodyPr/>
          <a:lstStyle/>
          <a:p>
            <a:pPr>
              <a:defRPr/>
            </a:pPr>
            <a:fld id="{A68DF897-BF7D-364E-94C4-DBD7D61CD3A9}" type="slidenum">
              <a:rPr lang="en-US" smtClean="0"/>
              <a:pPr>
                <a:defRPr/>
              </a:pPr>
              <a:t>‹#›</a:t>
            </a:fld>
            <a:endParaRPr lang="en-US"/>
          </a:p>
        </p:txBody>
      </p:sp>
    </p:spTree>
    <p:extLst>
      <p:ext uri="{BB962C8B-B14F-4D97-AF65-F5344CB8AC3E}">
        <p14:creationId xmlns:p14="http://schemas.microsoft.com/office/powerpoint/2010/main" val="3633897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Pa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B7B3320-B3C6-A4B6-F7ED-512C65858927}"/>
              </a:ext>
            </a:extLst>
          </p:cNvPr>
          <p:cNvSpPr>
            <a:spLocks noGrp="1"/>
          </p:cNvSpPr>
          <p:nvPr>
            <p:ph type="pic" sz="quarter" idx="10" hasCustomPrompt="1"/>
          </p:nvPr>
        </p:nvSpPr>
        <p:spPr>
          <a:xfrm>
            <a:off x="4292406" y="-9265"/>
            <a:ext cx="7911809" cy="5691543"/>
          </a:xfrm>
          <a:custGeom>
            <a:avLst/>
            <a:gdLst>
              <a:gd name="connsiteX0" fmla="*/ 0 w 4011613"/>
              <a:gd name="connsiteY0" fmla="*/ 0 h 4413250"/>
              <a:gd name="connsiteX1" fmla="*/ 4011613 w 4011613"/>
              <a:gd name="connsiteY1" fmla="*/ 0 h 4413250"/>
              <a:gd name="connsiteX2" fmla="*/ 4011613 w 4011613"/>
              <a:gd name="connsiteY2" fmla="*/ 4413250 h 4413250"/>
              <a:gd name="connsiteX3" fmla="*/ 0 w 4011613"/>
              <a:gd name="connsiteY3" fmla="*/ 4413250 h 4413250"/>
              <a:gd name="connsiteX4" fmla="*/ 0 w 4011613"/>
              <a:gd name="connsiteY4" fmla="*/ 0 h 4413250"/>
              <a:gd name="connsiteX0" fmla="*/ 0 w 4011613"/>
              <a:gd name="connsiteY0" fmla="*/ 0 h 5374303"/>
              <a:gd name="connsiteX1" fmla="*/ 4011613 w 4011613"/>
              <a:gd name="connsiteY1" fmla="*/ 0 h 5374303"/>
              <a:gd name="connsiteX2" fmla="*/ 4011613 w 4011613"/>
              <a:gd name="connsiteY2" fmla="*/ 4413250 h 5374303"/>
              <a:gd name="connsiteX3" fmla="*/ 727788 w 4011613"/>
              <a:gd name="connsiteY3" fmla="*/ 5374303 h 5374303"/>
              <a:gd name="connsiteX4" fmla="*/ 0 w 4011613"/>
              <a:gd name="connsiteY4" fmla="*/ 0 h 5374303"/>
              <a:gd name="connsiteX0" fmla="*/ 0 w 4263540"/>
              <a:gd name="connsiteY0" fmla="*/ 0 h 5374303"/>
              <a:gd name="connsiteX1" fmla="*/ 4011613 w 4263540"/>
              <a:gd name="connsiteY1" fmla="*/ 0 h 5374303"/>
              <a:gd name="connsiteX2" fmla="*/ 4263540 w 4263540"/>
              <a:gd name="connsiteY2" fmla="*/ 4525217 h 5374303"/>
              <a:gd name="connsiteX3" fmla="*/ 727788 w 4263540"/>
              <a:gd name="connsiteY3" fmla="*/ 5374303 h 5374303"/>
              <a:gd name="connsiteX4" fmla="*/ 0 w 4263540"/>
              <a:gd name="connsiteY4" fmla="*/ 0 h 5374303"/>
              <a:gd name="connsiteX0" fmla="*/ 0 w 4263540"/>
              <a:gd name="connsiteY0" fmla="*/ 317240 h 5691543"/>
              <a:gd name="connsiteX1" fmla="*/ 4254209 w 4263540"/>
              <a:gd name="connsiteY1" fmla="*/ 0 h 5691543"/>
              <a:gd name="connsiteX2" fmla="*/ 4263540 w 4263540"/>
              <a:gd name="connsiteY2" fmla="*/ 4842457 h 5691543"/>
              <a:gd name="connsiteX3" fmla="*/ 727788 w 4263540"/>
              <a:gd name="connsiteY3" fmla="*/ 5691543 h 5691543"/>
              <a:gd name="connsiteX4" fmla="*/ 0 w 4263540"/>
              <a:gd name="connsiteY4" fmla="*/ 317240 h 5691543"/>
              <a:gd name="connsiteX0" fmla="*/ 0 w 7911809"/>
              <a:gd name="connsiteY0" fmla="*/ 0 h 5691543"/>
              <a:gd name="connsiteX1" fmla="*/ 7902478 w 7911809"/>
              <a:gd name="connsiteY1" fmla="*/ 0 h 5691543"/>
              <a:gd name="connsiteX2" fmla="*/ 7911809 w 7911809"/>
              <a:gd name="connsiteY2" fmla="*/ 4842457 h 5691543"/>
              <a:gd name="connsiteX3" fmla="*/ 4376057 w 7911809"/>
              <a:gd name="connsiteY3" fmla="*/ 5691543 h 5691543"/>
              <a:gd name="connsiteX4" fmla="*/ 0 w 7911809"/>
              <a:gd name="connsiteY4" fmla="*/ 0 h 5691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1809" h="5691543">
                <a:moveTo>
                  <a:pt x="0" y="0"/>
                </a:moveTo>
                <a:lnTo>
                  <a:pt x="7902478" y="0"/>
                </a:lnTo>
                <a:cubicBezTo>
                  <a:pt x="7905588" y="1614152"/>
                  <a:pt x="7908699" y="3228305"/>
                  <a:pt x="7911809" y="4842457"/>
                </a:cubicBezTo>
                <a:lnTo>
                  <a:pt x="4376057" y="5691543"/>
                </a:lnTo>
                <a:lnTo>
                  <a:pt x="0" y="0"/>
                </a:lnTo>
                <a:close/>
              </a:path>
            </a:pathLst>
          </a:custGeom>
        </p:spPr>
        <p:txBody>
          <a:bodyPr/>
          <a:lstStyle>
            <a:lvl1pPr>
              <a:defRPr/>
            </a:lvl1pPr>
          </a:lstStyle>
          <a:p>
            <a:r>
              <a:rPr lang="en-GB"/>
              <a:t>Click icon to insert image</a:t>
            </a:r>
          </a:p>
        </p:txBody>
      </p:sp>
      <p:sp>
        <p:nvSpPr>
          <p:cNvPr id="2" name="Flowchart: Manual Operation 1">
            <a:extLst>
              <a:ext uri="{FF2B5EF4-FFF2-40B4-BE49-F238E27FC236}">
                <a16:creationId xmlns:a16="http://schemas.microsoft.com/office/drawing/2014/main" id="{F5F59D3C-C036-F853-B5ED-359250F93783}"/>
              </a:ext>
            </a:extLst>
          </p:cNvPr>
          <p:cNvSpPr/>
          <p:nvPr userDrawn="1"/>
        </p:nvSpPr>
        <p:spPr>
          <a:xfrm rot="20918477" flipV="1">
            <a:off x="-354469" y="1373627"/>
            <a:ext cx="9285561" cy="6462058"/>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1432"/>
              <a:gd name="connsiteY0" fmla="*/ 2177 h 12177"/>
              <a:gd name="connsiteX1" fmla="*/ 11432 w 11432"/>
              <a:gd name="connsiteY1" fmla="*/ 0 h 12177"/>
              <a:gd name="connsiteX2" fmla="*/ 8000 w 11432"/>
              <a:gd name="connsiteY2" fmla="*/ 12177 h 12177"/>
              <a:gd name="connsiteX3" fmla="*/ 2000 w 11432"/>
              <a:gd name="connsiteY3" fmla="*/ 12177 h 12177"/>
              <a:gd name="connsiteX4" fmla="*/ 0 w 11432"/>
              <a:gd name="connsiteY4" fmla="*/ 2177 h 12177"/>
              <a:gd name="connsiteX0" fmla="*/ 0 w 11432"/>
              <a:gd name="connsiteY0" fmla="*/ 2177 h 12623"/>
              <a:gd name="connsiteX1" fmla="*/ 11432 w 11432"/>
              <a:gd name="connsiteY1" fmla="*/ 0 h 12623"/>
              <a:gd name="connsiteX2" fmla="*/ 8049 w 11432"/>
              <a:gd name="connsiteY2" fmla="*/ 12623 h 12623"/>
              <a:gd name="connsiteX3" fmla="*/ 2000 w 11432"/>
              <a:gd name="connsiteY3" fmla="*/ 12177 h 12623"/>
              <a:gd name="connsiteX4" fmla="*/ 0 w 11432"/>
              <a:gd name="connsiteY4" fmla="*/ 2177 h 12623"/>
              <a:gd name="connsiteX0" fmla="*/ 0 w 11432"/>
              <a:gd name="connsiteY0" fmla="*/ 2177 h 12623"/>
              <a:gd name="connsiteX1" fmla="*/ 11432 w 11432"/>
              <a:gd name="connsiteY1" fmla="*/ 0 h 12623"/>
              <a:gd name="connsiteX2" fmla="*/ 8049 w 11432"/>
              <a:gd name="connsiteY2" fmla="*/ 12623 h 12623"/>
              <a:gd name="connsiteX3" fmla="*/ 2003 w 11432"/>
              <a:gd name="connsiteY3" fmla="*/ 12495 h 12623"/>
              <a:gd name="connsiteX4" fmla="*/ 0 w 11432"/>
              <a:gd name="connsiteY4" fmla="*/ 2177 h 12623"/>
              <a:gd name="connsiteX0" fmla="*/ 0 w 9557"/>
              <a:gd name="connsiteY0" fmla="*/ 3289 h 12623"/>
              <a:gd name="connsiteX1" fmla="*/ 9557 w 9557"/>
              <a:gd name="connsiteY1" fmla="*/ 0 h 12623"/>
              <a:gd name="connsiteX2" fmla="*/ 6174 w 9557"/>
              <a:gd name="connsiteY2" fmla="*/ 12623 h 12623"/>
              <a:gd name="connsiteX3" fmla="*/ 128 w 9557"/>
              <a:gd name="connsiteY3" fmla="*/ 12495 h 12623"/>
              <a:gd name="connsiteX4" fmla="*/ 0 w 9557"/>
              <a:gd name="connsiteY4" fmla="*/ 3289 h 12623"/>
              <a:gd name="connsiteX0" fmla="*/ 0 w 10356"/>
              <a:gd name="connsiteY0" fmla="*/ 2796 h 10000"/>
              <a:gd name="connsiteX1" fmla="*/ 10356 w 10356"/>
              <a:gd name="connsiteY1" fmla="*/ 0 h 10000"/>
              <a:gd name="connsiteX2" fmla="*/ 6816 w 10356"/>
              <a:gd name="connsiteY2" fmla="*/ 10000 h 10000"/>
              <a:gd name="connsiteX3" fmla="*/ 490 w 10356"/>
              <a:gd name="connsiteY3" fmla="*/ 9899 h 10000"/>
              <a:gd name="connsiteX4" fmla="*/ 0 w 10356"/>
              <a:gd name="connsiteY4" fmla="*/ 2796 h 10000"/>
              <a:gd name="connsiteX0" fmla="*/ 0 w 10356"/>
              <a:gd name="connsiteY0" fmla="*/ 2796 h 10000"/>
              <a:gd name="connsiteX1" fmla="*/ 10356 w 10356"/>
              <a:gd name="connsiteY1" fmla="*/ 0 h 10000"/>
              <a:gd name="connsiteX2" fmla="*/ 6816 w 10356"/>
              <a:gd name="connsiteY2" fmla="*/ 10000 h 10000"/>
              <a:gd name="connsiteX3" fmla="*/ 961 w 10356"/>
              <a:gd name="connsiteY3" fmla="*/ 9815 h 10000"/>
              <a:gd name="connsiteX4" fmla="*/ 0 w 10356"/>
              <a:gd name="connsiteY4" fmla="*/ 2796 h 10000"/>
              <a:gd name="connsiteX0" fmla="*/ 0 w 10356"/>
              <a:gd name="connsiteY0" fmla="*/ 2796 h 10000"/>
              <a:gd name="connsiteX1" fmla="*/ 10356 w 10356"/>
              <a:gd name="connsiteY1" fmla="*/ 0 h 10000"/>
              <a:gd name="connsiteX2" fmla="*/ 6816 w 10356"/>
              <a:gd name="connsiteY2" fmla="*/ 10000 h 10000"/>
              <a:gd name="connsiteX3" fmla="*/ 868 w 10356"/>
              <a:gd name="connsiteY3" fmla="*/ 9864 h 10000"/>
              <a:gd name="connsiteX4" fmla="*/ 0 w 10356"/>
              <a:gd name="connsiteY4" fmla="*/ 2796 h 10000"/>
              <a:gd name="connsiteX0" fmla="*/ 0 w 10356"/>
              <a:gd name="connsiteY0" fmla="*/ 2796 h 10000"/>
              <a:gd name="connsiteX1" fmla="*/ 10356 w 10356"/>
              <a:gd name="connsiteY1" fmla="*/ 0 h 10000"/>
              <a:gd name="connsiteX2" fmla="*/ 6816 w 10356"/>
              <a:gd name="connsiteY2" fmla="*/ 10000 h 10000"/>
              <a:gd name="connsiteX3" fmla="*/ 868 w 10356"/>
              <a:gd name="connsiteY3" fmla="*/ 9864 h 10000"/>
              <a:gd name="connsiteX4" fmla="*/ 0 w 10356"/>
              <a:gd name="connsiteY4" fmla="*/ 2796 h 10000"/>
              <a:gd name="connsiteX0" fmla="*/ 0 w 10356"/>
              <a:gd name="connsiteY0" fmla="*/ 2796 h 10000"/>
              <a:gd name="connsiteX1" fmla="*/ 10356 w 10356"/>
              <a:gd name="connsiteY1" fmla="*/ 0 h 10000"/>
              <a:gd name="connsiteX2" fmla="*/ 6816 w 10356"/>
              <a:gd name="connsiteY2" fmla="*/ 10000 h 10000"/>
              <a:gd name="connsiteX3" fmla="*/ 1003 w 10356"/>
              <a:gd name="connsiteY3" fmla="*/ 9873 h 10000"/>
              <a:gd name="connsiteX4" fmla="*/ 0 w 10356"/>
              <a:gd name="connsiteY4" fmla="*/ 2796 h 10000"/>
              <a:gd name="connsiteX0" fmla="*/ 0 w 10356"/>
              <a:gd name="connsiteY0" fmla="*/ 2796 h 10000"/>
              <a:gd name="connsiteX1" fmla="*/ 10356 w 10356"/>
              <a:gd name="connsiteY1" fmla="*/ 0 h 10000"/>
              <a:gd name="connsiteX2" fmla="*/ 6816 w 10356"/>
              <a:gd name="connsiteY2" fmla="*/ 10000 h 10000"/>
              <a:gd name="connsiteX3" fmla="*/ 1003 w 10356"/>
              <a:gd name="connsiteY3" fmla="*/ 9873 h 10000"/>
              <a:gd name="connsiteX4" fmla="*/ 0 w 10356"/>
              <a:gd name="connsiteY4" fmla="*/ 2796 h 10000"/>
              <a:gd name="connsiteX0" fmla="*/ 0 w 10334"/>
              <a:gd name="connsiteY0" fmla="*/ 2836 h 10000"/>
              <a:gd name="connsiteX1" fmla="*/ 10334 w 10334"/>
              <a:gd name="connsiteY1" fmla="*/ 0 h 10000"/>
              <a:gd name="connsiteX2" fmla="*/ 6794 w 10334"/>
              <a:gd name="connsiteY2" fmla="*/ 10000 h 10000"/>
              <a:gd name="connsiteX3" fmla="*/ 981 w 10334"/>
              <a:gd name="connsiteY3" fmla="*/ 9873 h 10000"/>
              <a:gd name="connsiteX4" fmla="*/ 0 w 10334"/>
              <a:gd name="connsiteY4" fmla="*/ 2836 h 10000"/>
              <a:gd name="connsiteX0" fmla="*/ 0 w 10395"/>
              <a:gd name="connsiteY0" fmla="*/ 2876 h 10040"/>
              <a:gd name="connsiteX1" fmla="*/ 10395 w 10395"/>
              <a:gd name="connsiteY1" fmla="*/ 0 h 10040"/>
              <a:gd name="connsiteX2" fmla="*/ 6794 w 10395"/>
              <a:gd name="connsiteY2" fmla="*/ 10040 h 10040"/>
              <a:gd name="connsiteX3" fmla="*/ 981 w 10395"/>
              <a:gd name="connsiteY3" fmla="*/ 9913 h 10040"/>
              <a:gd name="connsiteX4" fmla="*/ 0 w 10395"/>
              <a:gd name="connsiteY4" fmla="*/ 2876 h 10040"/>
              <a:gd name="connsiteX0" fmla="*/ 0 w 10395"/>
              <a:gd name="connsiteY0" fmla="*/ 2876 h 10040"/>
              <a:gd name="connsiteX1" fmla="*/ 10395 w 10395"/>
              <a:gd name="connsiteY1" fmla="*/ 0 h 10040"/>
              <a:gd name="connsiteX2" fmla="*/ 6794 w 10395"/>
              <a:gd name="connsiteY2" fmla="*/ 10040 h 10040"/>
              <a:gd name="connsiteX3" fmla="*/ 994 w 10395"/>
              <a:gd name="connsiteY3" fmla="*/ 9886 h 10040"/>
              <a:gd name="connsiteX4" fmla="*/ 0 w 10395"/>
              <a:gd name="connsiteY4" fmla="*/ 2876 h 10040"/>
              <a:gd name="connsiteX0" fmla="*/ 0 w 10395"/>
              <a:gd name="connsiteY0" fmla="*/ 2876 h 10040"/>
              <a:gd name="connsiteX1" fmla="*/ 10395 w 10395"/>
              <a:gd name="connsiteY1" fmla="*/ 0 h 10040"/>
              <a:gd name="connsiteX2" fmla="*/ 6794 w 10395"/>
              <a:gd name="connsiteY2" fmla="*/ 10040 h 10040"/>
              <a:gd name="connsiteX3" fmla="*/ 994 w 10395"/>
              <a:gd name="connsiteY3" fmla="*/ 9886 h 10040"/>
              <a:gd name="connsiteX4" fmla="*/ 0 w 10395"/>
              <a:gd name="connsiteY4" fmla="*/ 2876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5" h="10040">
                <a:moveTo>
                  <a:pt x="0" y="2876"/>
                </a:moveTo>
                <a:lnTo>
                  <a:pt x="10395" y="0"/>
                </a:lnTo>
                <a:lnTo>
                  <a:pt x="6794" y="10040"/>
                </a:lnTo>
                <a:lnTo>
                  <a:pt x="994" y="9886"/>
                </a:lnTo>
                <a:cubicBezTo>
                  <a:pt x="719" y="7357"/>
                  <a:pt x="221" y="5373"/>
                  <a:pt x="0" y="2876"/>
                </a:cubicBez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9CAB3F48-3B4E-BAE2-66BF-74815A0D49D1}"/>
              </a:ext>
            </a:extLst>
          </p:cNvPr>
          <p:cNvSpPr txBox="1"/>
          <p:nvPr userDrawn="1"/>
        </p:nvSpPr>
        <p:spPr>
          <a:xfrm>
            <a:off x="252317" y="6180856"/>
            <a:ext cx="2709396" cy="461665"/>
          </a:xfrm>
          <a:prstGeom prst="rect">
            <a:avLst/>
          </a:prstGeom>
          <a:noFill/>
        </p:spPr>
        <p:txBody>
          <a:bodyPr wrap="none" rtlCol="0">
            <a:spAutoFit/>
          </a:bodyPr>
          <a:lstStyle/>
          <a:p>
            <a:r>
              <a:rPr lang="en-GB" sz="2400" b="1">
                <a:solidFill>
                  <a:schemeClr val="bg1"/>
                </a:solidFill>
              </a:rPr>
              <a:t>crestawards.org</a:t>
            </a:r>
          </a:p>
        </p:txBody>
      </p:sp>
      <p:sp>
        <p:nvSpPr>
          <p:cNvPr id="11" name="Title 1">
            <a:extLst>
              <a:ext uri="{FF2B5EF4-FFF2-40B4-BE49-F238E27FC236}">
                <a16:creationId xmlns:a16="http://schemas.microsoft.com/office/drawing/2014/main" id="{A10A5E31-C03D-4E72-32C0-028AF3E37A1A}"/>
              </a:ext>
            </a:extLst>
          </p:cNvPr>
          <p:cNvSpPr>
            <a:spLocks noGrp="1"/>
          </p:cNvSpPr>
          <p:nvPr>
            <p:ph type="ctrTitle"/>
          </p:nvPr>
        </p:nvSpPr>
        <p:spPr>
          <a:xfrm>
            <a:off x="233267" y="2397500"/>
            <a:ext cx="5784978" cy="2387600"/>
          </a:xfrm>
          <a:prstGeom prst="rect">
            <a:avLst/>
          </a:prstGeom>
        </p:spPr>
        <p:txBody>
          <a:bodyPr anchor="b"/>
          <a:lstStyle>
            <a:lvl1pPr algn="l">
              <a:defRPr sz="6000" b="1">
                <a:solidFill>
                  <a:schemeClr val="bg1"/>
                </a:solidFill>
              </a:defRPr>
            </a:lvl1pPr>
          </a:lstStyle>
          <a:p>
            <a:r>
              <a:rPr lang="en-US"/>
              <a:t>Click to edit Master title style</a:t>
            </a:r>
            <a:endParaRPr lang="en-GB"/>
          </a:p>
        </p:txBody>
      </p:sp>
      <p:sp>
        <p:nvSpPr>
          <p:cNvPr id="12" name="Subtitle 2">
            <a:extLst>
              <a:ext uri="{FF2B5EF4-FFF2-40B4-BE49-F238E27FC236}">
                <a16:creationId xmlns:a16="http://schemas.microsoft.com/office/drawing/2014/main" id="{84CE5765-5FF3-0A2A-EAC5-DF6499446A50}"/>
              </a:ext>
            </a:extLst>
          </p:cNvPr>
          <p:cNvSpPr>
            <a:spLocks noGrp="1"/>
          </p:cNvSpPr>
          <p:nvPr>
            <p:ph type="subTitle" idx="1"/>
          </p:nvPr>
        </p:nvSpPr>
        <p:spPr>
          <a:xfrm>
            <a:off x="233267" y="5027936"/>
            <a:ext cx="6755620" cy="855677"/>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344961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slide 1 - Header Pa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9531537-9D00-FD86-6CBA-72292523F5DE}"/>
              </a:ext>
            </a:extLst>
          </p:cNvPr>
          <p:cNvSpPr>
            <a:spLocks noGrp="1"/>
          </p:cNvSpPr>
          <p:nvPr>
            <p:ph type="ctrTitle"/>
          </p:nvPr>
        </p:nvSpPr>
        <p:spPr>
          <a:xfrm>
            <a:off x="422987" y="419878"/>
            <a:ext cx="5315340" cy="3379334"/>
          </a:xfrm>
          <a:prstGeom prst="rect">
            <a:avLst/>
          </a:prstGeom>
        </p:spPr>
        <p:txBody>
          <a:bodyPr anchor="b"/>
          <a:lstStyle>
            <a:lvl1pPr algn="l">
              <a:defRPr sz="4400" b="1">
                <a:solidFill>
                  <a:schemeClr val="bg1"/>
                </a:solidFill>
              </a:defRPr>
            </a:lvl1pPr>
          </a:lstStyle>
          <a:p>
            <a:r>
              <a:rPr lang="en-US"/>
              <a:t>Click to edit Master title style</a:t>
            </a:r>
            <a:endParaRPr lang="en-GB"/>
          </a:p>
        </p:txBody>
      </p:sp>
      <p:sp>
        <p:nvSpPr>
          <p:cNvPr id="4" name="Subtitle 2">
            <a:extLst>
              <a:ext uri="{FF2B5EF4-FFF2-40B4-BE49-F238E27FC236}">
                <a16:creationId xmlns:a16="http://schemas.microsoft.com/office/drawing/2014/main" id="{4B2EFD4A-2661-7D65-F911-8A8BA09B027F}"/>
              </a:ext>
            </a:extLst>
          </p:cNvPr>
          <p:cNvSpPr>
            <a:spLocks noGrp="1"/>
          </p:cNvSpPr>
          <p:nvPr>
            <p:ph type="subTitle" idx="1"/>
          </p:nvPr>
        </p:nvSpPr>
        <p:spPr>
          <a:xfrm>
            <a:off x="422987" y="4310743"/>
            <a:ext cx="5315340" cy="2127379"/>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707069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slide 2 - Header Pa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19889C5-DBC4-7516-0FEC-A6449AEE6237}"/>
              </a:ext>
            </a:extLst>
          </p:cNvPr>
          <p:cNvSpPr>
            <a:spLocks noGrp="1"/>
          </p:cNvSpPr>
          <p:nvPr>
            <p:ph type="ctrTitle"/>
          </p:nvPr>
        </p:nvSpPr>
        <p:spPr>
          <a:xfrm>
            <a:off x="422987" y="419878"/>
            <a:ext cx="5315340" cy="3379334"/>
          </a:xfrm>
          <a:prstGeom prst="rect">
            <a:avLst/>
          </a:prstGeom>
        </p:spPr>
        <p:txBody>
          <a:bodyPr anchor="b"/>
          <a:lstStyle>
            <a:lvl1pPr algn="l">
              <a:defRPr sz="4400" b="1">
                <a:solidFill>
                  <a:schemeClr val="bg1"/>
                </a:solidFill>
              </a:defRPr>
            </a:lvl1pPr>
          </a:lstStyle>
          <a:p>
            <a:r>
              <a:rPr lang="en-US"/>
              <a:t>Click to edit Master title style</a:t>
            </a:r>
            <a:endParaRPr lang="en-GB"/>
          </a:p>
        </p:txBody>
      </p:sp>
      <p:sp>
        <p:nvSpPr>
          <p:cNvPr id="4" name="Subtitle 2">
            <a:extLst>
              <a:ext uri="{FF2B5EF4-FFF2-40B4-BE49-F238E27FC236}">
                <a16:creationId xmlns:a16="http://schemas.microsoft.com/office/drawing/2014/main" id="{28CF6218-CF01-3871-5182-191A0F2F363C}"/>
              </a:ext>
            </a:extLst>
          </p:cNvPr>
          <p:cNvSpPr>
            <a:spLocks noGrp="1"/>
          </p:cNvSpPr>
          <p:nvPr>
            <p:ph type="subTitle" idx="1"/>
          </p:nvPr>
        </p:nvSpPr>
        <p:spPr>
          <a:xfrm>
            <a:off x="422987" y="4310743"/>
            <a:ext cx="5315340" cy="2127379"/>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7">
            <a:extLst>
              <a:ext uri="{FF2B5EF4-FFF2-40B4-BE49-F238E27FC236}">
                <a16:creationId xmlns:a16="http://schemas.microsoft.com/office/drawing/2014/main" id="{E03ABFFA-EF4C-2B6D-E268-BD9A6836CFE7}"/>
              </a:ext>
            </a:extLst>
          </p:cNvPr>
          <p:cNvSpPr>
            <a:spLocks noGrp="1"/>
          </p:cNvSpPr>
          <p:nvPr>
            <p:ph type="pic" sz="quarter" idx="10" hasCustomPrompt="1"/>
          </p:nvPr>
        </p:nvSpPr>
        <p:spPr>
          <a:xfrm>
            <a:off x="6540657" y="-9264"/>
            <a:ext cx="5671948" cy="6891168"/>
          </a:xfrm>
          <a:custGeom>
            <a:avLst/>
            <a:gdLst>
              <a:gd name="connsiteX0" fmla="*/ 0 w 4011613"/>
              <a:gd name="connsiteY0" fmla="*/ 0 h 4413250"/>
              <a:gd name="connsiteX1" fmla="*/ 4011613 w 4011613"/>
              <a:gd name="connsiteY1" fmla="*/ 0 h 4413250"/>
              <a:gd name="connsiteX2" fmla="*/ 4011613 w 4011613"/>
              <a:gd name="connsiteY2" fmla="*/ 4413250 h 4413250"/>
              <a:gd name="connsiteX3" fmla="*/ 0 w 4011613"/>
              <a:gd name="connsiteY3" fmla="*/ 4413250 h 4413250"/>
              <a:gd name="connsiteX4" fmla="*/ 0 w 4011613"/>
              <a:gd name="connsiteY4" fmla="*/ 0 h 4413250"/>
              <a:gd name="connsiteX0" fmla="*/ 0 w 4011613"/>
              <a:gd name="connsiteY0" fmla="*/ 0 h 5374303"/>
              <a:gd name="connsiteX1" fmla="*/ 4011613 w 4011613"/>
              <a:gd name="connsiteY1" fmla="*/ 0 h 5374303"/>
              <a:gd name="connsiteX2" fmla="*/ 4011613 w 4011613"/>
              <a:gd name="connsiteY2" fmla="*/ 4413250 h 5374303"/>
              <a:gd name="connsiteX3" fmla="*/ 727788 w 4011613"/>
              <a:gd name="connsiteY3" fmla="*/ 5374303 h 5374303"/>
              <a:gd name="connsiteX4" fmla="*/ 0 w 4011613"/>
              <a:gd name="connsiteY4" fmla="*/ 0 h 5374303"/>
              <a:gd name="connsiteX0" fmla="*/ 0 w 4263540"/>
              <a:gd name="connsiteY0" fmla="*/ 0 h 5374303"/>
              <a:gd name="connsiteX1" fmla="*/ 4011613 w 4263540"/>
              <a:gd name="connsiteY1" fmla="*/ 0 h 5374303"/>
              <a:gd name="connsiteX2" fmla="*/ 4263540 w 4263540"/>
              <a:gd name="connsiteY2" fmla="*/ 4525217 h 5374303"/>
              <a:gd name="connsiteX3" fmla="*/ 727788 w 4263540"/>
              <a:gd name="connsiteY3" fmla="*/ 5374303 h 5374303"/>
              <a:gd name="connsiteX4" fmla="*/ 0 w 4263540"/>
              <a:gd name="connsiteY4" fmla="*/ 0 h 5374303"/>
              <a:gd name="connsiteX0" fmla="*/ 0 w 4263540"/>
              <a:gd name="connsiteY0" fmla="*/ 317240 h 5691543"/>
              <a:gd name="connsiteX1" fmla="*/ 4254209 w 4263540"/>
              <a:gd name="connsiteY1" fmla="*/ 0 h 5691543"/>
              <a:gd name="connsiteX2" fmla="*/ 4263540 w 4263540"/>
              <a:gd name="connsiteY2" fmla="*/ 4842457 h 5691543"/>
              <a:gd name="connsiteX3" fmla="*/ 727788 w 4263540"/>
              <a:gd name="connsiteY3" fmla="*/ 5691543 h 5691543"/>
              <a:gd name="connsiteX4" fmla="*/ 0 w 4263540"/>
              <a:gd name="connsiteY4" fmla="*/ 317240 h 5691543"/>
              <a:gd name="connsiteX0" fmla="*/ 0 w 7911809"/>
              <a:gd name="connsiteY0" fmla="*/ 0 h 5691543"/>
              <a:gd name="connsiteX1" fmla="*/ 7902478 w 7911809"/>
              <a:gd name="connsiteY1" fmla="*/ 0 h 5691543"/>
              <a:gd name="connsiteX2" fmla="*/ 7911809 w 7911809"/>
              <a:gd name="connsiteY2" fmla="*/ 4842457 h 5691543"/>
              <a:gd name="connsiteX3" fmla="*/ 4376057 w 7911809"/>
              <a:gd name="connsiteY3" fmla="*/ 5691543 h 5691543"/>
              <a:gd name="connsiteX4" fmla="*/ 0 w 7911809"/>
              <a:gd name="connsiteY4" fmla="*/ 0 h 5691543"/>
              <a:gd name="connsiteX0" fmla="*/ 0 w 5663559"/>
              <a:gd name="connsiteY0" fmla="*/ 0 h 5691543"/>
              <a:gd name="connsiteX1" fmla="*/ 5654228 w 5663559"/>
              <a:gd name="connsiteY1" fmla="*/ 0 h 5691543"/>
              <a:gd name="connsiteX2" fmla="*/ 5663559 w 5663559"/>
              <a:gd name="connsiteY2" fmla="*/ 4842457 h 5691543"/>
              <a:gd name="connsiteX3" fmla="*/ 2127807 w 5663559"/>
              <a:gd name="connsiteY3" fmla="*/ 5691543 h 5691543"/>
              <a:gd name="connsiteX4" fmla="*/ 0 w 5663559"/>
              <a:gd name="connsiteY4" fmla="*/ 0 h 5691543"/>
              <a:gd name="connsiteX0" fmla="*/ 0 w 5663559"/>
              <a:gd name="connsiteY0" fmla="*/ 0 h 6891168"/>
              <a:gd name="connsiteX1" fmla="*/ 5654228 w 5663559"/>
              <a:gd name="connsiteY1" fmla="*/ 0 h 6891168"/>
              <a:gd name="connsiteX2" fmla="*/ 5663559 w 5663559"/>
              <a:gd name="connsiteY2" fmla="*/ 4842457 h 6891168"/>
              <a:gd name="connsiteX3" fmla="*/ 1926471 w 5663559"/>
              <a:gd name="connsiteY3" fmla="*/ 6891168 h 6891168"/>
              <a:gd name="connsiteX4" fmla="*/ 0 w 5663559"/>
              <a:gd name="connsiteY4" fmla="*/ 0 h 6891168"/>
              <a:gd name="connsiteX0" fmla="*/ 0 w 5671948"/>
              <a:gd name="connsiteY0" fmla="*/ 0 h 6891168"/>
              <a:gd name="connsiteX1" fmla="*/ 5654228 w 5671948"/>
              <a:gd name="connsiteY1" fmla="*/ 0 h 6891168"/>
              <a:gd name="connsiteX2" fmla="*/ 5671948 w 5671948"/>
              <a:gd name="connsiteY2" fmla="*/ 6872593 h 6891168"/>
              <a:gd name="connsiteX3" fmla="*/ 1926471 w 5671948"/>
              <a:gd name="connsiteY3" fmla="*/ 6891168 h 6891168"/>
              <a:gd name="connsiteX4" fmla="*/ 0 w 5671948"/>
              <a:gd name="connsiteY4" fmla="*/ 0 h 6891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1948" h="6891168">
                <a:moveTo>
                  <a:pt x="0" y="0"/>
                </a:moveTo>
                <a:lnTo>
                  <a:pt x="5654228" y="0"/>
                </a:lnTo>
                <a:cubicBezTo>
                  <a:pt x="5657338" y="1614152"/>
                  <a:pt x="5668838" y="5258441"/>
                  <a:pt x="5671948" y="6872593"/>
                </a:cubicBezTo>
                <a:lnTo>
                  <a:pt x="1926471" y="6891168"/>
                </a:lnTo>
                <a:lnTo>
                  <a:pt x="0" y="0"/>
                </a:lnTo>
                <a:close/>
              </a:path>
            </a:pathLst>
          </a:custGeom>
        </p:spPr>
        <p:txBody>
          <a:bodyPr/>
          <a:lstStyle>
            <a:lvl1pPr>
              <a:defRPr/>
            </a:lvl1pPr>
          </a:lstStyle>
          <a:p>
            <a:r>
              <a:rPr lang="en-GB"/>
              <a:t>Click icon to insert image</a:t>
            </a:r>
          </a:p>
        </p:txBody>
      </p:sp>
    </p:spTree>
    <p:extLst>
      <p:ext uri="{BB962C8B-B14F-4D97-AF65-F5344CB8AC3E}">
        <p14:creationId xmlns:p14="http://schemas.microsoft.com/office/powerpoint/2010/main" val="3499649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age 1 - One Colum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F9A7934-B4CB-2FAC-F00B-61766F247307}"/>
              </a:ext>
            </a:extLst>
          </p:cNvPr>
          <p:cNvSpPr>
            <a:spLocks noGrp="1"/>
          </p:cNvSpPr>
          <p:nvPr>
            <p:ph type="title"/>
          </p:nvPr>
        </p:nvSpPr>
        <p:spPr>
          <a:xfrm>
            <a:off x="623888" y="333375"/>
            <a:ext cx="10944225" cy="736473"/>
          </a:xfrm>
          <a:prstGeom prst="rect">
            <a:avLst/>
          </a:prstGeom>
        </p:spPr>
        <p:txBody>
          <a:bodyPr/>
          <a:lstStyle>
            <a:lvl1pPr>
              <a:defRPr>
                <a:solidFill>
                  <a:schemeClr val="accent4"/>
                </a:solidFill>
              </a:defRPr>
            </a:lvl1pPr>
          </a:lstStyle>
          <a:p>
            <a:r>
              <a:rPr lang="en-US"/>
              <a:t>Click to edit Master title style</a:t>
            </a:r>
          </a:p>
        </p:txBody>
      </p:sp>
      <p:sp>
        <p:nvSpPr>
          <p:cNvPr id="4" name="Text Placeholder 8">
            <a:extLst>
              <a:ext uri="{FF2B5EF4-FFF2-40B4-BE49-F238E27FC236}">
                <a16:creationId xmlns:a16="http://schemas.microsoft.com/office/drawing/2014/main" id="{AE5ADDDD-2E94-BA16-9FE3-F71AF41AF5D8}"/>
              </a:ext>
            </a:extLst>
          </p:cNvPr>
          <p:cNvSpPr>
            <a:spLocks noGrp="1"/>
          </p:cNvSpPr>
          <p:nvPr>
            <p:ph type="body" sz="quarter" idx="14"/>
          </p:nvPr>
        </p:nvSpPr>
        <p:spPr>
          <a:xfrm>
            <a:off x="623888" y="1554480"/>
            <a:ext cx="10944225" cy="3982255"/>
          </a:xfrm>
          <a:prstGeom prst="rect">
            <a:avLst/>
          </a:prstGeom>
        </p:spPr>
        <p:txBody>
          <a:bodyPr/>
          <a:lstStyle>
            <a:lvl1pPr marL="0" indent="0">
              <a:buFont typeface="Arial" panose="020B0604020202020204" pitchFamily="34" charset="0"/>
              <a:buNone/>
              <a:defRPr/>
            </a:lvl1pPr>
            <a:lvl2pPr marL="216000" indent="-216000">
              <a:buFont typeface="Arial" panose="020B0604020202020204" pitchFamily="34" charset="0"/>
              <a:buChar char="•"/>
              <a:defRPr/>
            </a:lvl2pPr>
            <a:lvl3pPr marL="216000" indent="-216000">
              <a:buFont typeface="Arial" panose="020B0604020202020204" pitchFamily="34" charset="0"/>
              <a:buChar char="•"/>
              <a:defRPr/>
            </a:lvl3pPr>
            <a:lvl4pPr marL="216000" indent="-216000">
              <a:buFont typeface="Arial" panose="020B0604020202020204" pitchFamily="34" charset="0"/>
              <a:buChar char="•"/>
              <a:defRPr/>
            </a:lvl4pPr>
            <a:lvl5pPr marL="216000" indent="-216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06012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page 1 - Two colum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3">
            <a:extLst>
              <a:ext uri="{FF2B5EF4-FFF2-40B4-BE49-F238E27FC236}">
                <a16:creationId xmlns:a16="http://schemas.microsoft.com/office/drawing/2014/main" id="{826D5552-E41C-007E-2B90-E7D28913CB9D}"/>
              </a:ext>
            </a:extLst>
          </p:cNvPr>
          <p:cNvSpPr>
            <a:spLocks noGrp="1"/>
          </p:cNvSpPr>
          <p:nvPr>
            <p:ph sz="quarter" idx="15"/>
          </p:nvPr>
        </p:nvSpPr>
        <p:spPr>
          <a:xfrm>
            <a:off x="6456363" y="2528888"/>
            <a:ext cx="5111750" cy="377983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4">
            <a:extLst>
              <a:ext uri="{FF2B5EF4-FFF2-40B4-BE49-F238E27FC236}">
                <a16:creationId xmlns:a16="http://schemas.microsoft.com/office/drawing/2014/main" id="{BFC26E24-902D-8A88-8ADA-1CFDC981269A}"/>
              </a:ext>
            </a:extLst>
          </p:cNvPr>
          <p:cNvSpPr>
            <a:spLocks noGrp="1"/>
          </p:cNvSpPr>
          <p:nvPr>
            <p:ph sz="quarter" idx="16"/>
          </p:nvPr>
        </p:nvSpPr>
        <p:spPr>
          <a:xfrm>
            <a:off x="623888" y="2528888"/>
            <a:ext cx="5111750" cy="299945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itle 1">
            <a:extLst>
              <a:ext uri="{FF2B5EF4-FFF2-40B4-BE49-F238E27FC236}">
                <a16:creationId xmlns:a16="http://schemas.microsoft.com/office/drawing/2014/main" id="{6B57F065-F9B4-3642-89AD-D6107394E57C}"/>
              </a:ext>
            </a:extLst>
          </p:cNvPr>
          <p:cNvSpPr>
            <a:spLocks noGrp="1"/>
          </p:cNvSpPr>
          <p:nvPr>
            <p:ph type="title"/>
          </p:nvPr>
        </p:nvSpPr>
        <p:spPr>
          <a:xfrm>
            <a:off x="623888" y="333375"/>
            <a:ext cx="10944225" cy="1525588"/>
          </a:xfrm>
          <a:prstGeom prst="rect">
            <a:avLst/>
          </a:prstGeom>
        </p:spPr>
        <p:txBody>
          <a:bodyPr/>
          <a:lstStyle>
            <a:lvl1pPr>
              <a:defRPr>
                <a:solidFill>
                  <a:schemeClr val="accent4"/>
                </a:solidFill>
              </a:defRPr>
            </a:lvl1pPr>
          </a:lstStyle>
          <a:p>
            <a:r>
              <a:rPr lang="en-US"/>
              <a:t>Click to edit Master title style</a:t>
            </a:r>
          </a:p>
        </p:txBody>
      </p:sp>
    </p:spTree>
    <p:extLst>
      <p:ext uri="{BB962C8B-B14F-4D97-AF65-F5344CB8AC3E}">
        <p14:creationId xmlns:p14="http://schemas.microsoft.com/office/powerpoint/2010/main" val="1447693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page 1 - Two colum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BFC26E24-902D-8A88-8ADA-1CFDC981269A}"/>
              </a:ext>
            </a:extLst>
          </p:cNvPr>
          <p:cNvSpPr>
            <a:spLocks noGrp="1"/>
          </p:cNvSpPr>
          <p:nvPr>
            <p:ph sz="quarter" idx="16"/>
          </p:nvPr>
        </p:nvSpPr>
        <p:spPr>
          <a:xfrm>
            <a:off x="623888" y="2528888"/>
            <a:ext cx="11047413" cy="336391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ight Triangle 7">
            <a:extLst>
              <a:ext uri="{FF2B5EF4-FFF2-40B4-BE49-F238E27FC236}">
                <a16:creationId xmlns:a16="http://schemas.microsoft.com/office/drawing/2014/main" id="{41894D88-F544-9A35-DE67-73641698B4D2}"/>
              </a:ext>
            </a:extLst>
          </p:cNvPr>
          <p:cNvSpPr/>
          <p:nvPr userDrawn="1"/>
        </p:nvSpPr>
        <p:spPr>
          <a:xfrm flipH="1" flipV="1">
            <a:off x="4889500" y="0"/>
            <a:ext cx="7302500" cy="1714500"/>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itle 1">
            <a:extLst>
              <a:ext uri="{FF2B5EF4-FFF2-40B4-BE49-F238E27FC236}">
                <a16:creationId xmlns:a16="http://schemas.microsoft.com/office/drawing/2014/main" id="{44837663-AD13-30CF-F303-5FD91D1F90AF}"/>
              </a:ext>
            </a:extLst>
          </p:cNvPr>
          <p:cNvSpPr>
            <a:spLocks noGrp="1"/>
          </p:cNvSpPr>
          <p:nvPr>
            <p:ph type="title"/>
          </p:nvPr>
        </p:nvSpPr>
        <p:spPr>
          <a:xfrm>
            <a:off x="2579689" y="656431"/>
            <a:ext cx="9091612" cy="1525588"/>
          </a:xfrm>
          <a:prstGeom prst="rect">
            <a:avLst/>
          </a:prstGeom>
        </p:spPr>
        <p:txBody>
          <a:bodyPr/>
          <a:lstStyle>
            <a:lvl1pPr>
              <a:defRPr>
                <a:solidFill>
                  <a:schemeClr val="accent4"/>
                </a:solidFill>
              </a:defRPr>
            </a:lvl1pPr>
          </a:lstStyle>
          <a:p>
            <a:r>
              <a:rPr lang="en-US"/>
              <a:t>Click to edit Master title style</a:t>
            </a:r>
          </a:p>
        </p:txBody>
      </p:sp>
    </p:spTree>
    <p:extLst>
      <p:ext uri="{BB962C8B-B14F-4D97-AF65-F5344CB8AC3E}">
        <p14:creationId xmlns:p14="http://schemas.microsoft.com/office/powerpoint/2010/main" val="1957275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Page 2 - One Column">
    <p:bg>
      <p:bgPr>
        <a:solidFill>
          <a:schemeClr val="bg1"/>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BE6DCD9E-A3D1-41DA-B5C0-2422683DCD6B}"/>
              </a:ext>
            </a:extLst>
          </p:cNvPr>
          <p:cNvSpPr>
            <a:spLocks noGrp="1"/>
          </p:cNvSpPr>
          <p:nvPr>
            <p:ph type="body" sz="quarter" idx="14"/>
          </p:nvPr>
        </p:nvSpPr>
        <p:spPr>
          <a:xfrm>
            <a:off x="623887" y="1493921"/>
            <a:ext cx="10944225" cy="4663733"/>
          </a:xfrm>
          <a:prstGeom prst="rect">
            <a:avLst/>
          </a:prstGeom>
        </p:spPr>
        <p:txBody>
          <a:bodyPr/>
          <a:lstStyle>
            <a:lvl1pPr marL="0" indent="0">
              <a:buFont typeface="Arial" panose="020B0604020202020204" pitchFamily="34" charset="0"/>
              <a:buNone/>
              <a:defRPr/>
            </a:lvl1pPr>
            <a:lvl2pPr marL="216000" indent="-216000">
              <a:buFont typeface="Arial" panose="020B0604020202020204" pitchFamily="34" charset="0"/>
              <a:buChar char="•"/>
              <a:defRPr/>
            </a:lvl2pPr>
            <a:lvl3pPr marL="216000" indent="-216000">
              <a:buFont typeface="Arial" panose="020B0604020202020204" pitchFamily="34" charset="0"/>
              <a:buChar char="•"/>
              <a:defRPr/>
            </a:lvl3pPr>
            <a:lvl4pPr marL="216000" indent="-216000">
              <a:buFont typeface="Arial" panose="020B0604020202020204" pitchFamily="34" charset="0"/>
              <a:buChar char="•"/>
              <a:defRPr/>
            </a:lvl4pPr>
            <a:lvl5pPr marL="216000" indent="-216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4" name="Picture 3">
            <a:extLst>
              <a:ext uri="{FF2B5EF4-FFF2-40B4-BE49-F238E27FC236}">
                <a16:creationId xmlns:a16="http://schemas.microsoft.com/office/drawing/2014/main" id="{81A5B80D-8863-0747-3D34-E8A5FE51E2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1311617"/>
          </a:xfrm>
          <a:prstGeom prst="rect">
            <a:avLst/>
          </a:prstGeom>
        </p:spPr>
      </p:pic>
      <p:sp>
        <p:nvSpPr>
          <p:cNvPr id="5" name="Title 1">
            <a:extLst>
              <a:ext uri="{FF2B5EF4-FFF2-40B4-BE49-F238E27FC236}">
                <a16:creationId xmlns:a16="http://schemas.microsoft.com/office/drawing/2014/main" id="{7A47D379-F9FF-37EC-42C6-06848512BD83}"/>
              </a:ext>
            </a:extLst>
          </p:cNvPr>
          <p:cNvSpPr>
            <a:spLocks noGrp="1"/>
          </p:cNvSpPr>
          <p:nvPr>
            <p:ph type="title"/>
          </p:nvPr>
        </p:nvSpPr>
        <p:spPr>
          <a:xfrm>
            <a:off x="623888" y="333375"/>
            <a:ext cx="10944225" cy="754761"/>
          </a:xfrm>
          <a:prstGeom prst="rect">
            <a:avLst/>
          </a:prstGeom>
        </p:spPr>
        <p:txBody>
          <a:bodyPr/>
          <a:lstStyle>
            <a:lvl1pPr>
              <a:defRPr>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5198239A-EB8A-47A2-570A-3E5665E98ED8}"/>
              </a:ext>
            </a:extLst>
          </p:cNvPr>
          <p:cNvSpPr txBox="1"/>
          <p:nvPr userDrawn="1"/>
        </p:nvSpPr>
        <p:spPr>
          <a:xfrm>
            <a:off x="523304" y="6248519"/>
            <a:ext cx="2119312" cy="369332"/>
          </a:xfrm>
          <a:prstGeom prst="rect">
            <a:avLst/>
          </a:prstGeom>
          <a:noFill/>
        </p:spPr>
        <p:txBody>
          <a:bodyPr wrap="square" rtlCol="0">
            <a:spAutoFit/>
          </a:bodyPr>
          <a:lstStyle/>
          <a:p>
            <a:r>
              <a:rPr lang="en-US" altLang="zh-CN" b="1">
                <a:solidFill>
                  <a:srgbClr val="9A1B76"/>
                </a:solidFill>
              </a:rPr>
              <a:t>crestawards.org</a:t>
            </a:r>
            <a:endParaRPr lang="en-GB" b="1">
              <a:solidFill>
                <a:srgbClr val="9A1B76"/>
              </a:solidFill>
            </a:endParaRPr>
          </a:p>
        </p:txBody>
      </p:sp>
    </p:spTree>
    <p:extLst>
      <p:ext uri="{BB962C8B-B14F-4D97-AF65-F5344CB8AC3E}">
        <p14:creationId xmlns:p14="http://schemas.microsoft.com/office/powerpoint/2010/main" val="3279267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page 2 - Full width graphic">
    <p:bg>
      <p:bgPr>
        <a:solidFill>
          <a:schemeClr val="bg1"/>
        </a:solid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8E61B7F-6CB9-460A-850E-B81BD42EF968}"/>
              </a:ext>
            </a:extLst>
          </p:cNvPr>
          <p:cNvSpPr>
            <a:spLocks noGrp="1"/>
          </p:cNvSpPr>
          <p:nvPr>
            <p:ph sz="quarter" idx="16"/>
          </p:nvPr>
        </p:nvSpPr>
        <p:spPr>
          <a:xfrm>
            <a:off x="623887" y="1644992"/>
            <a:ext cx="10944225" cy="377983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3" name="Picture 2">
            <a:extLst>
              <a:ext uri="{FF2B5EF4-FFF2-40B4-BE49-F238E27FC236}">
                <a16:creationId xmlns:a16="http://schemas.microsoft.com/office/drawing/2014/main" id="{7AD1360A-D601-6870-4017-29945CA255B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1311617"/>
          </a:xfrm>
          <a:prstGeom prst="rect">
            <a:avLst/>
          </a:prstGeom>
        </p:spPr>
      </p:pic>
      <p:sp>
        <p:nvSpPr>
          <p:cNvPr id="4" name="Title 1">
            <a:extLst>
              <a:ext uri="{FF2B5EF4-FFF2-40B4-BE49-F238E27FC236}">
                <a16:creationId xmlns:a16="http://schemas.microsoft.com/office/drawing/2014/main" id="{C6754E8D-99FA-521F-3622-0E30F3559E0B}"/>
              </a:ext>
            </a:extLst>
          </p:cNvPr>
          <p:cNvSpPr>
            <a:spLocks noGrp="1"/>
          </p:cNvSpPr>
          <p:nvPr>
            <p:ph type="title"/>
          </p:nvPr>
        </p:nvSpPr>
        <p:spPr>
          <a:xfrm>
            <a:off x="623888" y="333375"/>
            <a:ext cx="10944225" cy="645033"/>
          </a:xfrm>
          <a:prstGeom prst="rect">
            <a:avLst/>
          </a:prstGeom>
        </p:spPr>
        <p:txBody>
          <a:bodyPr/>
          <a:lstStyle>
            <a:lvl1pPr>
              <a:defRPr>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E73C9ECF-8CF4-CF55-2A16-33467BB5933C}"/>
              </a:ext>
            </a:extLst>
          </p:cNvPr>
          <p:cNvSpPr txBox="1"/>
          <p:nvPr userDrawn="1"/>
        </p:nvSpPr>
        <p:spPr>
          <a:xfrm>
            <a:off x="523304" y="6248519"/>
            <a:ext cx="2119312" cy="369332"/>
          </a:xfrm>
          <a:prstGeom prst="rect">
            <a:avLst/>
          </a:prstGeom>
          <a:noFill/>
        </p:spPr>
        <p:txBody>
          <a:bodyPr wrap="square" rtlCol="0">
            <a:spAutoFit/>
          </a:bodyPr>
          <a:lstStyle/>
          <a:p>
            <a:r>
              <a:rPr lang="en-US" altLang="zh-CN" b="1">
                <a:solidFill>
                  <a:srgbClr val="9A1B76"/>
                </a:solidFill>
              </a:rPr>
              <a:t>crestawards.org</a:t>
            </a:r>
            <a:endParaRPr lang="en-GB" b="1">
              <a:solidFill>
                <a:srgbClr val="9A1B76"/>
              </a:solidFill>
            </a:endParaRPr>
          </a:p>
        </p:txBody>
      </p:sp>
    </p:spTree>
    <p:extLst>
      <p:ext uri="{BB962C8B-B14F-4D97-AF65-F5344CB8AC3E}">
        <p14:creationId xmlns:p14="http://schemas.microsoft.com/office/powerpoint/2010/main" val="3491418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694710"/>
      </p:ext>
    </p:extLst>
  </p:cSld>
  <p:clrMap bg1="lt1" tx1="dk1" bg2="lt2" tx2="dk2" accent1="accent1" accent2="accent2" accent3="accent3" accent4="accent4" accent5="accent5" accent6="accent6" hlink="hlink" folHlink="folHlink"/>
  <p:sldLayoutIdLst>
    <p:sldLayoutId id="2147483738" r:id="rId1"/>
    <p:sldLayoutId id="2147483750" r:id="rId2"/>
    <p:sldLayoutId id="2147483739" r:id="rId3"/>
    <p:sldLayoutId id="2147483741" r:id="rId4"/>
    <p:sldLayoutId id="2147483740" r:id="rId5"/>
    <p:sldLayoutId id="2147483742" r:id="rId6"/>
    <p:sldLayoutId id="2147483751" r:id="rId7"/>
    <p:sldLayoutId id="2147483748" r:id="rId8"/>
    <p:sldLayoutId id="2147483733" r:id="rId9"/>
    <p:sldLayoutId id="2147483676" r:id="rId10"/>
    <p:sldLayoutId id="2147483744" r:id="rId11"/>
    <p:sldLayoutId id="2147483745" r:id="rId12"/>
    <p:sldLayoutId id="2147483746" r:id="rId13"/>
    <p:sldLayoutId id="2147483747" r:id="rId14"/>
    <p:sldLayoutId id="2147483735" r:id="rId15"/>
    <p:sldLayoutId id="2147483752" r:id="rId16"/>
  </p:sldLayoutIdLst>
  <p:hf hdr="0" ftr="0" dt="0"/>
  <p:txStyles>
    <p:title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p:titleStyle>
    <p:bodyStyle>
      <a:lvl1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1pPr>
      <a:lvl2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2pPr>
      <a:lvl3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3pPr>
      <a:lvl4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4pPr>
      <a:lvl5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287" userDrawn="1">
          <p15:clr>
            <a:srgbClr val="F26B43"/>
          </p15:clr>
        </p15:guide>
        <p15:guide id="4" orient="horz" pos="3974" userDrawn="1">
          <p15:clr>
            <a:srgbClr val="F26B43"/>
          </p15:clr>
        </p15:guide>
        <p15:guide id="5" orient="horz" pos="1171" userDrawn="1">
          <p15:clr>
            <a:srgbClr val="F26B43"/>
          </p15:clr>
        </p15:guide>
        <p15:guide id="6" orient="horz" pos="1593" userDrawn="1">
          <p15:clr>
            <a:srgbClr val="F26B43"/>
          </p15:clr>
        </p15:guide>
        <p15:guide id="7" orient="horz" pos="210" userDrawn="1">
          <p15:clr>
            <a:srgbClr val="F26B43"/>
          </p15:clr>
        </p15:guide>
        <p15:guide id="9" pos="393" userDrawn="1">
          <p15:clr>
            <a:srgbClr val="F26B43"/>
          </p15:clr>
        </p15:guide>
        <p15:guide id="10" pos="3613" userDrawn="1">
          <p15:clr>
            <a:srgbClr val="F26B43"/>
          </p15:clr>
        </p15:guide>
        <p15:guide id="11" pos="4067"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image" Target="../media/image31.png"/><Relationship Id="rId3" Type="http://schemas.microsoft.com/office/2007/relationships/media" Target="../media/media5.mp4"/><Relationship Id="rId7" Type="http://schemas.openxmlformats.org/officeDocument/2006/relationships/image" Target="../media/image30.jpe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notesSlide" Target="../notesSlides/notesSlide4.xml"/><Relationship Id="rId5" Type="http://schemas.openxmlformats.org/officeDocument/2006/relationships/slideLayout" Target="../slideLayouts/slideLayout10.xml"/><Relationship Id="rId4" Type="http://schemas.openxmlformats.org/officeDocument/2006/relationships/video" Target="../media/media5.mp4"/><Relationship Id="rId9"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ucl.ac.uk/research" TargetMode="External"/><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2.pn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11DA4-E99A-AF39-6C47-8A167D6F689E}"/>
              </a:ext>
            </a:extLst>
          </p:cNvPr>
          <p:cNvSpPr>
            <a:spLocks noGrp="1"/>
          </p:cNvSpPr>
          <p:nvPr>
            <p:ph type="ctrTitle"/>
          </p:nvPr>
        </p:nvSpPr>
        <p:spPr/>
        <p:txBody>
          <a:bodyPr lIns="91440" tIns="45720" rIns="91440" bIns="45720" anchor="b"/>
          <a:lstStyle/>
          <a:p>
            <a:r>
              <a:rPr lang="en-GB" sz="4800" dirty="0">
                <a:latin typeface="Gotham"/>
                <a:cs typeface="Arial"/>
              </a:rPr>
              <a:t>DROPLET</a:t>
            </a:r>
            <a:br>
              <a:rPr lang="en-GB" sz="4800" dirty="0">
                <a:latin typeface="Gotham"/>
                <a:cs typeface="Arial"/>
              </a:rPr>
            </a:br>
            <a:r>
              <a:rPr lang="en-GB" sz="4800" dirty="0">
                <a:latin typeface="Gotham"/>
                <a:cs typeface="Arial"/>
              </a:rPr>
              <a:t>DETECTIVES</a:t>
            </a:r>
            <a:endParaRPr lang="en-US" sz="4800">
              <a:latin typeface="Gotham"/>
            </a:endParaRPr>
          </a:p>
        </p:txBody>
      </p:sp>
      <p:sp>
        <p:nvSpPr>
          <p:cNvPr id="3" name="Subtitle 2">
            <a:extLst>
              <a:ext uri="{FF2B5EF4-FFF2-40B4-BE49-F238E27FC236}">
                <a16:creationId xmlns:a16="http://schemas.microsoft.com/office/drawing/2014/main" id="{8CCAB821-45B4-3C94-28FB-14151D87488F}"/>
              </a:ext>
            </a:extLst>
          </p:cNvPr>
          <p:cNvSpPr>
            <a:spLocks noGrp="1"/>
          </p:cNvSpPr>
          <p:nvPr>
            <p:ph type="subTitle" idx="1"/>
          </p:nvPr>
        </p:nvSpPr>
        <p:spPr>
          <a:xfrm>
            <a:off x="233267" y="5027936"/>
            <a:ext cx="7646408" cy="855677"/>
          </a:xfrm>
        </p:spPr>
        <p:txBody>
          <a:bodyPr lIns="91440" tIns="45720" rIns="91440" bIns="45720" anchor="t"/>
          <a:lstStyle/>
          <a:p>
            <a:r>
              <a:rPr lang="en-GB" dirty="0">
                <a:latin typeface="Gotham"/>
                <a:ea typeface="Aptos" panose="020B0004020202020204" pitchFamily="34" charset="0"/>
                <a:cs typeface="Arial"/>
              </a:rPr>
              <a:t>Cracking the code to a healthier school</a:t>
            </a:r>
            <a:endParaRPr lang="en-GB">
              <a:latin typeface="Gotham"/>
              <a:cs typeface="Arial"/>
            </a:endParaRPr>
          </a:p>
        </p:txBody>
      </p:sp>
      <p:pic>
        <p:nvPicPr>
          <p:cNvPr id="5" name="Picture 4">
            <a:extLst>
              <a:ext uri="{FF2B5EF4-FFF2-40B4-BE49-F238E27FC236}">
                <a16:creationId xmlns:a16="http://schemas.microsoft.com/office/drawing/2014/main" id="{7715E8AC-28F2-337C-FA94-36DE7C345B6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703164" y="5976344"/>
            <a:ext cx="1038065" cy="333179"/>
          </a:xfrm>
          <a:prstGeom prst="rect">
            <a:avLst/>
          </a:prstGeom>
          <a:noFill/>
          <a:ln>
            <a:noFill/>
          </a:ln>
        </p:spPr>
      </p:pic>
      <p:pic>
        <p:nvPicPr>
          <p:cNvPr id="6" name="Picture 5">
            <a:extLst>
              <a:ext uri="{FF2B5EF4-FFF2-40B4-BE49-F238E27FC236}">
                <a16:creationId xmlns:a16="http://schemas.microsoft.com/office/drawing/2014/main" id="{48DA5BF6-92E7-3250-8C4A-72A2C3C8772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503969" y="6429111"/>
            <a:ext cx="1582631" cy="323154"/>
          </a:xfrm>
          <a:prstGeom prst="rect">
            <a:avLst/>
          </a:prstGeom>
          <a:noFill/>
          <a:ln>
            <a:noFill/>
          </a:ln>
        </p:spPr>
      </p:pic>
      <p:pic>
        <p:nvPicPr>
          <p:cNvPr id="7" name="Picture 6">
            <a:extLst>
              <a:ext uri="{FF2B5EF4-FFF2-40B4-BE49-F238E27FC236}">
                <a16:creationId xmlns:a16="http://schemas.microsoft.com/office/drawing/2014/main" id="{AD28ED99-8106-35C3-5901-9D216A825CDE}"/>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456994" y="6429111"/>
            <a:ext cx="1582631" cy="281949"/>
          </a:xfrm>
          <a:prstGeom prst="rect">
            <a:avLst/>
          </a:prstGeom>
          <a:noFill/>
          <a:ln>
            <a:noFill/>
          </a:ln>
        </p:spPr>
      </p:pic>
      <p:pic>
        <p:nvPicPr>
          <p:cNvPr id="32" name="Picture Placeholder 31" descr="Multiple blue virus organisms">
            <a:extLst>
              <a:ext uri="{FF2B5EF4-FFF2-40B4-BE49-F238E27FC236}">
                <a16:creationId xmlns:a16="http://schemas.microsoft.com/office/drawing/2014/main" id="{F2ED8C35-5264-260C-22F3-83991CDFFB2F}"/>
              </a:ext>
            </a:extLst>
          </p:cNvPr>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224843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F62790A-106C-C603-31F3-ECCE979ACC43}"/>
              </a:ext>
            </a:extLst>
          </p:cNvPr>
          <p:cNvSpPr>
            <a:spLocks noGrp="1"/>
          </p:cNvSpPr>
          <p:nvPr>
            <p:ph type="body" sz="quarter" idx="14"/>
          </p:nvPr>
        </p:nvSpPr>
        <p:spPr>
          <a:xfrm>
            <a:off x="623887" y="1493921"/>
            <a:ext cx="10944225" cy="5064105"/>
          </a:xfrm>
        </p:spPr>
        <p:txBody>
          <a:bodyPr lIns="91440" tIns="45720" rIns="91440" bIns="45720" anchor="t"/>
          <a:lstStyle/>
          <a:p>
            <a:pPr defTabSz="755934">
              <a:spcBef>
                <a:spcPts val="0"/>
              </a:spcBef>
              <a:spcAft>
                <a:spcPts val="600"/>
              </a:spcAft>
              <a:defRPr/>
            </a:pPr>
            <a:r>
              <a:rPr lang="en-US" dirty="0">
                <a:solidFill>
                  <a:srgbClr val="9A1B76"/>
                </a:solidFill>
                <a:latin typeface="Gotham"/>
                <a:ea typeface="Arial" panose="020B0604020202020204" pitchFamily="34" charset="0"/>
                <a:cs typeface="Arial"/>
              </a:rPr>
              <a:t>Find</a:t>
            </a:r>
            <a:r>
              <a:rPr kumimoji="0" lang="en-US" i="0" u="none" strike="noStrike" kern="1200" cap="none" spc="0" normalizeH="0" baseline="0" noProof="0" dirty="0">
                <a:ln>
                  <a:noFill/>
                </a:ln>
                <a:solidFill>
                  <a:srgbClr val="9A1B76"/>
                </a:solidFill>
                <a:effectLst/>
                <a:uLnTx/>
                <a:uFillTx/>
                <a:latin typeface="Gotham"/>
                <a:ea typeface="Arial" panose="020B0604020202020204" pitchFamily="34" charset="0"/>
                <a:cs typeface="Arial"/>
              </a:rPr>
              <a:t> solutions to reduce the spread of </a:t>
            </a:r>
            <a:r>
              <a:rPr lang="en-US" dirty="0">
                <a:solidFill>
                  <a:srgbClr val="9A1B76"/>
                </a:solidFill>
                <a:latin typeface="Gotham"/>
                <a:ea typeface="Arial" panose="020B0604020202020204" pitchFamily="34" charset="0"/>
                <a:cs typeface="Arial"/>
              </a:rPr>
              <a:t>airborne infections</a:t>
            </a:r>
            <a:r>
              <a:rPr kumimoji="0" lang="en-US" i="0" u="none" strike="noStrike" kern="1200" cap="none" spc="0" normalizeH="0" baseline="0" noProof="0" dirty="0">
                <a:ln>
                  <a:noFill/>
                </a:ln>
                <a:solidFill>
                  <a:srgbClr val="9A1B76"/>
                </a:solidFill>
                <a:effectLst/>
                <a:uLnTx/>
                <a:uFillTx/>
                <a:latin typeface="Gotham"/>
                <a:ea typeface="Arial" panose="020B0604020202020204" pitchFamily="34" charset="0"/>
                <a:cs typeface="Arial"/>
              </a:rPr>
              <a:t> in your </a:t>
            </a:r>
            <a:r>
              <a:rPr lang="en-US" dirty="0">
                <a:solidFill>
                  <a:srgbClr val="9A1B76"/>
                </a:solidFill>
                <a:latin typeface="Gotham"/>
                <a:ea typeface="Arial" panose="020B0604020202020204" pitchFamily="34" charset="0"/>
                <a:cs typeface="Arial"/>
              </a:rPr>
              <a:t>school. </a:t>
            </a:r>
            <a:endParaRPr lang="en-US" dirty="0"/>
          </a:p>
          <a:p>
            <a:pPr defTabSz="755934">
              <a:spcBef>
                <a:spcPts val="0"/>
              </a:spcBef>
              <a:spcAft>
                <a:spcPts val="600"/>
              </a:spcAft>
              <a:defRPr/>
            </a:pPr>
            <a:r>
              <a:rPr lang="en-US" dirty="0">
                <a:solidFill>
                  <a:srgbClr val="9A1B76"/>
                </a:solidFill>
                <a:latin typeface="Gotham"/>
                <a:ea typeface="Arial" panose="020B0604020202020204" pitchFamily="34" charset="0"/>
                <a:cs typeface="Arial"/>
              </a:rPr>
              <a:t>Help everyone stay healthy and improve</a:t>
            </a:r>
            <a:r>
              <a:rPr kumimoji="0" lang="en-US" i="0" u="none" strike="noStrike" kern="1200" cap="none" spc="0" normalizeH="0" baseline="0" noProof="0" dirty="0">
                <a:ln>
                  <a:noFill/>
                </a:ln>
                <a:solidFill>
                  <a:srgbClr val="9A1B76"/>
                </a:solidFill>
                <a:effectLst/>
                <a:uLnTx/>
                <a:uFillTx/>
                <a:latin typeface="Gotham"/>
                <a:ea typeface="Arial" panose="020B0604020202020204" pitchFamily="34" charset="0"/>
                <a:cs typeface="Arial"/>
              </a:rPr>
              <a:t> attendance rates</a:t>
            </a:r>
            <a:r>
              <a:rPr lang="en-US" dirty="0">
                <a:solidFill>
                  <a:srgbClr val="9A1B76"/>
                </a:solidFill>
                <a:latin typeface="Gotham"/>
                <a:ea typeface="Arial" panose="020B0604020202020204" pitchFamily="34" charset="0"/>
                <a:cs typeface="Arial"/>
              </a:rPr>
              <a:t>!</a:t>
            </a:r>
            <a:endParaRPr lang="en-US" dirty="0"/>
          </a:p>
          <a:p>
            <a:pPr>
              <a:lnSpc>
                <a:spcPct val="107000"/>
              </a:lnSpc>
              <a:spcAft>
                <a:spcPts val="800"/>
              </a:spcAft>
              <a:defRPr/>
            </a:pPr>
            <a:r>
              <a:rPr lang="en-GB" b="1" dirty="0">
                <a:solidFill>
                  <a:srgbClr val="9A1B76"/>
                </a:solidFill>
                <a:latin typeface="Gotham"/>
              </a:rPr>
              <a:t>Be a data</a:t>
            </a:r>
            <a:r>
              <a:rPr kumimoji="0" lang="en-GB" b="1" i="0" u="none" strike="noStrike" kern="1200" cap="none" spc="0" normalizeH="0" baseline="0" noProof="0" dirty="0">
                <a:ln>
                  <a:noFill/>
                </a:ln>
                <a:solidFill>
                  <a:srgbClr val="9A1B76"/>
                </a:solidFill>
                <a:effectLst/>
                <a:uLnTx/>
                <a:uFillTx/>
                <a:latin typeface="Gotham"/>
                <a:ea typeface="+mn-ea"/>
                <a:cs typeface="+mn-cs"/>
              </a:rPr>
              <a:t> </a:t>
            </a:r>
            <a:r>
              <a:rPr lang="en-GB" b="1" dirty="0">
                <a:solidFill>
                  <a:srgbClr val="9A1B76"/>
                </a:solidFill>
                <a:latin typeface="Gotham"/>
                <a:cs typeface="Arial"/>
              </a:rPr>
              <a:t>detective:</a:t>
            </a:r>
            <a:r>
              <a:rPr lang="en-GB" sz="2400" b="1" dirty="0">
                <a:solidFill>
                  <a:srgbClr val="9A1B76"/>
                </a:solidFill>
                <a:latin typeface="Gotham"/>
                <a:cs typeface="Arial"/>
              </a:rPr>
              <a:t> </a:t>
            </a:r>
            <a:r>
              <a:rPr lang="en-US" sz="1800" dirty="0">
                <a:solidFill>
                  <a:prstClr val="black"/>
                </a:solidFill>
                <a:latin typeface="Gotham"/>
                <a:cs typeface="Arial"/>
              </a:rPr>
              <a:t>use</a:t>
            </a:r>
            <a:r>
              <a:rPr lang="en-US" sz="1800" dirty="0">
                <a:solidFill>
                  <a:prstClr val="black"/>
                </a:solidFill>
                <a:latin typeface="Gotham"/>
                <a:ea typeface="Arial" panose="020B0604020202020204" pitchFamily="34" charset="0"/>
                <a:cs typeface="Arial"/>
              </a:rPr>
              <a:t> data from your school to find out about absences </a:t>
            </a:r>
            <a:r>
              <a:rPr kumimoji="0" lang="en-US" sz="1800" b="0" i="0" u="none" strike="noStrike" kern="1200" cap="none" spc="0" normalizeH="0" baseline="0" noProof="0" dirty="0">
                <a:ln>
                  <a:noFill/>
                </a:ln>
                <a:solidFill>
                  <a:prstClr val="black"/>
                </a:solidFill>
                <a:effectLst/>
                <a:uLnTx/>
                <a:uFillTx/>
                <a:latin typeface="Gotham"/>
                <a:ea typeface="Arial" panose="020B0604020202020204" pitchFamily="34" charset="0"/>
                <a:cs typeface="Arial"/>
              </a:rPr>
              <a:t>caused by </a:t>
            </a:r>
            <a:r>
              <a:rPr lang="en-US" sz="1800" dirty="0">
                <a:solidFill>
                  <a:prstClr val="black"/>
                </a:solidFill>
                <a:latin typeface="Gotham"/>
                <a:ea typeface="Arial" panose="020B0604020202020204" pitchFamily="34" charset="0"/>
                <a:cs typeface="Arial"/>
              </a:rPr>
              <a:t>airborne</a:t>
            </a:r>
            <a:r>
              <a:rPr kumimoji="0" lang="en-US" sz="1800" b="0" i="0" u="none" strike="noStrike" kern="1200" cap="none" spc="0" normalizeH="0" baseline="0" noProof="0" dirty="0">
                <a:ln>
                  <a:noFill/>
                </a:ln>
                <a:solidFill>
                  <a:prstClr val="black"/>
                </a:solidFill>
                <a:effectLst/>
                <a:uLnTx/>
                <a:uFillTx/>
                <a:latin typeface="Gotham"/>
                <a:ea typeface="Arial" panose="020B0604020202020204" pitchFamily="34" charset="0"/>
                <a:cs typeface="Arial"/>
              </a:rPr>
              <a:t> infections</a:t>
            </a:r>
            <a:r>
              <a:rPr lang="en-US" sz="1800" dirty="0">
                <a:solidFill>
                  <a:prstClr val="black"/>
                </a:solidFill>
                <a:latin typeface="Gotham"/>
                <a:ea typeface="Arial" panose="020B0604020202020204" pitchFamily="34" charset="0"/>
                <a:cs typeface="Arial"/>
              </a:rPr>
              <a:t> like</a:t>
            </a:r>
            <a:r>
              <a:rPr kumimoji="0" lang="en-US" sz="1800" b="0" i="0" u="none" strike="noStrike" kern="1200" cap="none" spc="0" normalizeH="0" baseline="0" noProof="0" dirty="0">
                <a:ln>
                  <a:noFill/>
                </a:ln>
                <a:solidFill>
                  <a:prstClr val="black"/>
                </a:solidFill>
                <a:effectLst/>
                <a:uLnTx/>
                <a:uFillTx/>
                <a:latin typeface="Gotham"/>
                <a:ea typeface="Arial" panose="020B0604020202020204" pitchFamily="34" charset="0"/>
                <a:cs typeface="Arial"/>
              </a:rPr>
              <a:t> colds</a:t>
            </a:r>
            <a:r>
              <a:rPr lang="en-US" sz="1800" dirty="0">
                <a:solidFill>
                  <a:prstClr val="black"/>
                </a:solidFill>
                <a:latin typeface="Gotham"/>
                <a:ea typeface="Arial" panose="020B0604020202020204" pitchFamily="34" charset="0"/>
                <a:cs typeface="Arial"/>
              </a:rPr>
              <a:t>, flu and covid. How many people have been off sick? </a:t>
            </a:r>
            <a:endParaRPr lang="en-US" sz="1800" dirty="0">
              <a:solidFill>
                <a:prstClr val="black"/>
              </a:solidFill>
              <a:cs typeface="Arial"/>
            </a:endParaRPr>
          </a:p>
          <a:p>
            <a:pPr>
              <a:lnSpc>
                <a:spcPct val="107000"/>
              </a:lnSpc>
              <a:spcAft>
                <a:spcPts val="800"/>
              </a:spcAft>
              <a:defRPr/>
            </a:pPr>
            <a:r>
              <a:rPr lang="en-GB" b="1" dirty="0">
                <a:solidFill>
                  <a:srgbClr val="9A1B76"/>
                </a:solidFill>
                <a:latin typeface="Gotham"/>
              </a:rPr>
              <a:t>Investigate:</a:t>
            </a:r>
            <a:r>
              <a:rPr lang="en-GB" sz="2400" b="1" dirty="0">
                <a:solidFill>
                  <a:srgbClr val="9A1B76"/>
                </a:solidFill>
                <a:latin typeface="Gotham"/>
              </a:rPr>
              <a:t> </a:t>
            </a:r>
            <a:r>
              <a:rPr lang="en-GB" sz="1800" dirty="0">
                <a:latin typeface="Gotham"/>
              </a:rPr>
              <a:t>find out </a:t>
            </a:r>
            <a:r>
              <a:rPr lang="en-GB" sz="1800" dirty="0">
                <a:solidFill>
                  <a:prstClr val="black"/>
                </a:solidFill>
                <a:latin typeface="Gotham"/>
              </a:rPr>
              <a:t>which</a:t>
            </a:r>
            <a:r>
              <a:rPr kumimoji="0" lang="en-GB" sz="1800" b="0" i="0" u="none" strike="noStrike" kern="1200" cap="none" spc="0" normalizeH="0" baseline="0" noProof="0" dirty="0">
                <a:ln>
                  <a:noFill/>
                </a:ln>
                <a:solidFill>
                  <a:prstClr val="black"/>
                </a:solidFill>
                <a:effectLst/>
                <a:uLnTx/>
                <a:uFillTx/>
                <a:latin typeface="Gotham"/>
                <a:ea typeface="+mn-ea"/>
                <a:cs typeface="+mn-cs"/>
              </a:rPr>
              <a:t> materials </a:t>
            </a:r>
            <a:r>
              <a:rPr lang="en-GB" sz="1800" dirty="0">
                <a:solidFill>
                  <a:prstClr val="black"/>
                </a:solidFill>
                <a:latin typeface="Gotham"/>
              </a:rPr>
              <a:t>make the </a:t>
            </a:r>
            <a:r>
              <a:rPr kumimoji="0" lang="en-GB" sz="1800" b="0" i="0" u="none" strike="noStrike" kern="1200" cap="none" spc="0" normalizeH="0" baseline="0" noProof="0" dirty="0">
                <a:ln>
                  <a:noFill/>
                </a:ln>
                <a:solidFill>
                  <a:prstClr val="black"/>
                </a:solidFill>
                <a:effectLst/>
                <a:uLnTx/>
                <a:uFillTx/>
                <a:latin typeface="Gotham"/>
                <a:ea typeface="+mn-ea"/>
                <a:cs typeface="+mn-cs"/>
              </a:rPr>
              <a:t>best</a:t>
            </a:r>
            <a:r>
              <a:rPr lang="en-GB" sz="1800" dirty="0">
                <a:solidFill>
                  <a:prstClr val="black"/>
                </a:solidFill>
                <a:latin typeface="Gotham"/>
              </a:rPr>
              <a:t> filters to remove air pollutants</a:t>
            </a:r>
            <a:r>
              <a:rPr kumimoji="0" lang="en-GB" sz="1800" b="0" i="0" u="none" strike="noStrike" kern="1200" cap="none" spc="0" normalizeH="0" baseline="0" noProof="0" dirty="0">
                <a:ln>
                  <a:noFill/>
                </a:ln>
                <a:solidFill>
                  <a:prstClr val="black"/>
                </a:solidFill>
                <a:effectLst/>
                <a:uLnTx/>
                <a:uFillTx/>
                <a:latin typeface="Gotham"/>
                <a:ea typeface="+mn-ea"/>
                <a:cs typeface="+mn-cs"/>
              </a:rPr>
              <a:t>.</a:t>
            </a:r>
            <a:endParaRPr lang="en-GB" sz="1800" dirty="0">
              <a:solidFill>
                <a:prstClr val="black"/>
              </a:solidFill>
            </a:endParaRPr>
          </a:p>
          <a:p>
            <a:pPr>
              <a:spcAft>
                <a:spcPts val="800"/>
              </a:spcAft>
              <a:defRPr/>
            </a:pPr>
            <a:r>
              <a:rPr lang="en-GB" b="1" dirty="0">
                <a:solidFill>
                  <a:srgbClr val="9A1B76"/>
                </a:solidFill>
                <a:latin typeface="Gotham"/>
              </a:rPr>
              <a:t>Spread the word:</a:t>
            </a:r>
            <a:r>
              <a:rPr lang="en-GB" sz="2400" b="1" dirty="0">
                <a:solidFill>
                  <a:srgbClr val="9A1B76"/>
                </a:solidFill>
                <a:latin typeface="Gotham"/>
              </a:rPr>
              <a:t> </a:t>
            </a:r>
            <a:r>
              <a:rPr lang="en-GB" sz="1800" dirty="0">
                <a:solidFill>
                  <a:prstClr val="black"/>
                </a:solidFill>
                <a:latin typeface="Gotham"/>
              </a:rPr>
              <a:t>learn</a:t>
            </a:r>
            <a:r>
              <a:rPr kumimoji="0" lang="en-GB" sz="1800" b="0" i="0" u="none" strike="noStrike" kern="1200" cap="none" spc="0" normalizeH="0" baseline="0" noProof="0" dirty="0">
                <a:ln>
                  <a:noFill/>
                </a:ln>
                <a:solidFill>
                  <a:prstClr val="black"/>
                </a:solidFill>
                <a:effectLst/>
                <a:uLnTx/>
                <a:uFillTx/>
                <a:latin typeface="Gotham"/>
                <a:ea typeface="+mn-ea"/>
                <a:cs typeface="+mn-cs"/>
              </a:rPr>
              <a:t> </a:t>
            </a:r>
            <a:r>
              <a:rPr lang="en-GB" sz="1800" dirty="0">
                <a:solidFill>
                  <a:prstClr val="black"/>
                </a:solidFill>
                <a:latin typeface="Gotham"/>
              </a:rPr>
              <a:t>why air filters might not be used properly in hospitals and schools and help people </a:t>
            </a:r>
            <a:r>
              <a:rPr kumimoji="0" lang="en-GB" sz="1800" b="0" i="0" u="none" strike="noStrike" kern="1200" cap="none" spc="0" normalizeH="0" baseline="0" noProof="0" dirty="0">
                <a:ln>
                  <a:noFill/>
                </a:ln>
                <a:solidFill>
                  <a:prstClr val="black"/>
                </a:solidFill>
                <a:effectLst/>
                <a:uLnTx/>
                <a:uFillTx/>
                <a:latin typeface="Gotham"/>
                <a:ea typeface="+mn-ea"/>
                <a:cs typeface="+mn-cs"/>
              </a:rPr>
              <a:t>to use air </a:t>
            </a:r>
            <a:r>
              <a:rPr lang="en-GB" sz="1800" dirty="0">
                <a:solidFill>
                  <a:prstClr val="black"/>
                </a:solidFill>
                <a:latin typeface="Gotham"/>
              </a:rPr>
              <a:t>filters</a:t>
            </a:r>
            <a:r>
              <a:rPr kumimoji="0" lang="en-GB" sz="1800" b="0" i="0" u="none" strike="noStrike" kern="1200" cap="none" spc="0" normalizeH="0" baseline="0" noProof="0" dirty="0">
                <a:ln>
                  <a:noFill/>
                </a:ln>
                <a:solidFill>
                  <a:prstClr val="black"/>
                </a:solidFill>
                <a:effectLst/>
                <a:uLnTx/>
                <a:uFillTx/>
                <a:latin typeface="Gotham"/>
                <a:ea typeface="+mn-ea"/>
                <a:cs typeface="+mn-cs"/>
              </a:rPr>
              <a:t> </a:t>
            </a:r>
            <a:r>
              <a:rPr lang="en-GB" sz="1800" dirty="0">
                <a:solidFill>
                  <a:prstClr val="black"/>
                </a:solidFill>
                <a:latin typeface="Gotham"/>
              </a:rPr>
              <a:t>correctly. </a:t>
            </a:r>
            <a:endParaRPr lang="en-GB" sz="2400" b="0" i="0" u="none" strike="noStrike" kern="1200" cap="none" spc="0" normalizeH="0" baseline="0" noProof="0" dirty="0">
              <a:ln>
                <a:noFill/>
              </a:ln>
              <a:solidFill>
                <a:prstClr val="black"/>
              </a:solidFill>
              <a:effectLst/>
              <a:uLnTx/>
              <a:uFillTx/>
              <a:latin typeface="Gotham"/>
            </a:endParaRPr>
          </a:p>
          <a:p>
            <a:pPr>
              <a:spcAft>
                <a:spcPts val="800"/>
              </a:spcAft>
              <a:defRPr/>
            </a:pPr>
            <a:r>
              <a:rPr lang="en-GB" b="1" dirty="0">
                <a:solidFill>
                  <a:srgbClr val="9A1B76"/>
                </a:solidFill>
                <a:latin typeface="Gotham"/>
              </a:rPr>
              <a:t>Present your work:</a:t>
            </a:r>
            <a:r>
              <a:rPr lang="en-GB" sz="2400" b="1" dirty="0">
                <a:solidFill>
                  <a:srgbClr val="9A1B76"/>
                </a:solidFill>
                <a:latin typeface="Gotham"/>
              </a:rPr>
              <a:t> </a:t>
            </a:r>
            <a:r>
              <a:rPr lang="en-GB" sz="1800" dirty="0">
                <a:latin typeface="Gotham"/>
              </a:rPr>
              <a:t>using what you've learned, present</a:t>
            </a:r>
            <a:r>
              <a:rPr kumimoji="0" lang="en-GB" sz="1800" i="0" u="none" strike="noStrike" kern="1200" cap="none" spc="0" normalizeH="0" baseline="0" noProof="0" dirty="0">
                <a:ln>
                  <a:noFill/>
                </a:ln>
                <a:effectLst/>
                <a:uLnTx/>
                <a:uFillTx/>
                <a:latin typeface="Gotham"/>
                <a:ea typeface="+mn-ea"/>
                <a:cs typeface="+mn-cs"/>
              </a:rPr>
              <a:t> your ideas </a:t>
            </a:r>
            <a:r>
              <a:rPr lang="en-GB" sz="1800" dirty="0">
                <a:solidFill>
                  <a:prstClr val="black"/>
                </a:solidFill>
                <a:latin typeface="Gotham"/>
              </a:rPr>
              <a:t>for </a:t>
            </a:r>
            <a:r>
              <a:rPr kumimoji="0" lang="en-GB" sz="1800" b="0" i="0" u="none" strike="noStrike" kern="1200" cap="none" spc="0" normalizeH="0" baseline="0" noProof="0" dirty="0">
                <a:ln>
                  <a:noFill/>
                </a:ln>
                <a:effectLst/>
                <a:uLnTx/>
                <a:uFillTx/>
                <a:latin typeface="Gotham"/>
                <a:ea typeface="Calibri"/>
                <a:cs typeface="Arial"/>
              </a:rPr>
              <a:t>how to </a:t>
            </a:r>
            <a:r>
              <a:rPr kumimoji="0" lang="en-GB" sz="1800" b="0" i="0" u="none" strike="noStrike" kern="1200" cap="none" spc="0" normalizeH="0" baseline="0" noProof="0" dirty="0">
                <a:ln>
                  <a:noFill/>
                </a:ln>
                <a:effectLst/>
                <a:uLnTx/>
                <a:uFillTx/>
                <a:latin typeface="Gotham"/>
                <a:ea typeface="Arial" panose="020B0604020202020204" pitchFamily="34" charset="0"/>
                <a:cs typeface="Arial"/>
              </a:rPr>
              <a:t>reduce the spread of common airborne </a:t>
            </a:r>
            <a:r>
              <a:rPr lang="en-GB" sz="1800" dirty="0">
                <a:latin typeface="Gotham"/>
                <a:ea typeface="Arial" panose="020B0604020202020204" pitchFamily="34" charset="0"/>
                <a:cs typeface="Arial"/>
              </a:rPr>
              <a:t>infections</a:t>
            </a:r>
            <a:r>
              <a:rPr kumimoji="0" lang="en-GB" sz="1800" b="0" i="0" u="none" strike="noStrike" kern="1200" cap="none" spc="0" normalizeH="0" baseline="0" noProof="0" dirty="0">
                <a:ln>
                  <a:noFill/>
                </a:ln>
                <a:effectLst/>
                <a:uLnTx/>
                <a:uFillTx/>
                <a:latin typeface="Gotham"/>
                <a:ea typeface="Arial" panose="020B0604020202020204" pitchFamily="34" charset="0"/>
                <a:cs typeface="Arial"/>
              </a:rPr>
              <a:t> in your school.</a:t>
            </a:r>
            <a:r>
              <a:rPr lang="en-GB" sz="1800" dirty="0">
                <a:latin typeface="Gotham"/>
                <a:ea typeface="Arial" panose="020B0604020202020204" pitchFamily="34" charset="0"/>
                <a:cs typeface="Arial"/>
              </a:rPr>
              <a:t> What recommendations would you make to your headteacher or board of governors?</a:t>
            </a:r>
            <a:endParaRPr lang="en-GB" sz="1800" dirty="0">
              <a:cs typeface="Arial"/>
            </a:endParaRPr>
          </a:p>
          <a:p>
            <a:pPr>
              <a:lnSpc>
                <a:spcPct val="107000"/>
              </a:lnSpc>
              <a:spcAft>
                <a:spcPts val="800"/>
              </a:spcAft>
            </a:pPr>
            <a:endParaRPr lang="en-US" dirty="0">
              <a:solidFill>
                <a:srgbClr val="9A1B76"/>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3E960CA5-526A-0A1A-F582-D2E165AB97B7}"/>
              </a:ext>
            </a:extLst>
          </p:cNvPr>
          <p:cNvSpPr>
            <a:spLocks noGrp="1"/>
          </p:cNvSpPr>
          <p:nvPr>
            <p:ph type="title"/>
          </p:nvPr>
        </p:nvSpPr>
        <p:spPr/>
        <p:txBody>
          <a:bodyPr/>
          <a:lstStyle/>
          <a:p>
            <a:r>
              <a:rPr lang="en-US"/>
              <a:t>Your challenge </a:t>
            </a:r>
            <a:endParaRPr lang="en-GB"/>
          </a:p>
        </p:txBody>
      </p:sp>
    </p:spTree>
    <p:extLst>
      <p:ext uri="{BB962C8B-B14F-4D97-AF65-F5344CB8AC3E}">
        <p14:creationId xmlns:p14="http://schemas.microsoft.com/office/powerpoint/2010/main" val="2032630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242B2-B530-0B9A-E7A2-21B0D36FCD08}"/>
              </a:ext>
            </a:extLst>
          </p:cNvPr>
          <p:cNvSpPr>
            <a:spLocks noGrp="1"/>
          </p:cNvSpPr>
          <p:nvPr>
            <p:ph type="ctrTitle"/>
          </p:nvPr>
        </p:nvSpPr>
        <p:spPr>
          <a:xfrm>
            <a:off x="422987" y="419878"/>
            <a:ext cx="5315340" cy="3379334"/>
          </a:xfrm>
        </p:spPr>
        <p:txBody>
          <a:bodyPr anchor="b">
            <a:normAutofit/>
          </a:bodyPr>
          <a:lstStyle/>
          <a:p>
            <a:r>
              <a:rPr lang="en-US" dirty="0"/>
              <a:t>Droplet Detectives</a:t>
            </a:r>
            <a:endParaRPr lang="en-GB" dirty="0"/>
          </a:p>
        </p:txBody>
      </p:sp>
      <p:sp>
        <p:nvSpPr>
          <p:cNvPr id="3" name="Subtitle 2">
            <a:extLst>
              <a:ext uri="{FF2B5EF4-FFF2-40B4-BE49-F238E27FC236}">
                <a16:creationId xmlns:a16="http://schemas.microsoft.com/office/drawing/2014/main" id="{0A66457D-C8FC-B5D2-9996-61E88CA9B779}"/>
              </a:ext>
            </a:extLst>
          </p:cNvPr>
          <p:cNvSpPr>
            <a:spLocks noGrp="1"/>
          </p:cNvSpPr>
          <p:nvPr>
            <p:ph type="subTitle" idx="1"/>
          </p:nvPr>
        </p:nvSpPr>
        <p:spPr>
          <a:xfrm>
            <a:off x="422987" y="4310743"/>
            <a:ext cx="5315340" cy="2127379"/>
          </a:xfrm>
        </p:spPr>
        <p:txBody>
          <a:bodyPr>
            <a:normAutofit/>
          </a:bodyPr>
          <a:lstStyle/>
          <a:p>
            <a:r>
              <a:rPr lang="en-US" dirty="0"/>
              <a:t>Be a data detective </a:t>
            </a:r>
            <a:endParaRPr lang="en-GB" dirty="0"/>
          </a:p>
        </p:txBody>
      </p:sp>
      <p:pic>
        <p:nvPicPr>
          <p:cNvPr id="58" name="Picture Placeholder 57" descr="Models of viruses on line graph">
            <a:extLst>
              <a:ext uri="{FF2B5EF4-FFF2-40B4-BE49-F238E27FC236}">
                <a16:creationId xmlns:a16="http://schemas.microsoft.com/office/drawing/2014/main" id="{1C0F1AE1-864D-771F-8AB5-80534972E74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b="-348"/>
          <a:stretch>
            <a:fillRect/>
          </a:stretch>
        </p:blipFill>
        <p:spPr>
          <a:xfrm>
            <a:off x="6540657" y="-9264"/>
            <a:ext cx="5671948" cy="6891168"/>
          </a:xfrm>
        </p:spPr>
      </p:pic>
    </p:spTree>
    <p:extLst>
      <p:ext uri="{BB962C8B-B14F-4D97-AF65-F5344CB8AC3E}">
        <p14:creationId xmlns:p14="http://schemas.microsoft.com/office/powerpoint/2010/main" val="4182781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704C0-1337-9F4E-BC55-1A2DA528B54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0056A76-A56C-DD17-66BB-28664B3684F9}"/>
              </a:ext>
            </a:extLst>
          </p:cNvPr>
          <p:cNvSpPr>
            <a:spLocks noGrp="1"/>
          </p:cNvSpPr>
          <p:nvPr>
            <p:ph type="title"/>
          </p:nvPr>
        </p:nvSpPr>
        <p:spPr/>
        <p:txBody>
          <a:bodyPr lIns="91440" tIns="45720" rIns="91440" bIns="45720" anchor="t"/>
          <a:lstStyle/>
          <a:p>
            <a:r>
              <a:rPr lang="en-US"/>
              <a:t>School absence data </a:t>
            </a:r>
            <a:endParaRPr lang="en-GB"/>
          </a:p>
        </p:txBody>
      </p:sp>
      <p:sp>
        <p:nvSpPr>
          <p:cNvPr id="6" name="Text Placeholder 5">
            <a:extLst>
              <a:ext uri="{FF2B5EF4-FFF2-40B4-BE49-F238E27FC236}">
                <a16:creationId xmlns:a16="http://schemas.microsoft.com/office/drawing/2014/main" id="{4F9E022E-7411-1297-691F-43F737FF7420}"/>
              </a:ext>
            </a:extLst>
          </p:cNvPr>
          <p:cNvSpPr>
            <a:spLocks noGrp="1"/>
          </p:cNvSpPr>
          <p:nvPr>
            <p:ph type="body" sz="quarter" idx="14"/>
          </p:nvPr>
        </p:nvSpPr>
        <p:spPr>
          <a:xfrm>
            <a:off x="623887" y="2497574"/>
            <a:ext cx="10944225" cy="3779837"/>
          </a:xfrm>
        </p:spPr>
        <p:txBody>
          <a:bodyPr/>
          <a:lstStyle/>
          <a:p>
            <a:r>
              <a:rPr lang="en-US"/>
              <a:t> </a:t>
            </a:r>
          </a:p>
          <a:p>
            <a:endParaRPr lang="en-GB"/>
          </a:p>
        </p:txBody>
      </p:sp>
      <p:sp>
        <p:nvSpPr>
          <p:cNvPr id="9" name="TextBox 8">
            <a:extLst>
              <a:ext uri="{FF2B5EF4-FFF2-40B4-BE49-F238E27FC236}">
                <a16:creationId xmlns:a16="http://schemas.microsoft.com/office/drawing/2014/main" id="{FB09762B-638F-3977-1F2E-26FB857EA06B}"/>
              </a:ext>
            </a:extLst>
          </p:cNvPr>
          <p:cNvSpPr txBox="1"/>
          <p:nvPr/>
        </p:nvSpPr>
        <p:spPr>
          <a:xfrm>
            <a:off x="581315" y="2862084"/>
            <a:ext cx="10986797" cy="3662541"/>
          </a:xfrm>
          <a:prstGeom prst="rect">
            <a:avLst/>
          </a:prstGeom>
          <a:noFill/>
        </p:spPr>
        <p:txBody>
          <a:bodyPr wrap="square" lIns="91440" tIns="45720" rIns="91440" bIns="45720" rtlCol="0" anchor="t">
            <a:spAutoFit/>
          </a:bodyPr>
          <a:lstStyle/>
          <a:p>
            <a:r>
              <a:rPr lang="en-US" dirty="0"/>
              <a:t>Each school in the UK reports to Government on the number of children who are absent and the main reasons for their absence each day. </a:t>
            </a:r>
          </a:p>
          <a:p>
            <a:endParaRPr lang="en-US" dirty="0">
              <a:solidFill>
                <a:srgbClr val="9A1B76"/>
              </a:solidFill>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9A1B76"/>
                </a:solidFill>
                <a:effectLst/>
                <a:uLnTx/>
                <a:uFillTx/>
                <a:latin typeface="Gotham"/>
                <a:ea typeface="+mn-ea"/>
                <a:cs typeface="+mn-cs"/>
              </a:rPr>
              <a:t>How does a school know who is absent each day?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9A1B76"/>
              </a:solidFill>
              <a:effectLst/>
              <a:uLnTx/>
              <a:uFillTx/>
              <a:latin typeface="Gotham"/>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rgbClr val="9A1B76"/>
                </a:solidFill>
                <a:latin typeface="Gotham"/>
              </a:rPr>
              <a:t>How does a school know </a:t>
            </a:r>
            <a:r>
              <a:rPr kumimoji="0" lang="en-US" b="0" i="0" u="none" strike="noStrike" kern="1200" cap="none" spc="0" normalizeH="0" baseline="0" noProof="0" dirty="0">
                <a:ln>
                  <a:noFill/>
                </a:ln>
                <a:solidFill>
                  <a:srgbClr val="9A1B76"/>
                </a:solidFill>
                <a:effectLst/>
                <a:uLnTx/>
                <a:uFillTx/>
                <a:latin typeface="Gotham"/>
                <a:ea typeface="+mn-ea"/>
                <a:cs typeface="+mn-cs"/>
              </a:rPr>
              <a:t>the reason for a student’s absence?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rgbClr val="9A1B76"/>
              </a:solidFill>
              <a:latin typeface="Gotham"/>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9A1B76"/>
                </a:solidFill>
                <a:effectLst/>
                <a:uLnTx/>
                <a:uFillTx/>
                <a:latin typeface="Gotham"/>
                <a:ea typeface="+mn-ea"/>
                <a:cs typeface="+mn-cs"/>
              </a:rPr>
              <a:t>Why might a Government track information about the numbers of children off school?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rgbClr val="9A1B76"/>
              </a:solidFill>
              <a:latin typeface="Gotham"/>
            </a:endParaRPr>
          </a:p>
          <a:p>
            <a:endParaRPr lang="en-US" sz="1600" b="1" dirty="0">
              <a:solidFill>
                <a:srgbClr val="9A1B76"/>
              </a:solidFill>
            </a:endParaRPr>
          </a:p>
          <a:p>
            <a:endParaRPr lang="en-US" dirty="0"/>
          </a:p>
          <a:p>
            <a:endParaRPr lang="en-US" dirty="0"/>
          </a:p>
          <a:p>
            <a:r>
              <a:rPr lang="en-US" dirty="0"/>
              <a:t> </a:t>
            </a:r>
            <a:endParaRPr lang="en-GB" dirty="0"/>
          </a:p>
        </p:txBody>
      </p:sp>
      <p:pic>
        <p:nvPicPr>
          <p:cNvPr id="21" name="Picture Placeholder 20" descr="Children in classroom">
            <a:extLst>
              <a:ext uri="{FF2B5EF4-FFF2-40B4-BE49-F238E27FC236}">
                <a16:creationId xmlns:a16="http://schemas.microsoft.com/office/drawing/2014/main" id="{3E5A1BFF-2327-103B-0D78-C979189FDFFC}"/>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246714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7B57B9-109E-395D-9DC5-9795E12B4ABC}"/>
              </a:ext>
            </a:extLst>
          </p:cNvPr>
          <p:cNvSpPr>
            <a:spLocks noGrp="1"/>
          </p:cNvSpPr>
          <p:nvPr>
            <p:ph type="body" sz="quarter" idx="14"/>
          </p:nvPr>
        </p:nvSpPr>
        <p:spPr>
          <a:xfrm>
            <a:off x="460601" y="1556084"/>
            <a:ext cx="11306856" cy="4663733"/>
          </a:xfrm>
        </p:spPr>
        <p:txBody>
          <a:bodyPr lIns="91440" tIns="45720" rIns="91440" bIns="45720" anchor="t"/>
          <a:lstStyle/>
          <a:p>
            <a:r>
              <a:rPr lang="en-US" sz="1800" dirty="0">
                <a:solidFill>
                  <a:srgbClr val="9A1B76"/>
                </a:solidFill>
              </a:rPr>
              <a:t>Your teacher might present you with some data about absence rates or you might need to do some research. </a:t>
            </a:r>
          </a:p>
          <a:p>
            <a:r>
              <a:rPr lang="en-US" sz="1800" dirty="0">
                <a:solidFill>
                  <a:srgbClr val="9A1B76"/>
                </a:solidFill>
              </a:rPr>
              <a:t>What information would it be useful for you to collect in your school to help understand absence?</a:t>
            </a:r>
          </a:p>
          <a:p>
            <a:endParaRPr lang="en-US" sz="100" dirty="0"/>
          </a:p>
          <a:p>
            <a:r>
              <a:rPr lang="en-US" sz="1800" dirty="0"/>
              <a:t>Think about:</a:t>
            </a:r>
          </a:p>
          <a:p>
            <a:pPr marL="342900" indent="-342900">
              <a:buFontTx/>
              <a:buChar char="-"/>
            </a:pPr>
            <a:r>
              <a:rPr lang="en-US" sz="1800" dirty="0"/>
              <a:t>How many children/young people go to your school?</a:t>
            </a:r>
          </a:p>
          <a:p>
            <a:pPr marL="342900" indent="-342900">
              <a:buFontTx/>
              <a:buChar char="-"/>
            </a:pPr>
            <a:r>
              <a:rPr lang="en-US" sz="1800" dirty="0"/>
              <a:t>How many young people are off school today because of illness? </a:t>
            </a:r>
          </a:p>
          <a:p>
            <a:pPr marL="342900" indent="-342900">
              <a:buFontTx/>
              <a:buChar char="-"/>
            </a:pPr>
            <a:r>
              <a:rPr lang="en-US" sz="1800" dirty="0"/>
              <a:t>What types of illness do children have time off school for? </a:t>
            </a:r>
          </a:p>
          <a:p>
            <a:pPr marL="342900" indent="-342900">
              <a:buFontTx/>
              <a:buChar char="-"/>
            </a:pPr>
            <a:r>
              <a:rPr lang="en-US" sz="1800" dirty="0"/>
              <a:t>Which illnesses are caused by airborne infections?</a:t>
            </a:r>
          </a:p>
          <a:p>
            <a:pPr marL="342900" indent="-342900">
              <a:buFontTx/>
              <a:buChar char="-"/>
            </a:pPr>
            <a:r>
              <a:rPr lang="en-US" sz="1800" dirty="0"/>
              <a:t>Are absence rates the same all year round? </a:t>
            </a:r>
          </a:p>
          <a:p>
            <a:endParaRPr lang="en-US" sz="100" dirty="0">
              <a:solidFill>
                <a:srgbClr val="9A1B76"/>
              </a:solidFill>
            </a:endParaRPr>
          </a:p>
          <a:p>
            <a:r>
              <a:rPr lang="en-US" sz="1800" dirty="0">
                <a:solidFill>
                  <a:srgbClr val="9A1B76"/>
                </a:solidFill>
              </a:rPr>
              <a:t>Work as a team to decide how to carry out your research. </a:t>
            </a:r>
          </a:p>
          <a:p>
            <a:pPr marL="342900" indent="-342900">
              <a:buFontTx/>
              <a:buChar char="-"/>
            </a:pPr>
            <a:endParaRPr lang="en-US" sz="1800" dirty="0">
              <a:solidFill>
                <a:srgbClr val="9A1B76"/>
              </a:solidFill>
            </a:endParaRPr>
          </a:p>
          <a:p>
            <a:pPr marL="342900" indent="-342900">
              <a:buFontTx/>
              <a:buChar char="-"/>
            </a:pPr>
            <a:endParaRPr lang="en-US" sz="1800" dirty="0">
              <a:solidFill>
                <a:srgbClr val="9A1B76"/>
              </a:solidFill>
            </a:endParaRPr>
          </a:p>
          <a:p>
            <a:pPr marL="342900" indent="-342900">
              <a:buFontTx/>
              <a:buChar char="-"/>
            </a:pPr>
            <a:endParaRPr lang="en-US" sz="1800" dirty="0">
              <a:solidFill>
                <a:srgbClr val="9A1B76"/>
              </a:solidFill>
            </a:endParaRPr>
          </a:p>
        </p:txBody>
      </p:sp>
      <p:sp>
        <p:nvSpPr>
          <p:cNvPr id="3" name="Title 2">
            <a:extLst>
              <a:ext uri="{FF2B5EF4-FFF2-40B4-BE49-F238E27FC236}">
                <a16:creationId xmlns:a16="http://schemas.microsoft.com/office/drawing/2014/main" id="{385674CB-142D-BF91-3020-0DE6D34BB698}"/>
              </a:ext>
            </a:extLst>
          </p:cNvPr>
          <p:cNvSpPr>
            <a:spLocks noGrp="1"/>
          </p:cNvSpPr>
          <p:nvPr>
            <p:ph type="title"/>
          </p:nvPr>
        </p:nvSpPr>
        <p:spPr/>
        <p:txBody>
          <a:bodyPr/>
          <a:lstStyle/>
          <a:p>
            <a:r>
              <a:rPr lang="en-US"/>
              <a:t>Research task</a:t>
            </a:r>
            <a:endParaRPr lang="en-GB"/>
          </a:p>
        </p:txBody>
      </p:sp>
      <p:pic>
        <p:nvPicPr>
          <p:cNvPr id="5" name="Picture 4" descr="A child lying in bed with a hand touching her forehead&#10;&#10;AI-generated content may be incorrect.">
            <a:extLst>
              <a:ext uri="{FF2B5EF4-FFF2-40B4-BE49-F238E27FC236}">
                <a16:creationId xmlns:a16="http://schemas.microsoft.com/office/drawing/2014/main" id="{BB36DFC8-E05D-2C91-84FD-B963C11F7738}"/>
              </a:ext>
            </a:extLst>
          </p:cNvPr>
          <p:cNvPicPr>
            <a:picLocks noChangeAspect="1"/>
          </p:cNvPicPr>
          <p:nvPr/>
        </p:nvPicPr>
        <p:blipFill>
          <a:blip r:embed="rId2" cstate="screen">
            <a:extLst>
              <a:ext uri="{28A0092B-C50C-407E-A947-70E740481C1C}">
                <a14:useLocalDpi xmlns:a14="http://schemas.microsoft.com/office/drawing/2010/main"/>
              </a:ext>
            </a:extLst>
          </a:blip>
          <a:srcRect l="16302" b="-1523"/>
          <a:stretch/>
        </p:blipFill>
        <p:spPr>
          <a:xfrm>
            <a:off x="9210488" y="3429000"/>
            <a:ext cx="2357625" cy="214866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65404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5881DF-6A6E-64D4-0FF6-B41A94E44109}"/>
              </a:ext>
            </a:extLst>
          </p:cNvPr>
          <p:cNvSpPr>
            <a:spLocks noGrp="1"/>
          </p:cNvSpPr>
          <p:nvPr>
            <p:ph type="body" sz="quarter" idx="14"/>
          </p:nvPr>
        </p:nvSpPr>
        <p:spPr>
          <a:xfrm>
            <a:off x="623888" y="1833624"/>
            <a:ext cx="9412741" cy="1867519"/>
          </a:xfrm>
        </p:spPr>
        <p:txBody>
          <a:bodyPr lIns="91440" tIns="45720" rIns="91440" bIns="45720" anchor="t"/>
          <a:lstStyle/>
          <a:p>
            <a:r>
              <a:rPr lang="en-US" sz="1800" dirty="0"/>
              <a:t>Once you have collected information from your research, present your findings. </a:t>
            </a:r>
          </a:p>
          <a:p>
            <a:r>
              <a:rPr lang="en-US" sz="1800" dirty="0"/>
              <a:t>You could consider:</a:t>
            </a:r>
          </a:p>
          <a:p>
            <a:pPr marL="285750" indent="-285750">
              <a:buFont typeface="Arial" panose="020B0604020202020204" pitchFamily="34" charset="0"/>
              <a:buChar char="•"/>
            </a:pPr>
            <a:r>
              <a:rPr lang="en-US" sz="1800" dirty="0">
                <a:solidFill>
                  <a:srgbClr val="9A1B76"/>
                </a:solidFill>
              </a:rPr>
              <a:t>What illnesses cause students to have time off school? </a:t>
            </a:r>
          </a:p>
          <a:p>
            <a:pPr marL="285750" indent="-285750">
              <a:buFont typeface="Arial" panose="020B0604020202020204" pitchFamily="34" charset="0"/>
              <a:buChar char="•"/>
            </a:pPr>
            <a:r>
              <a:rPr lang="en-US" sz="1800" dirty="0">
                <a:solidFill>
                  <a:srgbClr val="9A1B76"/>
                </a:solidFill>
              </a:rPr>
              <a:t>Which of these illnesses are caused by airborne infections?</a:t>
            </a:r>
          </a:p>
          <a:p>
            <a:pPr marL="285750" indent="-285750">
              <a:buFont typeface="Arial" panose="020B0604020202020204" pitchFamily="34" charset="0"/>
              <a:buChar char="•"/>
            </a:pPr>
            <a:r>
              <a:rPr lang="en-US" sz="1800" dirty="0">
                <a:solidFill>
                  <a:srgbClr val="9A1B76"/>
                </a:solidFill>
              </a:rPr>
              <a:t>Are absence rates the same each month? </a:t>
            </a:r>
          </a:p>
          <a:p>
            <a:pPr marL="285750" indent="-285750">
              <a:buChar char="•"/>
            </a:pPr>
            <a:endParaRPr lang="en-US" sz="1800" dirty="0">
              <a:solidFill>
                <a:srgbClr val="9A1B76"/>
              </a:solidFill>
            </a:endParaRPr>
          </a:p>
          <a:p>
            <a:endParaRPr lang="en-US" sz="1800" dirty="0"/>
          </a:p>
          <a:p>
            <a:endParaRPr lang="en-GB" dirty="0"/>
          </a:p>
        </p:txBody>
      </p:sp>
      <p:sp>
        <p:nvSpPr>
          <p:cNvPr id="3" name="Title 2">
            <a:extLst>
              <a:ext uri="{FF2B5EF4-FFF2-40B4-BE49-F238E27FC236}">
                <a16:creationId xmlns:a16="http://schemas.microsoft.com/office/drawing/2014/main" id="{AB401BBB-B929-53CF-7AC8-50A0327E4373}"/>
              </a:ext>
            </a:extLst>
          </p:cNvPr>
          <p:cNvSpPr>
            <a:spLocks noGrp="1"/>
          </p:cNvSpPr>
          <p:nvPr>
            <p:ph type="title"/>
          </p:nvPr>
        </p:nvSpPr>
        <p:spPr/>
        <p:txBody>
          <a:bodyPr/>
          <a:lstStyle/>
          <a:p>
            <a:r>
              <a:rPr lang="en-US"/>
              <a:t>Presenting your data </a:t>
            </a:r>
            <a:endParaRPr lang="en-GB"/>
          </a:p>
        </p:txBody>
      </p:sp>
      <p:pic>
        <p:nvPicPr>
          <p:cNvPr id="9" name="Picture 8" descr="Documents on desk">
            <a:extLst>
              <a:ext uri="{FF2B5EF4-FFF2-40B4-BE49-F238E27FC236}">
                <a16:creationId xmlns:a16="http://schemas.microsoft.com/office/drawing/2014/main" id="{5400F4CB-4012-6C08-F610-F272AB96D5A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65348" y="3973286"/>
            <a:ext cx="3680337" cy="2455695"/>
          </a:xfrm>
          <a:prstGeom prst="rect">
            <a:avLst/>
          </a:prstGeom>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94399AF0-B27C-05C9-4114-3118CD1C542B}"/>
              </a:ext>
            </a:extLst>
          </p:cNvPr>
          <p:cNvSpPr txBox="1"/>
          <p:nvPr/>
        </p:nvSpPr>
        <p:spPr>
          <a:xfrm>
            <a:off x="623888" y="4446631"/>
            <a:ext cx="6966857" cy="923330"/>
          </a:xfrm>
          <a:prstGeom prst="rect">
            <a:avLst/>
          </a:prstGeom>
          <a:noFill/>
        </p:spPr>
        <p:txBody>
          <a:bodyPr wrap="square" rtlCol="0">
            <a:spAutoFit/>
          </a:bodyPr>
          <a:lstStyle/>
          <a:p>
            <a:r>
              <a:rPr lang="en-US" dirty="0"/>
              <a:t>You might choose to use a graph, table or pictures to help communicate your findings as part of your presentation. </a:t>
            </a:r>
          </a:p>
          <a:p>
            <a:endParaRPr lang="en-GB" dirty="0"/>
          </a:p>
        </p:txBody>
      </p:sp>
    </p:spTree>
    <p:extLst>
      <p:ext uri="{BB962C8B-B14F-4D97-AF65-F5344CB8AC3E}">
        <p14:creationId xmlns:p14="http://schemas.microsoft.com/office/powerpoint/2010/main" val="533689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151155-764F-01E2-6324-E1B5483F4AC6}"/>
              </a:ext>
            </a:extLst>
          </p:cNvPr>
          <p:cNvSpPr>
            <a:spLocks noGrp="1"/>
          </p:cNvSpPr>
          <p:nvPr>
            <p:ph type="ctrTitle"/>
          </p:nvPr>
        </p:nvSpPr>
        <p:spPr>
          <a:xfrm>
            <a:off x="422987" y="419878"/>
            <a:ext cx="4921900" cy="3379334"/>
          </a:xfrm>
        </p:spPr>
        <p:txBody>
          <a:bodyPr/>
          <a:lstStyle/>
          <a:p>
            <a:r>
              <a:rPr lang="en-US" dirty="0"/>
              <a:t>Science research at UCL</a:t>
            </a:r>
            <a:endParaRPr lang="en-GB" dirty="0"/>
          </a:p>
        </p:txBody>
      </p:sp>
      <p:sp>
        <p:nvSpPr>
          <p:cNvPr id="5" name="Subtitle 4">
            <a:extLst>
              <a:ext uri="{FF2B5EF4-FFF2-40B4-BE49-F238E27FC236}">
                <a16:creationId xmlns:a16="http://schemas.microsoft.com/office/drawing/2014/main" id="{22E73212-349C-2881-E126-0A8DC19B5900}"/>
              </a:ext>
            </a:extLst>
          </p:cNvPr>
          <p:cNvSpPr>
            <a:spLocks noGrp="1"/>
          </p:cNvSpPr>
          <p:nvPr>
            <p:ph type="subTitle" idx="1"/>
          </p:nvPr>
        </p:nvSpPr>
        <p:spPr>
          <a:xfrm>
            <a:off x="422987" y="4310743"/>
            <a:ext cx="6305940" cy="2127379"/>
          </a:xfrm>
        </p:spPr>
        <p:txBody>
          <a:bodyPr lIns="91440" tIns="45720" rIns="91440" bIns="45720" anchor="t"/>
          <a:lstStyle/>
          <a:p>
            <a:r>
              <a:rPr lang="en-US"/>
              <a:t>How do airborne infections spread?</a:t>
            </a:r>
            <a:endParaRPr lang="en-GB"/>
          </a:p>
        </p:txBody>
      </p:sp>
      <p:pic>
        <p:nvPicPr>
          <p:cNvPr id="6" name="Picture Placeholder 5" descr="A mannequin head with goggles on top of a metal structure&#10;&#10;AI-generated content may be incorrect.">
            <a:extLst>
              <a:ext uri="{FF2B5EF4-FFF2-40B4-BE49-F238E27FC236}">
                <a16:creationId xmlns:a16="http://schemas.microsoft.com/office/drawing/2014/main" id="{FBF2E02C-2B3F-D90C-D346-AA71E63E07F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913071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0EDB4-BE9E-2184-6B5F-9732146C667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13303D6-6784-8D66-D0ED-05A2FB09A799}"/>
              </a:ext>
            </a:extLst>
          </p:cNvPr>
          <p:cNvSpPr>
            <a:spLocks noGrp="1"/>
          </p:cNvSpPr>
          <p:nvPr>
            <p:ph type="body" sz="quarter" idx="14"/>
          </p:nvPr>
        </p:nvSpPr>
        <p:spPr>
          <a:xfrm>
            <a:off x="9710058" y="1850570"/>
            <a:ext cx="2119312" cy="1578430"/>
          </a:xfrm>
        </p:spPr>
        <p:txBody>
          <a:bodyPr lIns="91440" tIns="45720" rIns="91440" bIns="45720" anchor="t"/>
          <a:lstStyle/>
          <a:p>
            <a:r>
              <a:rPr lang="en-US" sz="1800" dirty="0"/>
              <a:t>The research team at UCL is made up of lots of different people who bring a range of special skills and understanding to the project.</a:t>
            </a:r>
          </a:p>
          <a:p>
            <a:r>
              <a:rPr lang="en-US" sz="1800" dirty="0"/>
              <a:t>Watch the video clip to find out more about the different people involved in the research.</a:t>
            </a:r>
          </a:p>
        </p:txBody>
      </p:sp>
      <p:sp>
        <p:nvSpPr>
          <p:cNvPr id="3" name="Title 2">
            <a:extLst>
              <a:ext uri="{FF2B5EF4-FFF2-40B4-BE49-F238E27FC236}">
                <a16:creationId xmlns:a16="http://schemas.microsoft.com/office/drawing/2014/main" id="{5538EAB0-2C90-89E7-242C-1B396289910A}"/>
              </a:ext>
            </a:extLst>
          </p:cNvPr>
          <p:cNvSpPr>
            <a:spLocks noGrp="1"/>
          </p:cNvSpPr>
          <p:nvPr>
            <p:ph type="title"/>
          </p:nvPr>
        </p:nvSpPr>
        <p:spPr/>
        <p:txBody>
          <a:bodyPr lIns="91440" tIns="45720" rIns="91440" bIns="45720" anchor="t"/>
          <a:lstStyle/>
          <a:p>
            <a:r>
              <a:rPr lang="en-US" dirty="0"/>
              <a:t>Research takes a team</a:t>
            </a:r>
          </a:p>
        </p:txBody>
      </p:sp>
      <p:pic>
        <p:nvPicPr>
          <p:cNvPr id="5" name="Research takes a team - 480 px -UCL Discovery new resource supporting video clip 2">
            <a:hlinkClick r:id="" action="ppaction://media"/>
            <a:extLst>
              <a:ext uri="{FF2B5EF4-FFF2-40B4-BE49-F238E27FC236}">
                <a16:creationId xmlns:a16="http://schemas.microsoft.com/office/drawing/2014/main" id="{0024899D-E13E-446F-C58A-BFB3CFAF5F5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39485" y="1534887"/>
            <a:ext cx="9173678" cy="5156166"/>
          </a:xfrm>
          <a:prstGeom prst="rect">
            <a:avLst/>
          </a:prstGeom>
        </p:spPr>
      </p:pic>
    </p:spTree>
    <p:extLst>
      <p:ext uri="{BB962C8B-B14F-4D97-AF65-F5344CB8AC3E}">
        <p14:creationId xmlns:p14="http://schemas.microsoft.com/office/powerpoint/2010/main" val="1738138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39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A4CAC-14AD-F62E-17DB-7FADD12A923F}"/>
              </a:ext>
            </a:extLst>
          </p:cNvPr>
          <p:cNvSpPr>
            <a:spLocks noGrp="1"/>
          </p:cNvSpPr>
          <p:nvPr>
            <p:ph type="title"/>
          </p:nvPr>
        </p:nvSpPr>
        <p:spPr/>
        <p:txBody>
          <a:bodyPr/>
          <a:lstStyle/>
          <a:p>
            <a:r>
              <a:rPr lang="en-US"/>
              <a:t>Sonny the robot</a:t>
            </a:r>
            <a:endParaRPr lang="en-GB"/>
          </a:p>
        </p:txBody>
      </p:sp>
      <p:sp>
        <p:nvSpPr>
          <p:cNvPr id="4" name="Text Placeholder 3">
            <a:extLst>
              <a:ext uri="{FF2B5EF4-FFF2-40B4-BE49-F238E27FC236}">
                <a16:creationId xmlns:a16="http://schemas.microsoft.com/office/drawing/2014/main" id="{0C8EE9C8-7D54-5706-B064-1FF330BAB01A}"/>
              </a:ext>
            </a:extLst>
          </p:cNvPr>
          <p:cNvSpPr>
            <a:spLocks noGrp="1"/>
          </p:cNvSpPr>
          <p:nvPr>
            <p:ph type="body" sz="quarter" idx="14"/>
          </p:nvPr>
        </p:nvSpPr>
        <p:spPr>
          <a:xfrm>
            <a:off x="3838242" y="2446774"/>
            <a:ext cx="2486357" cy="3043668"/>
          </a:xfrm>
        </p:spPr>
        <p:txBody>
          <a:bodyPr lIns="91440" tIns="45720" rIns="91440" bIns="45720" anchor="t"/>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black"/>
                </a:solidFill>
                <a:effectLst/>
                <a:uLnTx/>
                <a:uFillTx/>
                <a:latin typeface="Gotham"/>
                <a:ea typeface="+mn-ea"/>
                <a:cs typeface="+mn-cs"/>
              </a:rPr>
              <a:t>The research team at UCL needed to find a way to ‘simulate’ how aerosol droplets from an infected person spread and move around spaces. </a:t>
            </a:r>
          </a:p>
          <a:p>
            <a:pPr>
              <a:defRPr/>
            </a:pPr>
            <a:r>
              <a:rPr lang="en-US" sz="1800" dirty="0">
                <a:solidFill>
                  <a:prstClr val="black"/>
                </a:solidFill>
                <a:latin typeface="Gotham"/>
              </a:rPr>
              <a:t>They developed Sonny, a robot, who can breathe, sneeze and speak like a human.</a:t>
            </a:r>
          </a:p>
          <a:p>
            <a:pPr>
              <a:defRPr/>
            </a:pPr>
            <a:endParaRPr lang="en-US" sz="1800" dirty="0">
              <a:solidFill>
                <a:srgbClr val="9A1B76"/>
              </a:solidFill>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lang="en-US" sz="1600" dirty="0">
              <a:solidFill>
                <a:prstClr val="black"/>
              </a:solidFill>
              <a:latin typeface="Gotham"/>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prstClr val="black"/>
              </a:solidFill>
              <a:effectLst/>
              <a:uLnTx/>
              <a:uFillTx/>
              <a:latin typeface="Gotham"/>
              <a:ea typeface="+mn-ea"/>
              <a:cs typeface="+mn-cs"/>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prstClr val="black"/>
              </a:solidFill>
              <a:effectLst/>
              <a:uLnTx/>
              <a:uFillTx/>
              <a:latin typeface="Gotham"/>
              <a:ea typeface="+mn-ea"/>
              <a:cs typeface="+mn-cs"/>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rgbClr val="FF0000"/>
              </a:solidFill>
              <a:effectLst/>
              <a:uLnTx/>
              <a:uFillTx/>
              <a:latin typeface="Gotham"/>
              <a:ea typeface="+mn-ea"/>
              <a:cs typeface="+mn-cs"/>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prstClr val="black"/>
              </a:solidFill>
              <a:effectLst/>
              <a:uLnTx/>
              <a:uFillTx/>
              <a:latin typeface="Gotham"/>
              <a:ea typeface="+mn-ea"/>
              <a:cs typeface="+mn-cs"/>
            </a:endParaRPr>
          </a:p>
          <a:p>
            <a:endParaRPr lang="en-GB" dirty="0"/>
          </a:p>
        </p:txBody>
      </p:sp>
      <p:pic>
        <p:nvPicPr>
          <p:cNvPr id="14" name="Picture Placeholder 13">
            <a:extLst>
              <a:ext uri="{FF2B5EF4-FFF2-40B4-BE49-F238E27FC236}">
                <a16:creationId xmlns:a16="http://schemas.microsoft.com/office/drawing/2014/main" id="{D842991E-F6EA-A11F-E8CE-C14E2EE7F066}"/>
              </a:ext>
            </a:extLst>
          </p:cNvPr>
          <p:cNvPicPr>
            <a:picLocks noGrp="1" noChangeAspect="1"/>
          </p:cNvPicPr>
          <p:nvPr>
            <p:ph type="pic" sz="quarter" idx="13"/>
          </p:nvPr>
        </p:nvPicPr>
        <p:blipFill>
          <a:blip r:embed="rId7" cstate="screen">
            <a:extLst>
              <a:ext uri="{28A0092B-C50C-407E-A947-70E740481C1C}">
                <a14:useLocalDpi xmlns:a14="http://schemas.microsoft.com/office/drawing/2010/main"/>
              </a:ext>
            </a:extLst>
          </a:blip>
          <a:srcRect/>
          <a:stretch>
            <a:fillRect/>
          </a:stretch>
        </p:blipFill>
        <p:spPr>
          <a:xfrm>
            <a:off x="8184844" y="387"/>
            <a:ext cx="4007156" cy="2446387"/>
          </a:xfrm>
          <a:custGeom>
            <a:avLst/>
            <a:gdLst>
              <a:gd name="connsiteX0" fmla="*/ 0 w 2709379"/>
              <a:gd name="connsiteY0" fmla="*/ 0 h 2617788"/>
              <a:gd name="connsiteX1" fmla="*/ 2709379 w 2709379"/>
              <a:gd name="connsiteY1" fmla="*/ 0 h 2617788"/>
              <a:gd name="connsiteX2" fmla="*/ 2709379 w 2709379"/>
              <a:gd name="connsiteY2" fmla="*/ 2617788 h 2617788"/>
              <a:gd name="connsiteX3" fmla="*/ 0 w 2709379"/>
              <a:gd name="connsiteY3" fmla="*/ 2617788 h 2617788"/>
              <a:gd name="connsiteX4" fmla="*/ 0 w 2709379"/>
              <a:gd name="connsiteY4" fmla="*/ 0 h 2617788"/>
              <a:gd name="connsiteX0" fmla="*/ 0 w 2709379"/>
              <a:gd name="connsiteY0" fmla="*/ 0 h 2617788"/>
              <a:gd name="connsiteX1" fmla="*/ 2709379 w 2709379"/>
              <a:gd name="connsiteY1" fmla="*/ 0 h 2617788"/>
              <a:gd name="connsiteX2" fmla="*/ 2709379 w 2709379"/>
              <a:gd name="connsiteY2" fmla="*/ 2617788 h 2617788"/>
              <a:gd name="connsiteX3" fmla="*/ 9939 w 2709379"/>
              <a:gd name="connsiteY3" fmla="*/ 2289797 h 2617788"/>
              <a:gd name="connsiteX4" fmla="*/ 0 w 2709379"/>
              <a:gd name="connsiteY4" fmla="*/ 0 h 2617788"/>
              <a:gd name="connsiteX0" fmla="*/ 993913 w 2699440"/>
              <a:gd name="connsiteY0" fmla="*/ 0 h 2627727"/>
              <a:gd name="connsiteX1" fmla="*/ 2699440 w 2699440"/>
              <a:gd name="connsiteY1" fmla="*/ 9939 h 2627727"/>
              <a:gd name="connsiteX2" fmla="*/ 2699440 w 2699440"/>
              <a:gd name="connsiteY2" fmla="*/ 2627727 h 2627727"/>
              <a:gd name="connsiteX3" fmla="*/ 0 w 2699440"/>
              <a:gd name="connsiteY3" fmla="*/ 2299736 h 2627727"/>
              <a:gd name="connsiteX4" fmla="*/ 993913 w 2699440"/>
              <a:gd name="connsiteY4" fmla="*/ 0 h 2627727"/>
              <a:gd name="connsiteX0" fmla="*/ 989150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989150 w 2699440"/>
              <a:gd name="connsiteY4" fmla="*/ 0 h 2618202"/>
              <a:gd name="connsiteX0" fmla="*/ 426814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426814 w 2699440"/>
              <a:gd name="connsiteY4" fmla="*/ 0 h 2618202"/>
              <a:gd name="connsiteX0" fmla="*/ 399876 w 2672502"/>
              <a:gd name="connsiteY0" fmla="*/ 0 h 2618202"/>
              <a:gd name="connsiteX1" fmla="*/ 2672502 w 2672502"/>
              <a:gd name="connsiteY1" fmla="*/ 414 h 2618202"/>
              <a:gd name="connsiteX2" fmla="*/ 2672502 w 2672502"/>
              <a:gd name="connsiteY2" fmla="*/ 2618202 h 2618202"/>
              <a:gd name="connsiteX3" fmla="*/ 0 w 2672502"/>
              <a:gd name="connsiteY3" fmla="*/ 2295588 h 2618202"/>
              <a:gd name="connsiteX4" fmla="*/ 399876 w 2672502"/>
              <a:gd name="connsiteY4" fmla="*/ 0 h 2618202"/>
              <a:gd name="connsiteX0" fmla="*/ 413036 w 2685662"/>
              <a:gd name="connsiteY0" fmla="*/ 0 h 2618202"/>
              <a:gd name="connsiteX1" fmla="*/ 2685662 w 2685662"/>
              <a:gd name="connsiteY1" fmla="*/ 414 h 2618202"/>
              <a:gd name="connsiteX2" fmla="*/ 2685662 w 2685662"/>
              <a:gd name="connsiteY2" fmla="*/ 2618202 h 2618202"/>
              <a:gd name="connsiteX3" fmla="*/ 0 w 2685662"/>
              <a:gd name="connsiteY3" fmla="*/ 2301591 h 2618202"/>
              <a:gd name="connsiteX4" fmla="*/ 413036 w 2685662"/>
              <a:gd name="connsiteY4" fmla="*/ 0 h 2618202"/>
              <a:gd name="connsiteX0" fmla="*/ 411156 w 2685662"/>
              <a:gd name="connsiteY0" fmla="*/ 2588 h 2617788"/>
              <a:gd name="connsiteX1" fmla="*/ 2685662 w 2685662"/>
              <a:gd name="connsiteY1" fmla="*/ 0 h 2617788"/>
              <a:gd name="connsiteX2" fmla="*/ 2685662 w 2685662"/>
              <a:gd name="connsiteY2" fmla="*/ 2617788 h 2617788"/>
              <a:gd name="connsiteX3" fmla="*/ 0 w 2685662"/>
              <a:gd name="connsiteY3" fmla="*/ 2301177 h 2617788"/>
              <a:gd name="connsiteX4" fmla="*/ 411156 w 2685662"/>
              <a:gd name="connsiteY4" fmla="*/ 2588 h 261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662" h="2617788">
                <a:moveTo>
                  <a:pt x="411156" y="2588"/>
                </a:moveTo>
                <a:lnTo>
                  <a:pt x="2685662" y="0"/>
                </a:lnTo>
                <a:lnTo>
                  <a:pt x="2685662" y="2617788"/>
                </a:lnTo>
                <a:lnTo>
                  <a:pt x="0" y="2301177"/>
                </a:lnTo>
                <a:lnTo>
                  <a:pt x="411156" y="2588"/>
                </a:lnTo>
                <a:close/>
              </a:path>
            </a:pathLst>
          </a:custGeom>
        </p:spPr>
      </p:pic>
      <p:pic>
        <p:nvPicPr>
          <p:cNvPr id="3" name="Sonny producing aerosols_02YWVZ.mp4">
            <a:hlinkClick r:id="" action="ppaction://media"/>
            <a:extLst>
              <a:ext uri="{FF2B5EF4-FFF2-40B4-BE49-F238E27FC236}">
                <a16:creationId xmlns:a16="http://schemas.microsoft.com/office/drawing/2014/main" id="{55350DBE-025A-1DF0-C2F9-4CD54C705ADD}"/>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00738" y="2447032"/>
            <a:ext cx="3115347" cy="4153796"/>
          </a:xfrm>
          <a:prstGeom prst="rect">
            <a:avLst/>
          </a:prstGeom>
        </p:spPr>
      </p:pic>
      <p:pic>
        <p:nvPicPr>
          <p:cNvPr id="5" name="speech modulation">
            <a:hlinkClick r:id="" action="ppaction://media"/>
            <a:extLst>
              <a:ext uri="{FF2B5EF4-FFF2-40B4-BE49-F238E27FC236}">
                <a16:creationId xmlns:a16="http://schemas.microsoft.com/office/drawing/2014/main" id="{28E374C3-9A98-6993-798D-03768265DEEE}"/>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500041" y="3557160"/>
            <a:ext cx="5410963" cy="3043668"/>
          </a:xfrm>
          <a:prstGeom prst="rect">
            <a:avLst/>
          </a:prstGeom>
        </p:spPr>
      </p:pic>
      <p:sp>
        <p:nvSpPr>
          <p:cNvPr id="6" name="TextBox 5">
            <a:extLst>
              <a:ext uri="{FF2B5EF4-FFF2-40B4-BE49-F238E27FC236}">
                <a16:creationId xmlns:a16="http://schemas.microsoft.com/office/drawing/2014/main" id="{CF9F285D-C580-B98B-E3E4-1905278FE588}"/>
              </a:ext>
            </a:extLst>
          </p:cNvPr>
          <p:cNvSpPr txBox="1"/>
          <p:nvPr/>
        </p:nvSpPr>
        <p:spPr>
          <a:xfrm>
            <a:off x="6500041" y="2782669"/>
            <a:ext cx="4927619" cy="646331"/>
          </a:xfrm>
          <a:prstGeom prst="rect">
            <a:avLst/>
          </a:prstGeom>
          <a:noFill/>
        </p:spPr>
        <p:txBody>
          <a:bodyPr wrap="square" rtlCol="0">
            <a:spAutoFit/>
          </a:bodyPr>
          <a:lstStyle/>
          <a:p>
            <a:r>
              <a:rPr lang="en-US" dirty="0">
                <a:solidFill>
                  <a:srgbClr val="9A1B76"/>
                </a:solidFill>
              </a:rPr>
              <a:t>Watch the videos to see Sonny in action!</a:t>
            </a:r>
          </a:p>
          <a:p>
            <a:endParaRPr lang="en-GB" dirty="0"/>
          </a:p>
        </p:txBody>
      </p:sp>
    </p:spTree>
    <p:extLst>
      <p:ext uri="{BB962C8B-B14F-4D97-AF65-F5344CB8AC3E}">
        <p14:creationId xmlns:p14="http://schemas.microsoft.com/office/powerpoint/2010/main" val="150064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52"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87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video>
              <p:cMediaNode vol="80000">
                <p:cTn id="16" repeatCount="indefinite" fill="hold" display="0">
                  <p:stCondLst>
                    <p:cond delay="indefinite"/>
                  </p:stCondLst>
                  <p:endCondLst>
                    <p:cond evt="onNext" delay="0">
                      <p:tgtEl>
                        <p:sldTgt/>
                      </p:tgtEl>
                    </p:cond>
                  </p:endCondLst>
                </p:cTn>
                <p:tgtEl>
                  <p:spTgt spid="3"/>
                </p:tgtEl>
              </p:cMediaNode>
            </p:video>
            <p:video>
              <p:cMediaNode vol="80000">
                <p:cTn id="17" fill="hold" display="0">
                  <p:stCondLst>
                    <p:cond delay="indefinite"/>
                  </p:stCondLst>
                </p:cTn>
                <p:tgtEl>
                  <p:spTgt spid="5"/>
                </p:tgtEl>
              </p:cMediaNode>
            </p:video>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F8F8488-D4D2-228C-A22D-3E2E20B628BA}"/>
              </a:ext>
            </a:extLst>
          </p:cNvPr>
          <p:cNvSpPr>
            <a:spLocks noGrp="1"/>
          </p:cNvSpPr>
          <p:nvPr>
            <p:ph type="body" sz="quarter" idx="14"/>
          </p:nvPr>
        </p:nvSpPr>
        <p:spPr/>
        <p:txBody>
          <a:bodyPr lIns="91440" tIns="45720" rIns="91440" bIns="45720" anchor="t"/>
          <a:lstStyle/>
          <a:p>
            <a:r>
              <a:rPr lang="en-US" sz="1800"/>
              <a:t>When we breathe out and talk, aerosol droplets are released. They are so tiny that they cannot be seen with the human eye. </a:t>
            </a:r>
          </a:p>
          <a:p>
            <a:r>
              <a:rPr lang="en-US" sz="1800"/>
              <a:t>The research team developed a special camera that uses laser technology to capture the movement of the tiny aerosol droplets. </a:t>
            </a:r>
            <a:endParaRPr lang="en-GB" sz="1800"/>
          </a:p>
        </p:txBody>
      </p:sp>
      <p:sp>
        <p:nvSpPr>
          <p:cNvPr id="3" name="Title 2">
            <a:extLst>
              <a:ext uri="{FF2B5EF4-FFF2-40B4-BE49-F238E27FC236}">
                <a16:creationId xmlns:a16="http://schemas.microsoft.com/office/drawing/2014/main" id="{EAB7D529-9467-04BA-8C46-DE8429E594DF}"/>
              </a:ext>
            </a:extLst>
          </p:cNvPr>
          <p:cNvSpPr>
            <a:spLocks noGrp="1"/>
          </p:cNvSpPr>
          <p:nvPr>
            <p:ph type="title"/>
          </p:nvPr>
        </p:nvSpPr>
        <p:spPr/>
        <p:txBody>
          <a:bodyPr lIns="91440" tIns="45720" rIns="91440" bIns="45720" anchor="t"/>
          <a:lstStyle/>
          <a:p>
            <a:r>
              <a:rPr lang="en-US"/>
              <a:t>Laser technology</a:t>
            </a:r>
          </a:p>
        </p:txBody>
      </p:sp>
      <p:pic>
        <p:nvPicPr>
          <p:cNvPr id="4" name="Picture 3">
            <a:extLst>
              <a:ext uri="{FF2B5EF4-FFF2-40B4-BE49-F238E27FC236}">
                <a16:creationId xmlns:a16="http://schemas.microsoft.com/office/drawing/2014/main" id="{FB1F16F7-9010-A32E-0A54-99B5BDD90961}"/>
              </a:ext>
            </a:extLst>
          </p:cNvPr>
          <p:cNvPicPr>
            <a:picLocks noChangeAspect="1"/>
          </p:cNvPicPr>
          <p:nvPr/>
        </p:nvPicPr>
        <p:blipFill>
          <a:blip r:embed="rId2" cstate="screen">
            <a:extLst>
              <a:ext uri="{28A0092B-C50C-407E-A947-70E740481C1C}">
                <a14:useLocalDpi xmlns:a14="http://schemas.microsoft.com/office/drawing/2010/main"/>
              </a:ext>
            </a:extLst>
          </a:blip>
          <a:srcRect r="-151"/>
          <a:stretch>
            <a:fillRect/>
          </a:stretch>
        </p:blipFill>
        <p:spPr>
          <a:xfrm>
            <a:off x="475048" y="3032196"/>
            <a:ext cx="7112309" cy="3772763"/>
          </a:xfrm>
          <a:prstGeom prst="rect">
            <a:avLst/>
          </a:prstGeom>
        </p:spPr>
      </p:pic>
      <p:pic>
        <p:nvPicPr>
          <p:cNvPr id="7" name="Picture 6">
            <a:extLst>
              <a:ext uri="{FF2B5EF4-FFF2-40B4-BE49-F238E27FC236}">
                <a16:creationId xmlns:a16="http://schemas.microsoft.com/office/drawing/2014/main" id="{7F90F905-0150-0690-543C-A5EB619B0741}"/>
              </a:ext>
            </a:extLst>
          </p:cNvPr>
          <p:cNvPicPr>
            <a:picLocks noChangeAspect="1"/>
          </p:cNvPicPr>
          <p:nvPr/>
        </p:nvPicPr>
        <p:blipFill>
          <a:blip r:embed="rId3"/>
          <a:stretch>
            <a:fillRect/>
          </a:stretch>
        </p:blipFill>
        <p:spPr>
          <a:xfrm>
            <a:off x="7576613" y="3054235"/>
            <a:ext cx="4202724" cy="3103419"/>
          </a:xfrm>
          <a:prstGeom prst="rect">
            <a:avLst/>
          </a:prstGeom>
        </p:spPr>
      </p:pic>
    </p:spTree>
    <p:extLst>
      <p:ext uri="{BB962C8B-B14F-4D97-AF65-F5344CB8AC3E}">
        <p14:creationId xmlns:p14="http://schemas.microsoft.com/office/powerpoint/2010/main" val="3559003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13E896B-416A-BE6F-8FA8-A0B2053128D0}"/>
              </a:ext>
            </a:extLst>
          </p:cNvPr>
          <p:cNvSpPr>
            <a:spLocks noGrp="1"/>
          </p:cNvSpPr>
          <p:nvPr>
            <p:ph type="body" sz="quarter" idx="14"/>
          </p:nvPr>
        </p:nvSpPr>
        <p:spPr>
          <a:xfrm>
            <a:off x="623887" y="1493921"/>
            <a:ext cx="10944225" cy="3756952"/>
          </a:xfrm>
        </p:spPr>
        <p:txBody>
          <a:bodyPr lIns="91440" tIns="45720" rIns="91440" bIns="45720" anchor="t"/>
          <a:lstStyle/>
          <a:p>
            <a:r>
              <a:rPr lang="en-US" sz="1800"/>
              <a:t>Data on the movement of aerosol droplets was analysed by a team of scientists.  </a:t>
            </a:r>
          </a:p>
          <a:p>
            <a:r>
              <a:rPr lang="en-US" sz="1800"/>
              <a:t>The data was then used to develop an app which helps the researchers to ‘simulate’ how aerosols spread within different rooms and spaces. </a:t>
            </a:r>
          </a:p>
          <a:p>
            <a:r>
              <a:rPr lang="en-US" sz="1800"/>
              <a:t>This allows the researchers to know how aerosols move.  </a:t>
            </a:r>
            <a:endParaRPr lang="en-GB" sz="1800"/>
          </a:p>
        </p:txBody>
      </p:sp>
      <p:sp>
        <p:nvSpPr>
          <p:cNvPr id="3" name="Title 2">
            <a:extLst>
              <a:ext uri="{FF2B5EF4-FFF2-40B4-BE49-F238E27FC236}">
                <a16:creationId xmlns:a16="http://schemas.microsoft.com/office/drawing/2014/main" id="{B2890B6C-FE87-5594-586E-F85190F3EA80}"/>
              </a:ext>
            </a:extLst>
          </p:cNvPr>
          <p:cNvSpPr>
            <a:spLocks noGrp="1"/>
          </p:cNvSpPr>
          <p:nvPr>
            <p:ph type="title"/>
          </p:nvPr>
        </p:nvSpPr>
        <p:spPr/>
        <p:txBody>
          <a:bodyPr/>
          <a:lstStyle/>
          <a:p>
            <a:r>
              <a:rPr lang="en-GB"/>
              <a:t>AI in science research </a:t>
            </a:r>
          </a:p>
        </p:txBody>
      </p:sp>
      <p:pic>
        <p:nvPicPr>
          <p:cNvPr id="5" name="Picture 4">
            <a:extLst>
              <a:ext uri="{FF2B5EF4-FFF2-40B4-BE49-F238E27FC236}">
                <a16:creationId xmlns:a16="http://schemas.microsoft.com/office/drawing/2014/main" id="{8354C1D6-0617-240C-357A-E306A886B6E2}"/>
              </a:ext>
            </a:extLst>
          </p:cNvPr>
          <p:cNvPicPr>
            <a:picLocks noChangeAspect="1"/>
          </p:cNvPicPr>
          <p:nvPr/>
        </p:nvPicPr>
        <p:blipFill>
          <a:blip r:embed="rId2"/>
          <a:stretch>
            <a:fillRect/>
          </a:stretch>
        </p:blipFill>
        <p:spPr>
          <a:xfrm>
            <a:off x="711226" y="3372397"/>
            <a:ext cx="3505199" cy="2562465"/>
          </a:xfrm>
          <a:prstGeom prst="rect">
            <a:avLst/>
          </a:prstGeom>
        </p:spPr>
      </p:pic>
      <p:sp>
        <p:nvSpPr>
          <p:cNvPr id="6" name="TextBox 5">
            <a:extLst>
              <a:ext uri="{FF2B5EF4-FFF2-40B4-BE49-F238E27FC236}">
                <a16:creationId xmlns:a16="http://schemas.microsoft.com/office/drawing/2014/main" id="{9EB5A4E8-9B3F-F3EF-1DB4-C6A243128A84}"/>
              </a:ext>
            </a:extLst>
          </p:cNvPr>
          <p:cNvSpPr txBox="1"/>
          <p:nvPr/>
        </p:nvSpPr>
        <p:spPr>
          <a:xfrm>
            <a:off x="4463270" y="3625333"/>
            <a:ext cx="6857997" cy="2585323"/>
          </a:xfrm>
          <a:prstGeom prst="rect">
            <a:avLst/>
          </a:prstGeom>
          <a:noFill/>
        </p:spPr>
        <p:txBody>
          <a:bodyPr wrap="square" lIns="91440" tIns="45720" rIns="91440" bIns="45720" rtlCol="0" anchor="t">
            <a:spAutoFit/>
          </a:bodyPr>
          <a:lstStyle/>
          <a:p>
            <a:r>
              <a:rPr lang="en-US" dirty="0"/>
              <a:t>The picture here shows the percentage of aerosol droplets in one room is 0.02% (shown in red). This is known as a hotspot.</a:t>
            </a:r>
          </a:p>
          <a:p>
            <a:endParaRPr lang="en-US" b="1">
              <a:solidFill>
                <a:srgbClr val="9A1B76"/>
              </a:solidFill>
            </a:endParaRPr>
          </a:p>
          <a:p>
            <a:r>
              <a:rPr lang="en-US" dirty="0">
                <a:solidFill>
                  <a:srgbClr val="9A1B76"/>
                </a:solidFill>
              </a:rPr>
              <a:t>Which rooms or spaces in a hospital do you think might have the highest infection levels? </a:t>
            </a:r>
          </a:p>
          <a:p>
            <a:endParaRPr lang="en-US">
              <a:solidFill>
                <a:srgbClr val="9A1B76"/>
              </a:solidFill>
            </a:endParaRPr>
          </a:p>
          <a:p>
            <a:endParaRPr lang="en-US"/>
          </a:p>
          <a:p>
            <a:endParaRPr lang="en-US" b="1">
              <a:solidFill>
                <a:srgbClr val="9A1B76"/>
              </a:solidFill>
            </a:endParaRPr>
          </a:p>
          <a:p>
            <a:endParaRPr lang="en-GB" b="1">
              <a:solidFill>
                <a:srgbClr val="9A1B76"/>
              </a:solidFill>
            </a:endParaRPr>
          </a:p>
        </p:txBody>
      </p:sp>
    </p:spTree>
    <p:extLst>
      <p:ext uri="{BB962C8B-B14F-4D97-AF65-F5344CB8AC3E}">
        <p14:creationId xmlns:p14="http://schemas.microsoft.com/office/powerpoint/2010/main" val="11652833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5B776-C06C-922D-6E88-31F1E4075484}"/>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8E798EA-5B4A-0736-F2A5-ECDBB53CD567}"/>
              </a:ext>
            </a:extLst>
          </p:cNvPr>
          <p:cNvSpPr>
            <a:spLocks noGrp="1"/>
          </p:cNvSpPr>
          <p:nvPr>
            <p:ph type="title"/>
          </p:nvPr>
        </p:nvSpPr>
        <p:spPr>
          <a:xfrm>
            <a:off x="376817" y="393194"/>
            <a:ext cx="9091612" cy="1525588"/>
          </a:xfrm>
        </p:spPr>
        <p:txBody>
          <a:bodyPr/>
          <a:lstStyle/>
          <a:p>
            <a:r>
              <a:rPr lang="en-US"/>
              <a:t>University</a:t>
            </a:r>
            <a:endParaRPr lang="en-GB"/>
          </a:p>
        </p:txBody>
      </p:sp>
      <p:pic>
        <p:nvPicPr>
          <p:cNvPr id="6" name="Content Placeholder 5">
            <a:extLst>
              <a:ext uri="{FF2B5EF4-FFF2-40B4-BE49-F238E27FC236}">
                <a16:creationId xmlns:a16="http://schemas.microsoft.com/office/drawing/2014/main" id="{70A9794B-DFD2-18C3-A7A5-FFB4E1F17B45}"/>
              </a:ext>
              <a:ext uri="{C183D7F6-B498-43B3-948B-1728B52AA6E4}">
                <adec:decorative xmlns:adec="http://schemas.microsoft.com/office/drawing/2017/decorative" val="1"/>
              </a:ext>
            </a:extLst>
          </p:cNvPr>
          <p:cNvPicPr>
            <a:picLocks noGrp="1" noChangeAspect="1"/>
          </p:cNvPicPr>
          <p:nvPr>
            <p:ph sz="quarter" idx="16"/>
          </p:nvPr>
        </p:nvPicPr>
        <p:blipFill>
          <a:blip r:embed="rId2" cstate="screen">
            <a:extLst>
              <a:ext uri="{28A0092B-C50C-407E-A947-70E740481C1C}">
                <a14:useLocalDpi xmlns:a14="http://schemas.microsoft.com/office/drawing/2010/main"/>
              </a:ext>
            </a:extLst>
          </a:blip>
          <a:stretch>
            <a:fillRect/>
          </a:stretch>
        </p:blipFill>
        <p:spPr>
          <a:xfrm>
            <a:off x="6095600" y="21991"/>
            <a:ext cx="6021629" cy="6654553"/>
          </a:xfrm>
          <a:prstGeom prst="rect">
            <a:avLst/>
          </a:prstGeom>
        </p:spPr>
      </p:pic>
      <p:sp>
        <p:nvSpPr>
          <p:cNvPr id="10" name="TextBox 9">
            <a:extLst>
              <a:ext uri="{FF2B5EF4-FFF2-40B4-BE49-F238E27FC236}">
                <a16:creationId xmlns:a16="http://schemas.microsoft.com/office/drawing/2014/main" id="{002DF8DE-F888-7BF9-FFB2-0F2ADBB84AC1}"/>
              </a:ext>
            </a:extLst>
          </p:cNvPr>
          <p:cNvSpPr txBox="1"/>
          <p:nvPr/>
        </p:nvSpPr>
        <p:spPr>
          <a:xfrm>
            <a:off x="501508" y="1155988"/>
            <a:ext cx="6179023" cy="4247317"/>
          </a:xfrm>
          <a:prstGeom prst="rect">
            <a:avLst/>
          </a:prstGeom>
          <a:noFill/>
        </p:spPr>
        <p:txBody>
          <a:bodyPr wrap="square" rtlCol="0">
            <a:spAutoFit/>
          </a:bodyPr>
          <a:lstStyle/>
          <a:p>
            <a:r>
              <a:rPr lang="en-US" dirty="0"/>
              <a:t>There are lots of universities in the UK. The map opposite shows some of the older and largest universities. </a:t>
            </a:r>
          </a:p>
          <a:p>
            <a:endParaRPr lang="en-US" dirty="0"/>
          </a:p>
          <a:p>
            <a:pPr marL="285750" indent="-285750">
              <a:buFont typeface="Wingdings" panose="05000000000000000000" pitchFamily="2" charset="2"/>
              <a:buChar char="§"/>
            </a:pPr>
            <a:r>
              <a:rPr lang="en-US" dirty="0">
                <a:solidFill>
                  <a:srgbClr val="9A1B76"/>
                </a:solidFill>
              </a:rPr>
              <a:t>Are there any other universities that you know of?  </a:t>
            </a:r>
          </a:p>
          <a:p>
            <a:endParaRPr lang="en-US" dirty="0">
              <a:solidFill>
                <a:srgbClr val="9A1B76"/>
              </a:solidFill>
            </a:endParaRPr>
          </a:p>
          <a:p>
            <a:pPr marL="285750" indent="-285750">
              <a:buFont typeface="Wingdings" panose="05000000000000000000" pitchFamily="2" charset="2"/>
              <a:buChar char="§"/>
            </a:pPr>
            <a:r>
              <a:rPr lang="en-US" dirty="0">
                <a:solidFill>
                  <a:srgbClr val="9A1B76"/>
                </a:solidFill>
              </a:rPr>
              <a:t>What do you think happens at university?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GB" dirty="0"/>
          </a:p>
        </p:txBody>
      </p:sp>
      <p:pic>
        <p:nvPicPr>
          <p:cNvPr id="12" name="Picture 11">
            <a:extLst>
              <a:ext uri="{FF2B5EF4-FFF2-40B4-BE49-F238E27FC236}">
                <a16:creationId xmlns:a16="http://schemas.microsoft.com/office/drawing/2014/main" id="{E70C3D51-6674-0276-CC31-506FAF3FF2DB}"/>
              </a:ext>
            </a:extLst>
          </p:cNvPr>
          <p:cNvPicPr>
            <a:picLocks noChangeAspect="1"/>
          </p:cNvPicPr>
          <p:nvPr/>
        </p:nvPicPr>
        <p:blipFill>
          <a:blip r:embed="rId3" cstate="screen">
            <a:extLst>
              <a:ext uri="{28A0092B-C50C-407E-A947-70E740481C1C}">
                <a14:useLocalDpi xmlns:a14="http://schemas.microsoft.com/office/drawing/2010/main"/>
              </a:ext>
            </a:extLst>
          </a:blip>
          <a:srcRect l="5559"/>
          <a:stretch>
            <a:fillRect/>
          </a:stretch>
        </p:blipFill>
        <p:spPr>
          <a:xfrm>
            <a:off x="919144" y="3429000"/>
            <a:ext cx="3641969" cy="2053099"/>
          </a:xfrm>
          <a:prstGeom prst="rect">
            <a:avLst/>
          </a:prstGeom>
        </p:spPr>
      </p:pic>
    </p:spTree>
    <p:extLst>
      <p:ext uri="{BB962C8B-B14F-4D97-AF65-F5344CB8AC3E}">
        <p14:creationId xmlns:p14="http://schemas.microsoft.com/office/powerpoint/2010/main" val="1096118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D6D955-990A-9E64-9B02-7EF83C012BD2}"/>
              </a:ext>
            </a:extLst>
          </p:cNvPr>
          <p:cNvSpPr>
            <a:spLocks noGrp="1"/>
          </p:cNvSpPr>
          <p:nvPr>
            <p:ph sz="quarter" idx="16"/>
          </p:nvPr>
        </p:nvSpPr>
        <p:spPr>
          <a:xfrm>
            <a:off x="602860" y="1158201"/>
            <a:ext cx="10765923" cy="4632998"/>
          </a:xfrm>
        </p:spPr>
        <p:txBody>
          <a:bodyPr lIns="91440" tIns="45720" rIns="91440" bIns="45720" anchor="t">
            <a:noAutofit/>
          </a:bodyPr>
          <a:lstStyle/>
          <a:p>
            <a:pPr marL="0" indent="0">
              <a:lnSpc>
                <a:spcPct val="90000"/>
              </a:lnSpc>
              <a:buNone/>
            </a:pPr>
            <a:r>
              <a:rPr lang="en-US" sz="1800" dirty="0"/>
              <a:t>The research data shows that the hotspots in hospitals are often found in rooms with higher numbers of daily visitors. </a:t>
            </a:r>
            <a:r>
              <a:rPr lang="en-US" sz="1800" dirty="0">
                <a:solidFill>
                  <a:srgbClr val="9A1B76"/>
                </a:solidFill>
              </a:rPr>
              <a:t>Why might that be the case?</a:t>
            </a:r>
          </a:p>
          <a:p>
            <a:pPr marL="0" indent="0">
              <a:lnSpc>
                <a:spcPct val="90000"/>
              </a:lnSpc>
              <a:buNone/>
            </a:pPr>
            <a:endParaRPr lang="en-US" sz="1800" b="1" dirty="0">
              <a:solidFill>
                <a:srgbClr val="9A1B76"/>
              </a:solidFill>
            </a:endParaRPr>
          </a:p>
          <a:p>
            <a:pPr marL="0" indent="0">
              <a:lnSpc>
                <a:spcPct val="90000"/>
              </a:lnSpc>
              <a:buNone/>
            </a:pPr>
            <a:endParaRPr lang="en-US" sz="1800" b="1" dirty="0">
              <a:solidFill>
                <a:srgbClr val="9A1B76"/>
              </a:solidFill>
            </a:endParaRPr>
          </a:p>
          <a:p>
            <a:pPr marL="0" indent="0">
              <a:lnSpc>
                <a:spcPct val="90000"/>
              </a:lnSpc>
              <a:buNone/>
            </a:pPr>
            <a:endParaRPr lang="en-US" sz="1800" b="1" dirty="0">
              <a:solidFill>
                <a:srgbClr val="9A1B76"/>
              </a:solidFill>
            </a:endParaRPr>
          </a:p>
          <a:p>
            <a:pPr marL="0" indent="0">
              <a:lnSpc>
                <a:spcPct val="90000"/>
              </a:lnSpc>
              <a:buNone/>
            </a:pPr>
            <a:endParaRPr lang="en-US" sz="1800" b="1" dirty="0">
              <a:solidFill>
                <a:srgbClr val="9A1B76"/>
              </a:solidFill>
            </a:endParaRPr>
          </a:p>
          <a:p>
            <a:pPr marL="0" indent="0">
              <a:lnSpc>
                <a:spcPct val="90000"/>
              </a:lnSpc>
              <a:buNone/>
            </a:pPr>
            <a:endParaRPr lang="en-US" b="1" dirty="0">
              <a:solidFill>
                <a:srgbClr val="9A1B76"/>
              </a:solidFill>
            </a:endParaRPr>
          </a:p>
          <a:p>
            <a:pPr marL="0" indent="0">
              <a:lnSpc>
                <a:spcPct val="90000"/>
              </a:lnSpc>
              <a:buNone/>
            </a:pPr>
            <a:endParaRPr lang="en-US" b="1" dirty="0">
              <a:solidFill>
                <a:srgbClr val="9A1B76"/>
              </a:solidFill>
            </a:endParaRPr>
          </a:p>
          <a:p>
            <a:pPr marL="0" indent="0">
              <a:lnSpc>
                <a:spcPct val="90000"/>
              </a:lnSpc>
              <a:buNone/>
            </a:pPr>
            <a:endParaRPr lang="en-US" b="1" dirty="0">
              <a:solidFill>
                <a:srgbClr val="9A1B76"/>
              </a:solidFill>
            </a:endParaRPr>
          </a:p>
          <a:p>
            <a:pPr marL="0" indent="0">
              <a:lnSpc>
                <a:spcPct val="90000"/>
              </a:lnSpc>
              <a:buNone/>
            </a:pPr>
            <a:endParaRPr lang="en-US" sz="100" b="1" dirty="0">
              <a:solidFill>
                <a:srgbClr val="9A1B76"/>
              </a:solidFill>
            </a:endParaRPr>
          </a:p>
          <a:p>
            <a:pPr marL="0" indent="0">
              <a:lnSpc>
                <a:spcPct val="90000"/>
              </a:lnSpc>
              <a:buNone/>
            </a:pPr>
            <a:r>
              <a:rPr lang="en-US" sz="1800" dirty="0">
                <a:solidFill>
                  <a:srgbClr val="9A1B76"/>
                </a:solidFill>
              </a:rPr>
              <a:t>Make a quick list or sketch a diagram of the different spaces and rooms in your school. </a:t>
            </a:r>
            <a:endParaRPr lang="en-US" b="1" dirty="0">
              <a:solidFill>
                <a:srgbClr val="9A1B76"/>
              </a:solidFill>
            </a:endParaRPr>
          </a:p>
          <a:p>
            <a:pPr marL="0" indent="0">
              <a:lnSpc>
                <a:spcPct val="90000"/>
              </a:lnSpc>
              <a:buNone/>
            </a:pPr>
            <a:r>
              <a:rPr lang="en-US" sz="1800" dirty="0">
                <a:solidFill>
                  <a:srgbClr val="9A1B76"/>
                </a:solidFill>
              </a:rPr>
              <a:t>Where might the infection hotspots be?  </a:t>
            </a:r>
            <a:endParaRPr lang="en-US" dirty="0"/>
          </a:p>
          <a:p>
            <a:pPr marL="0" indent="0">
              <a:lnSpc>
                <a:spcPct val="90000"/>
              </a:lnSpc>
              <a:buNone/>
            </a:pPr>
            <a:endParaRPr lang="en-US" sz="1800" dirty="0">
              <a:solidFill>
                <a:srgbClr val="9A1B76"/>
              </a:solidFill>
            </a:endParaRPr>
          </a:p>
        </p:txBody>
      </p:sp>
      <p:sp>
        <p:nvSpPr>
          <p:cNvPr id="3" name="Title 2">
            <a:extLst>
              <a:ext uri="{FF2B5EF4-FFF2-40B4-BE49-F238E27FC236}">
                <a16:creationId xmlns:a16="http://schemas.microsoft.com/office/drawing/2014/main" id="{985ABB59-43F0-BD3C-1DD2-3CAECCAD01F6}"/>
              </a:ext>
            </a:extLst>
          </p:cNvPr>
          <p:cNvSpPr>
            <a:spLocks noGrp="1"/>
          </p:cNvSpPr>
          <p:nvPr>
            <p:ph type="title"/>
          </p:nvPr>
        </p:nvSpPr>
        <p:spPr>
          <a:xfrm>
            <a:off x="623888" y="333375"/>
            <a:ext cx="10944225" cy="879256"/>
          </a:xfrm>
        </p:spPr>
        <p:txBody>
          <a:bodyPr>
            <a:normAutofit/>
          </a:bodyPr>
          <a:lstStyle/>
          <a:p>
            <a:r>
              <a:rPr lang="en-US"/>
              <a:t>Hotspots</a:t>
            </a:r>
            <a:endParaRPr lang="en-GB"/>
          </a:p>
        </p:txBody>
      </p:sp>
      <p:sp>
        <p:nvSpPr>
          <p:cNvPr id="5" name="TextBox 4">
            <a:extLst>
              <a:ext uri="{FF2B5EF4-FFF2-40B4-BE49-F238E27FC236}">
                <a16:creationId xmlns:a16="http://schemas.microsoft.com/office/drawing/2014/main" id="{C109CDC7-13F1-E9F5-DBE8-F0F823D86986}"/>
              </a:ext>
            </a:extLst>
          </p:cNvPr>
          <p:cNvSpPr txBox="1"/>
          <p:nvPr/>
        </p:nvSpPr>
        <p:spPr>
          <a:xfrm>
            <a:off x="4998656" y="2841637"/>
            <a:ext cx="2076179" cy="1169551"/>
          </a:xfrm>
          <a:prstGeom prst="rect">
            <a:avLst/>
          </a:prstGeom>
          <a:noFill/>
        </p:spPr>
        <p:txBody>
          <a:bodyPr wrap="square" rtlCol="0">
            <a:spAutoFit/>
          </a:bodyPr>
          <a:lstStyle/>
          <a:p>
            <a:r>
              <a:rPr lang="en-US" sz="1400" dirty="0"/>
              <a:t>AI simulations of aerosol movement between a patient and a doctor in a hospital room. </a:t>
            </a:r>
            <a:endParaRPr lang="en-GB" sz="1400" dirty="0"/>
          </a:p>
        </p:txBody>
      </p:sp>
      <p:pic>
        <p:nvPicPr>
          <p:cNvPr id="4" name="Picture 3">
            <a:extLst>
              <a:ext uri="{FF2B5EF4-FFF2-40B4-BE49-F238E27FC236}">
                <a16:creationId xmlns:a16="http://schemas.microsoft.com/office/drawing/2014/main" id="{7AB5D65B-C3AB-AD65-359E-2B975E1EE725}"/>
              </a:ext>
            </a:extLst>
          </p:cNvPr>
          <p:cNvPicPr>
            <a:picLocks noChangeAspect="1"/>
          </p:cNvPicPr>
          <p:nvPr/>
        </p:nvPicPr>
        <p:blipFill>
          <a:blip r:embed="rId2"/>
          <a:stretch>
            <a:fillRect/>
          </a:stretch>
        </p:blipFill>
        <p:spPr>
          <a:xfrm>
            <a:off x="1031589" y="1944220"/>
            <a:ext cx="3538338" cy="2669052"/>
          </a:xfrm>
          <a:prstGeom prst="rect">
            <a:avLst/>
          </a:prstGeom>
          <a:noFill/>
        </p:spPr>
      </p:pic>
      <p:pic>
        <p:nvPicPr>
          <p:cNvPr id="6146" name="Picture 2">
            <a:extLst>
              <a:ext uri="{FF2B5EF4-FFF2-40B4-BE49-F238E27FC236}">
                <a16:creationId xmlns:a16="http://schemas.microsoft.com/office/drawing/2014/main" id="{8152CB45-D1A2-8566-4EA3-629680FE4A1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93345" y="2091887"/>
            <a:ext cx="4516352" cy="2669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705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B116C9-BDE6-1CD9-BBC9-9A1F82530B19}"/>
              </a:ext>
            </a:extLst>
          </p:cNvPr>
          <p:cNvSpPr>
            <a:spLocks noGrp="1"/>
          </p:cNvSpPr>
          <p:nvPr>
            <p:ph type="body" sz="quarter" idx="14"/>
          </p:nvPr>
        </p:nvSpPr>
        <p:spPr>
          <a:xfrm>
            <a:off x="464663" y="1710011"/>
            <a:ext cx="8916531" cy="4663733"/>
          </a:xfrm>
        </p:spPr>
        <p:txBody>
          <a:bodyPr lIns="91440" tIns="45720" rIns="91440" bIns="45720" anchor="t"/>
          <a:lstStyle/>
          <a:p>
            <a:r>
              <a:rPr lang="en-US" sz="1800" dirty="0"/>
              <a:t>Engineering researchers at UCL investigated a range of technologies to find the most effective way to reduce the spread of airborne infections. </a:t>
            </a:r>
          </a:p>
          <a:p>
            <a:r>
              <a:rPr lang="en-US" sz="1800" dirty="0"/>
              <a:t>They investigated:</a:t>
            </a:r>
          </a:p>
          <a:p>
            <a:pPr marL="285750" indent="-285750">
              <a:buFontTx/>
              <a:buChar char="-"/>
            </a:pPr>
            <a:r>
              <a:rPr lang="en-US" sz="1800" b="1" dirty="0"/>
              <a:t>Ventilation systems </a:t>
            </a:r>
            <a:r>
              <a:rPr lang="en-US" sz="1800" dirty="0"/>
              <a:t>which bring air from outside to inside a building</a:t>
            </a:r>
          </a:p>
          <a:p>
            <a:pPr marL="285750" indent="-285750">
              <a:buFontTx/>
              <a:buChar char="-"/>
            </a:pPr>
            <a:r>
              <a:rPr lang="en-US" sz="1800" b="1" dirty="0"/>
              <a:t>Air conditioning  </a:t>
            </a:r>
            <a:r>
              <a:rPr lang="en-US" sz="1800" dirty="0"/>
              <a:t>that cools and circulates air</a:t>
            </a:r>
          </a:p>
          <a:p>
            <a:pPr marL="285750" indent="-285750">
              <a:buFontTx/>
              <a:buChar char="-"/>
            </a:pPr>
            <a:r>
              <a:rPr lang="en-US" sz="1800" b="1" dirty="0"/>
              <a:t>Screens and barriers </a:t>
            </a:r>
            <a:r>
              <a:rPr lang="en-US" sz="1800" dirty="0"/>
              <a:t>that provide a physical shield </a:t>
            </a:r>
          </a:p>
          <a:p>
            <a:pPr marL="285750" indent="-285750">
              <a:buFontTx/>
              <a:buChar char="-"/>
            </a:pPr>
            <a:r>
              <a:rPr lang="en-US" sz="1800" b="1" dirty="0"/>
              <a:t>Air filters </a:t>
            </a:r>
            <a:r>
              <a:rPr lang="en-US" sz="1800" dirty="0"/>
              <a:t>that trap airborne particles in a filter, then circulate clean air. </a:t>
            </a:r>
          </a:p>
          <a:p>
            <a:endParaRPr lang="en-US" sz="1800">
              <a:solidFill>
                <a:srgbClr val="9A1B76"/>
              </a:solidFill>
            </a:endParaRPr>
          </a:p>
          <a:p>
            <a:endParaRPr lang="en-US">
              <a:solidFill>
                <a:srgbClr val="FF0000"/>
              </a:solidFill>
            </a:endParaRPr>
          </a:p>
          <a:p>
            <a:endParaRPr lang="en-US"/>
          </a:p>
          <a:p>
            <a:endParaRPr lang="en-US"/>
          </a:p>
          <a:p>
            <a:endParaRPr lang="en-US"/>
          </a:p>
          <a:p>
            <a:endParaRPr lang="en-US"/>
          </a:p>
          <a:p>
            <a:endParaRPr lang="en-US"/>
          </a:p>
          <a:p>
            <a:endParaRPr lang="en-GB"/>
          </a:p>
        </p:txBody>
      </p:sp>
      <p:sp>
        <p:nvSpPr>
          <p:cNvPr id="3" name="Title 2">
            <a:extLst>
              <a:ext uri="{FF2B5EF4-FFF2-40B4-BE49-F238E27FC236}">
                <a16:creationId xmlns:a16="http://schemas.microsoft.com/office/drawing/2014/main" id="{F18E858B-FE06-3DE3-E2F8-3D3134D884E6}"/>
              </a:ext>
            </a:extLst>
          </p:cNvPr>
          <p:cNvSpPr>
            <a:spLocks noGrp="1"/>
          </p:cNvSpPr>
          <p:nvPr>
            <p:ph type="title"/>
          </p:nvPr>
        </p:nvSpPr>
        <p:spPr/>
        <p:txBody>
          <a:bodyPr/>
          <a:lstStyle/>
          <a:p>
            <a:r>
              <a:rPr lang="en-US"/>
              <a:t>Design and Engineering</a:t>
            </a:r>
            <a:endParaRPr lang="en-GB"/>
          </a:p>
        </p:txBody>
      </p:sp>
      <p:pic>
        <p:nvPicPr>
          <p:cNvPr id="6" name="Picture 5" descr="Levoit Air Purifier for Home Bedroom with HEPA &amp;amp; Carbon Air Filters CADR 187 m³/h, 80m², removes Pollen Allergies Dust Smoke, Air Cleaner with Timer, Quiet 24dB Sleep Mode, Air Frenshener, Core 300">
            <a:extLst>
              <a:ext uri="{FF2B5EF4-FFF2-40B4-BE49-F238E27FC236}">
                <a16:creationId xmlns:a16="http://schemas.microsoft.com/office/drawing/2014/main" id="{7A3CAC97-F490-D56B-EF61-3055AE2867D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9378815" y="2314252"/>
            <a:ext cx="2578289" cy="4205511"/>
          </a:xfrm>
          <a:prstGeom prst="rect">
            <a:avLst/>
          </a:prstGeom>
        </p:spPr>
      </p:pic>
    </p:spTree>
    <p:extLst>
      <p:ext uri="{BB962C8B-B14F-4D97-AF65-F5344CB8AC3E}">
        <p14:creationId xmlns:p14="http://schemas.microsoft.com/office/powerpoint/2010/main" val="24170874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194C5-04CA-7E33-4529-D8D5C86F14C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1BB71C-AD38-F8F8-A515-8A5368BDCCC5}"/>
              </a:ext>
            </a:extLst>
          </p:cNvPr>
          <p:cNvSpPr>
            <a:spLocks noGrp="1"/>
          </p:cNvSpPr>
          <p:nvPr>
            <p:ph sz="quarter" idx="16"/>
          </p:nvPr>
        </p:nvSpPr>
        <p:spPr>
          <a:xfrm>
            <a:off x="612164" y="1713231"/>
            <a:ext cx="10944225" cy="3779837"/>
          </a:xfrm>
        </p:spPr>
        <p:txBody>
          <a:bodyPr lIns="91440" tIns="45720" rIns="91440" bIns="45720" anchor="t"/>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otham"/>
                <a:ea typeface="+mn-ea"/>
                <a:cs typeface="+mn-cs"/>
              </a:rPr>
              <a:t>Air filters use the science of filtration. This is the process when </a:t>
            </a:r>
            <a:r>
              <a:rPr lang="en-US" sz="1800" dirty="0">
                <a:solidFill>
                  <a:prstClr val="black"/>
                </a:solidFill>
                <a:latin typeface="Gotham"/>
              </a:rPr>
              <a:t>solid particles </a:t>
            </a:r>
            <a:r>
              <a:rPr kumimoji="0" lang="en-US" sz="1800" b="0" i="0" u="none" strike="noStrike" kern="1200" cap="none" spc="0" normalizeH="0" baseline="0" noProof="0" dirty="0">
                <a:ln>
                  <a:noFill/>
                </a:ln>
                <a:solidFill>
                  <a:prstClr val="black"/>
                </a:solidFill>
                <a:effectLst/>
                <a:uLnTx/>
                <a:uFillTx/>
                <a:latin typeface="Gotham"/>
                <a:ea typeface="+mn-ea"/>
                <a:cs typeface="+mn-cs"/>
              </a:rPr>
              <a:t>are removed from liquid or gas by a filter. </a:t>
            </a:r>
          </a:p>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otham"/>
              <a:ea typeface="+mn-ea"/>
              <a:cs typeface="+mn-cs"/>
            </a:endParaRPr>
          </a:p>
          <a:p>
            <a:pPr marL="0" indent="0" defTabSz="457200">
              <a:lnSpc>
                <a:spcPct val="90000"/>
              </a:lnSpc>
              <a:spcBef>
                <a:spcPts val="0"/>
              </a:spcBef>
              <a:buNone/>
              <a:defRPr/>
            </a:pPr>
            <a:r>
              <a:rPr lang="en-US" sz="1800" dirty="0">
                <a:solidFill>
                  <a:prstClr val="black"/>
                </a:solidFill>
                <a:latin typeface="Gotham"/>
              </a:rPr>
              <a:t>In air filters a </a:t>
            </a:r>
            <a:r>
              <a:rPr kumimoji="0" lang="en-US" sz="1800" b="0" i="0" u="none" strike="noStrike" kern="1200" cap="none" spc="0" normalizeH="0" baseline="0" noProof="0" dirty="0">
                <a:ln>
                  <a:noFill/>
                </a:ln>
                <a:solidFill>
                  <a:prstClr val="black"/>
                </a:solidFill>
                <a:effectLst/>
                <a:uLnTx/>
                <a:uFillTx/>
                <a:latin typeface="Gotham"/>
                <a:ea typeface="+mn-ea"/>
                <a:cs typeface="+mn-cs"/>
              </a:rPr>
              <a:t>fan inside the machine pulls in the polluted air. As it passes through the layers of filter materials</a:t>
            </a:r>
            <a:r>
              <a:rPr lang="en-US" sz="1800" dirty="0">
                <a:solidFill>
                  <a:prstClr val="black"/>
                </a:solidFill>
                <a:latin typeface="Gotham"/>
              </a:rPr>
              <a:t>,</a:t>
            </a:r>
            <a:r>
              <a:rPr kumimoji="0" lang="en-US" sz="1800" b="0" i="0" u="none" strike="noStrike" kern="1200" cap="none" spc="0" normalizeH="0" baseline="0" noProof="0" dirty="0">
                <a:ln>
                  <a:noFill/>
                </a:ln>
                <a:solidFill>
                  <a:prstClr val="black"/>
                </a:solidFill>
                <a:effectLst/>
                <a:uLnTx/>
                <a:uFillTx/>
                <a:latin typeface="Gotham"/>
                <a:ea typeface="+mn-ea"/>
                <a:cs typeface="+mn-cs"/>
              </a:rPr>
              <a:t> different air pollutants, from</a:t>
            </a:r>
            <a:r>
              <a:rPr lang="en-US" sz="1800" dirty="0">
                <a:solidFill>
                  <a:prstClr val="black"/>
                </a:solidFill>
                <a:latin typeface="Gotham"/>
              </a:rPr>
              <a:t> </a:t>
            </a:r>
            <a:r>
              <a:rPr kumimoji="0" lang="en-US" sz="1800" b="0" i="0" u="none" strike="noStrike" kern="1200" cap="none" spc="0" normalizeH="0" baseline="0" noProof="0" dirty="0">
                <a:ln>
                  <a:noFill/>
                </a:ln>
                <a:solidFill>
                  <a:prstClr val="black"/>
                </a:solidFill>
                <a:effectLst/>
                <a:uLnTx/>
                <a:uFillTx/>
                <a:latin typeface="Gotham"/>
                <a:ea typeface="+mn-ea"/>
                <a:cs typeface="+mn-cs"/>
              </a:rPr>
              <a:t>larger dust particles</a:t>
            </a:r>
            <a:r>
              <a:rPr lang="en-US" sz="1800" dirty="0">
                <a:solidFill>
                  <a:prstClr val="black"/>
                </a:solidFill>
                <a:latin typeface="Gotham"/>
              </a:rPr>
              <a:t> </a:t>
            </a:r>
            <a:r>
              <a:rPr kumimoji="0" lang="en-US" sz="1800" b="0" i="0" u="none" strike="noStrike" kern="1200" cap="none" spc="0" normalizeH="0" baseline="0" noProof="0" dirty="0">
                <a:ln>
                  <a:noFill/>
                </a:ln>
                <a:solidFill>
                  <a:prstClr val="black"/>
                </a:solidFill>
                <a:effectLst/>
                <a:uLnTx/>
                <a:uFillTx/>
                <a:latin typeface="Gotham"/>
                <a:ea typeface="+mn-ea"/>
                <a:cs typeface="+mn-cs"/>
              </a:rPr>
              <a:t>through to tiny virus particles</a:t>
            </a:r>
            <a:r>
              <a:rPr lang="en-US" sz="1800" dirty="0">
                <a:solidFill>
                  <a:prstClr val="black"/>
                </a:solidFill>
                <a:latin typeface="Gotham"/>
              </a:rPr>
              <a:t>,</a:t>
            </a:r>
            <a:r>
              <a:rPr kumimoji="0" lang="en-US" sz="1800" b="0" i="0" u="none" strike="noStrike" kern="1200" cap="none" spc="0" normalizeH="0" baseline="0" noProof="0" dirty="0">
                <a:ln>
                  <a:noFill/>
                </a:ln>
                <a:solidFill>
                  <a:prstClr val="black"/>
                </a:solidFill>
                <a:effectLst/>
                <a:uLnTx/>
                <a:uFillTx/>
                <a:latin typeface="Gotham"/>
                <a:ea typeface="+mn-ea"/>
                <a:cs typeface="+mn-cs"/>
              </a:rPr>
              <a:t> get filtered out. The clean air comes out the other side, ready for you to breathe in. </a:t>
            </a:r>
            <a:endParaRPr lang="en-US" sz="1800" b="0" i="0" u="none" strike="noStrike" kern="1200" cap="none" spc="0" normalizeH="0" baseline="0" noProof="0" dirty="0">
              <a:ln>
                <a:noFill/>
              </a:ln>
              <a:solidFill>
                <a:prstClr val="black"/>
              </a:solidFill>
              <a:effectLst/>
              <a:uLnTx/>
              <a:uFillTx/>
              <a:latin typeface="Gotham"/>
            </a:endParaRPr>
          </a:p>
          <a:p>
            <a:pPr marL="0" indent="0" defTabSz="457200">
              <a:lnSpc>
                <a:spcPct val="90000"/>
              </a:lnSpc>
              <a:spcBef>
                <a:spcPts val="0"/>
              </a:spcBef>
              <a:buNone/>
              <a:defRPr/>
            </a:pPr>
            <a:endParaRPr lang="en-US" sz="1800" b="0" i="0" u="none" strike="noStrike" kern="1200" cap="none" spc="0" normalizeH="0" baseline="0" noProof="0" dirty="0">
              <a:ln>
                <a:noFill/>
              </a:ln>
              <a:solidFill>
                <a:prstClr val="black"/>
              </a:solidFill>
              <a:effectLst/>
              <a:uLnTx/>
              <a:uFillTx/>
              <a:latin typeface="Gotham"/>
            </a:endParaRPr>
          </a:p>
          <a:p>
            <a:pPr marL="0" indent="0" defTabSz="457200">
              <a:lnSpc>
                <a:spcPct val="90000"/>
              </a:lnSpc>
              <a:spcBef>
                <a:spcPts val="0"/>
              </a:spcBef>
              <a:buNone/>
              <a:defRPr/>
            </a:pPr>
            <a:r>
              <a:rPr lang="en-US" sz="1800" dirty="0">
                <a:solidFill>
                  <a:prstClr val="black"/>
                </a:solidFill>
                <a:latin typeface="Gotham"/>
              </a:rPr>
              <a:t>Hospitals often</a:t>
            </a:r>
            <a:r>
              <a:rPr kumimoji="0" lang="en-US" sz="1800" b="0" i="0" u="none" strike="noStrike" kern="1200" cap="none" spc="0" normalizeH="0" baseline="0" noProof="0" dirty="0">
                <a:ln>
                  <a:noFill/>
                </a:ln>
                <a:solidFill>
                  <a:prstClr val="black"/>
                </a:solidFill>
                <a:effectLst/>
                <a:uLnTx/>
                <a:uFillTx/>
                <a:latin typeface="Gotham"/>
                <a:ea typeface="+mn-ea"/>
                <a:cs typeface="+mn-cs"/>
              </a:rPr>
              <a:t> </a:t>
            </a:r>
            <a:r>
              <a:rPr lang="en-US" sz="1800" dirty="0">
                <a:solidFill>
                  <a:prstClr val="black"/>
                </a:solidFill>
                <a:latin typeface="Gotham"/>
              </a:rPr>
              <a:t>use </a:t>
            </a:r>
            <a:r>
              <a:rPr kumimoji="0" lang="en-US" sz="1800" b="0" i="0" u="none" strike="noStrike" kern="1200" cap="none" spc="0" normalizeH="0" baseline="0" noProof="0" dirty="0">
                <a:ln>
                  <a:noFill/>
                </a:ln>
                <a:solidFill>
                  <a:prstClr val="black"/>
                </a:solidFill>
                <a:effectLst/>
                <a:uLnTx/>
                <a:uFillTx/>
                <a:latin typeface="Gotham"/>
                <a:ea typeface="+mn-ea"/>
                <a:cs typeface="+mn-cs"/>
              </a:rPr>
              <a:t>High Efficiency Particulate </a:t>
            </a:r>
            <a:r>
              <a:rPr lang="en-US" sz="1800" dirty="0">
                <a:solidFill>
                  <a:prstClr val="black"/>
                </a:solidFill>
                <a:latin typeface="Gotham"/>
              </a:rPr>
              <a:t>Air</a:t>
            </a:r>
            <a:r>
              <a:rPr kumimoji="0" lang="en-US" sz="1800" b="0" i="0" u="none" strike="noStrike" kern="1200" cap="none" spc="0" normalizeH="0" baseline="0" noProof="0" dirty="0">
                <a:ln>
                  <a:noFill/>
                </a:ln>
                <a:solidFill>
                  <a:prstClr val="black"/>
                </a:solidFill>
                <a:effectLst/>
                <a:uLnTx/>
                <a:uFillTx/>
                <a:latin typeface="Gotham"/>
                <a:ea typeface="+mn-ea"/>
                <a:cs typeface="+mn-cs"/>
              </a:rPr>
              <a:t> (HEPA) filters </a:t>
            </a:r>
            <a:r>
              <a:rPr lang="en-US" sz="1800" dirty="0">
                <a:solidFill>
                  <a:prstClr val="black"/>
                </a:solidFill>
                <a:latin typeface="Gotham"/>
              </a:rPr>
              <a:t>as the last filter material </a:t>
            </a:r>
            <a:r>
              <a:rPr kumimoji="0" lang="en-US" sz="1800" b="0" i="0" u="none" strike="noStrike" kern="1200" cap="none" spc="0" normalizeH="0" baseline="0" noProof="0" dirty="0">
                <a:ln>
                  <a:noFill/>
                </a:ln>
                <a:solidFill>
                  <a:prstClr val="black"/>
                </a:solidFill>
                <a:effectLst/>
                <a:uLnTx/>
                <a:uFillTx/>
                <a:latin typeface="Gotham"/>
                <a:ea typeface="+mn-ea"/>
                <a:cs typeface="+mn-cs"/>
              </a:rPr>
              <a:t>to remove the smallest of particles. Why might hospitals use HEPA Filters? </a:t>
            </a:r>
            <a:endParaRPr lang="en-US" sz="1800" b="0" i="0" u="none" strike="noStrike" kern="1200" cap="none" spc="0" normalizeH="0" baseline="0" noProof="0" dirty="0">
              <a:ln>
                <a:noFill/>
              </a:ln>
              <a:solidFill>
                <a:prstClr val="black"/>
              </a:solidFill>
              <a:effectLst/>
              <a:uLnTx/>
              <a:uFillTx/>
              <a:latin typeface="Gotham"/>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otham"/>
              <a:ea typeface="+mn-ea"/>
              <a:cs typeface="+mn-cs"/>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lang="en-US" sz="1800" dirty="0">
              <a:solidFill>
                <a:prstClr val="black"/>
              </a:solidFill>
              <a:latin typeface="Gotham"/>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lang="en-US" dirty="0">
              <a:solidFill>
                <a:srgbClr val="FF0000"/>
              </a:solidFill>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lang="en-US" dirty="0">
              <a:solidFill>
                <a:srgbClr val="FF0000"/>
              </a:solidFill>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lang="en-US" dirty="0">
              <a:solidFill>
                <a:srgbClr val="FF0000"/>
              </a:solidFill>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lang="en-US" dirty="0">
              <a:solidFill>
                <a:srgbClr val="FF0000"/>
              </a:solidFill>
            </a:endParaRPr>
          </a:p>
          <a:p>
            <a:pPr marL="0" marR="0" lvl="0" indent="0" algn="l" defTabSz="457200" rtl="0" eaLnBrk="1" fontAlgn="auto" latinLnBrk="0" hangingPunct="1">
              <a:lnSpc>
                <a:spcPct val="90000"/>
              </a:lnSpc>
              <a:spcBef>
                <a:spcPts val="0"/>
              </a:spcBef>
              <a:spcAft>
                <a:spcPts val="0"/>
              </a:spcAft>
              <a:buClrTx/>
              <a:buSzTx/>
              <a:buFontTx/>
              <a:buNone/>
              <a:tabLst/>
              <a:defRPr/>
            </a:pPr>
            <a:endParaRPr lang="en-US" dirty="0">
              <a:solidFill>
                <a:srgbClr val="FF0000"/>
              </a:solidFill>
            </a:endParaRPr>
          </a:p>
          <a:p>
            <a:pPr marL="0" indent="0">
              <a:buNone/>
            </a:pPr>
            <a:endParaRPr lang="en-US" dirty="0">
              <a:solidFill>
                <a:srgbClr val="FF0000"/>
              </a:solidFill>
            </a:endParaRPr>
          </a:p>
          <a:p>
            <a:pPr marL="0" indent="0">
              <a:buNone/>
            </a:pPr>
            <a:endParaRPr lang="en-US" dirty="0">
              <a:solidFill>
                <a:srgbClr val="FF0000"/>
              </a:solidFill>
            </a:endParaRPr>
          </a:p>
          <a:p>
            <a:pPr marL="0" indent="0">
              <a:buNone/>
            </a:pPr>
            <a:endParaRPr lang="en-GB" dirty="0">
              <a:solidFill>
                <a:srgbClr val="FF0000"/>
              </a:solidFill>
            </a:endParaRPr>
          </a:p>
        </p:txBody>
      </p:sp>
      <p:sp>
        <p:nvSpPr>
          <p:cNvPr id="3" name="Title 2">
            <a:extLst>
              <a:ext uri="{FF2B5EF4-FFF2-40B4-BE49-F238E27FC236}">
                <a16:creationId xmlns:a16="http://schemas.microsoft.com/office/drawing/2014/main" id="{54BFCDB9-1244-1CEF-5697-722A8BC5C0B9}"/>
              </a:ext>
            </a:extLst>
          </p:cNvPr>
          <p:cNvSpPr>
            <a:spLocks noGrp="1"/>
          </p:cNvSpPr>
          <p:nvPr>
            <p:ph type="title"/>
          </p:nvPr>
        </p:nvSpPr>
        <p:spPr/>
        <p:txBody>
          <a:bodyPr/>
          <a:lstStyle/>
          <a:p>
            <a:r>
              <a:rPr lang="en-US"/>
              <a:t>How do air filters work?</a:t>
            </a:r>
            <a:endParaRPr lang="en-GB"/>
          </a:p>
        </p:txBody>
      </p:sp>
      <p:pic>
        <p:nvPicPr>
          <p:cNvPr id="5" name="Picture 4">
            <a:extLst>
              <a:ext uri="{FF2B5EF4-FFF2-40B4-BE49-F238E27FC236}">
                <a16:creationId xmlns:a16="http://schemas.microsoft.com/office/drawing/2014/main" id="{D05B08EE-A276-7B34-807B-654214750E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3887" y="4068380"/>
            <a:ext cx="4382265" cy="2172564"/>
          </a:xfrm>
          <a:prstGeom prst="rect">
            <a:avLst/>
          </a:prstGeom>
        </p:spPr>
      </p:pic>
      <p:sp>
        <p:nvSpPr>
          <p:cNvPr id="7" name="TextBox 6">
            <a:extLst>
              <a:ext uri="{FF2B5EF4-FFF2-40B4-BE49-F238E27FC236}">
                <a16:creationId xmlns:a16="http://schemas.microsoft.com/office/drawing/2014/main" id="{53C13751-657E-E094-9689-2D6BCE35ECEA}"/>
              </a:ext>
            </a:extLst>
          </p:cNvPr>
          <p:cNvSpPr txBox="1"/>
          <p:nvPr/>
        </p:nvSpPr>
        <p:spPr>
          <a:xfrm>
            <a:off x="5185409" y="4429833"/>
            <a:ext cx="639008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rgbClr val="9A1B76"/>
                </a:solidFill>
              </a:rPr>
              <a:t>Can you think of any examples of filters in your home?</a:t>
            </a:r>
            <a:endParaRPr lang="en-US" dirty="0">
              <a:solidFill>
                <a:srgbClr val="000000"/>
              </a:solidFill>
            </a:endParaRPr>
          </a:p>
          <a:p>
            <a:endParaRPr lang="en-US" dirty="0">
              <a:solidFill>
                <a:srgbClr val="9A1B76"/>
              </a:solidFill>
            </a:endParaRPr>
          </a:p>
          <a:p>
            <a:r>
              <a:rPr lang="en-US" dirty="0">
                <a:solidFill>
                  <a:srgbClr val="9A1B76"/>
                </a:solidFill>
              </a:rPr>
              <a:t>Adding air filters to all rooms in hospitals could be expensive. Do you think the additional cost is worth it? </a:t>
            </a:r>
            <a:endParaRPr lang="en-US" dirty="0"/>
          </a:p>
        </p:txBody>
      </p:sp>
    </p:spTree>
    <p:extLst>
      <p:ext uri="{BB962C8B-B14F-4D97-AF65-F5344CB8AC3E}">
        <p14:creationId xmlns:p14="http://schemas.microsoft.com/office/powerpoint/2010/main" val="782307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5E14D-4AB1-F3AA-C955-AC24EE0F3F0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F6F35B4-0CC6-DF0A-6500-4E00D47B4CA6}"/>
              </a:ext>
            </a:extLst>
          </p:cNvPr>
          <p:cNvSpPr>
            <a:spLocks noGrp="1"/>
          </p:cNvSpPr>
          <p:nvPr>
            <p:ph type="ctrTitle"/>
          </p:nvPr>
        </p:nvSpPr>
        <p:spPr>
          <a:xfrm>
            <a:off x="422987" y="419878"/>
            <a:ext cx="5444414" cy="3379334"/>
          </a:xfrm>
        </p:spPr>
        <p:txBody>
          <a:bodyPr/>
          <a:lstStyle/>
          <a:p>
            <a:r>
              <a:rPr lang="en-US" dirty="0"/>
              <a:t>Droplet Detectives</a:t>
            </a:r>
            <a:endParaRPr lang="en-GB" dirty="0"/>
          </a:p>
        </p:txBody>
      </p:sp>
      <p:sp>
        <p:nvSpPr>
          <p:cNvPr id="5" name="Subtitle 4">
            <a:extLst>
              <a:ext uri="{FF2B5EF4-FFF2-40B4-BE49-F238E27FC236}">
                <a16:creationId xmlns:a16="http://schemas.microsoft.com/office/drawing/2014/main" id="{45F5CDBD-BBF7-9914-B042-ABFD223F996B}"/>
              </a:ext>
            </a:extLst>
          </p:cNvPr>
          <p:cNvSpPr>
            <a:spLocks noGrp="1"/>
          </p:cNvSpPr>
          <p:nvPr>
            <p:ph type="subTitle" idx="1"/>
          </p:nvPr>
        </p:nvSpPr>
        <p:spPr>
          <a:xfrm>
            <a:off x="422987" y="4310743"/>
            <a:ext cx="6305940" cy="2127379"/>
          </a:xfrm>
        </p:spPr>
        <p:txBody>
          <a:bodyPr lIns="91440" tIns="45720" rIns="91440" bIns="45720" anchor="t"/>
          <a:lstStyle/>
          <a:p>
            <a:r>
              <a:rPr lang="en-US" dirty="0"/>
              <a:t>Investigate: testing filter materials</a:t>
            </a:r>
            <a:endParaRPr lang="en-GB" dirty="0"/>
          </a:p>
        </p:txBody>
      </p:sp>
      <p:pic>
        <p:nvPicPr>
          <p:cNvPr id="9" name="Picture Placeholder 8">
            <a:extLst>
              <a:ext uri="{FF2B5EF4-FFF2-40B4-BE49-F238E27FC236}">
                <a16:creationId xmlns:a16="http://schemas.microsoft.com/office/drawing/2014/main" id="{BF5BF85A-E809-0190-2262-3739ABF2148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527" r="22527"/>
          <a:stretch>
            <a:fillRect/>
          </a:stretch>
        </p:blipFill>
        <p:spPr>
          <a:custGeom>
            <a:avLst/>
            <a:gdLst>
              <a:gd name="connsiteX0" fmla="*/ 0 w 4011613"/>
              <a:gd name="connsiteY0" fmla="*/ 0 h 4413250"/>
              <a:gd name="connsiteX1" fmla="*/ 4011613 w 4011613"/>
              <a:gd name="connsiteY1" fmla="*/ 0 h 4413250"/>
              <a:gd name="connsiteX2" fmla="*/ 4011613 w 4011613"/>
              <a:gd name="connsiteY2" fmla="*/ 4413250 h 4413250"/>
              <a:gd name="connsiteX3" fmla="*/ 0 w 4011613"/>
              <a:gd name="connsiteY3" fmla="*/ 4413250 h 4413250"/>
              <a:gd name="connsiteX4" fmla="*/ 0 w 4011613"/>
              <a:gd name="connsiteY4" fmla="*/ 0 h 4413250"/>
              <a:gd name="connsiteX0" fmla="*/ 0 w 4011613"/>
              <a:gd name="connsiteY0" fmla="*/ 0 h 5374303"/>
              <a:gd name="connsiteX1" fmla="*/ 4011613 w 4011613"/>
              <a:gd name="connsiteY1" fmla="*/ 0 h 5374303"/>
              <a:gd name="connsiteX2" fmla="*/ 4011613 w 4011613"/>
              <a:gd name="connsiteY2" fmla="*/ 4413250 h 5374303"/>
              <a:gd name="connsiteX3" fmla="*/ 727788 w 4011613"/>
              <a:gd name="connsiteY3" fmla="*/ 5374303 h 5374303"/>
              <a:gd name="connsiteX4" fmla="*/ 0 w 4011613"/>
              <a:gd name="connsiteY4" fmla="*/ 0 h 5374303"/>
              <a:gd name="connsiteX0" fmla="*/ 0 w 4263540"/>
              <a:gd name="connsiteY0" fmla="*/ 0 h 5374303"/>
              <a:gd name="connsiteX1" fmla="*/ 4011613 w 4263540"/>
              <a:gd name="connsiteY1" fmla="*/ 0 h 5374303"/>
              <a:gd name="connsiteX2" fmla="*/ 4263540 w 4263540"/>
              <a:gd name="connsiteY2" fmla="*/ 4525217 h 5374303"/>
              <a:gd name="connsiteX3" fmla="*/ 727788 w 4263540"/>
              <a:gd name="connsiteY3" fmla="*/ 5374303 h 5374303"/>
              <a:gd name="connsiteX4" fmla="*/ 0 w 4263540"/>
              <a:gd name="connsiteY4" fmla="*/ 0 h 5374303"/>
              <a:gd name="connsiteX0" fmla="*/ 0 w 4263540"/>
              <a:gd name="connsiteY0" fmla="*/ 317240 h 5691543"/>
              <a:gd name="connsiteX1" fmla="*/ 4254209 w 4263540"/>
              <a:gd name="connsiteY1" fmla="*/ 0 h 5691543"/>
              <a:gd name="connsiteX2" fmla="*/ 4263540 w 4263540"/>
              <a:gd name="connsiteY2" fmla="*/ 4842457 h 5691543"/>
              <a:gd name="connsiteX3" fmla="*/ 727788 w 4263540"/>
              <a:gd name="connsiteY3" fmla="*/ 5691543 h 5691543"/>
              <a:gd name="connsiteX4" fmla="*/ 0 w 4263540"/>
              <a:gd name="connsiteY4" fmla="*/ 317240 h 5691543"/>
              <a:gd name="connsiteX0" fmla="*/ 0 w 7911809"/>
              <a:gd name="connsiteY0" fmla="*/ 0 h 5691543"/>
              <a:gd name="connsiteX1" fmla="*/ 7902478 w 7911809"/>
              <a:gd name="connsiteY1" fmla="*/ 0 h 5691543"/>
              <a:gd name="connsiteX2" fmla="*/ 7911809 w 7911809"/>
              <a:gd name="connsiteY2" fmla="*/ 4842457 h 5691543"/>
              <a:gd name="connsiteX3" fmla="*/ 4376057 w 7911809"/>
              <a:gd name="connsiteY3" fmla="*/ 5691543 h 5691543"/>
              <a:gd name="connsiteX4" fmla="*/ 0 w 7911809"/>
              <a:gd name="connsiteY4" fmla="*/ 0 h 5691543"/>
              <a:gd name="connsiteX0" fmla="*/ 0 w 5663559"/>
              <a:gd name="connsiteY0" fmla="*/ 0 h 5691543"/>
              <a:gd name="connsiteX1" fmla="*/ 5654228 w 5663559"/>
              <a:gd name="connsiteY1" fmla="*/ 0 h 5691543"/>
              <a:gd name="connsiteX2" fmla="*/ 5663559 w 5663559"/>
              <a:gd name="connsiteY2" fmla="*/ 4842457 h 5691543"/>
              <a:gd name="connsiteX3" fmla="*/ 2127807 w 5663559"/>
              <a:gd name="connsiteY3" fmla="*/ 5691543 h 5691543"/>
              <a:gd name="connsiteX4" fmla="*/ 0 w 5663559"/>
              <a:gd name="connsiteY4" fmla="*/ 0 h 5691543"/>
              <a:gd name="connsiteX0" fmla="*/ 0 w 5663559"/>
              <a:gd name="connsiteY0" fmla="*/ 0 h 6891168"/>
              <a:gd name="connsiteX1" fmla="*/ 5654228 w 5663559"/>
              <a:gd name="connsiteY1" fmla="*/ 0 h 6891168"/>
              <a:gd name="connsiteX2" fmla="*/ 5663559 w 5663559"/>
              <a:gd name="connsiteY2" fmla="*/ 4842457 h 6891168"/>
              <a:gd name="connsiteX3" fmla="*/ 1926471 w 5663559"/>
              <a:gd name="connsiteY3" fmla="*/ 6891168 h 6891168"/>
              <a:gd name="connsiteX4" fmla="*/ 0 w 5663559"/>
              <a:gd name="connsiteY4" fmla="*/ 0 h 6891168"/>
              <a:gd name="connsiteX0" fmla="*/ 0 w 5671948"/>
              <a:gd name="connsiteY0" fmla="*/ 0 h 6891168"/>
              <a:gd name="connsiteX1" fmla="*/ 5654228 w 5671948"/>
              <a:gd name="connsiteY1" fmla="*/ 0 h 6891168"/>
              <a:gd name="connsiteX2" fmla="*/ 5671948 w 5671948"/>
              <a:gd name="connsiteY2" fmla="*/ 6872593 h 6891168"/>
              <a:gd name="connsiteX3" fmla="*/ 1926471 w 5671948"/>
              <a:gd name="connsiteY3" fmla="*/ 6891168 h 6891168"/>
              <a:gd name="connsiteX4" fmla="*/ 0 w 5671948"/>
              <a:gd name="connsiteY4" fmla="*/ 0 h 6891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1948" h="6891168">
                <a:moveTo>
                  <a:pt x="0" y="0"/>
                </a:moveTo>
                <a:lnTo>
                  <a:pt x="5654228" y="0"/>
                </a:lnTo>
                <a:cubicBezTo>
                  <a:pt x="5657338" y="1614152"/>
                  <a:pt x="5668838" y="5258441"/>
                  <a:pt x="5671948" y="6872593"/>
                </a:cubicBezTo>
                <a:lnTo>
                  <a:pt x="1926471" y="6891168"/>
                </a:lnTo>
                <a:lnTo>
                  <a:pt x="0" y="0"/>
                </a:lnTo>
                <a:close/>
              </a:path>
            </a:pathLst>
          </a:custGeom>
        </p:spPr>
      </p:pic>
    </p:spTree>
    <p:extLst>
      <p:ext uri="{BB962C8B-B14F-4D97-AF65-F5344CB8AC3E}">
        <p14:creationId xmlns:p14="http://schemas.microsoft.com/office/powerpoint/2010/main" val="11240811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95DA57-2766-C7A6-2AC0-DF9928E8E89B}"/>
              </a:ext>
            </a:extLst>
          </p:cNvPr>
          <p:cNvSpPr>
            <a:spLocks noGrp="1"/>
          </p:cNvSpPr>
          <p:nvPr>
            <p:ph type="body" sz="quarter" idx="14"/>
          </p:nvPr>
        </p:nvSpPr>
        <p:spPr>
          <a:xfrm>
            <a:off x="623887" y="1493921"/>
            <a:ext cx="11194039" cy="4663733"/>
          </a:xfrm>
        </p:spPr>
        <p:txBody>
          <a:bodyPr lIns="91440" tIns="45720" rIns="91440" bIns="45720" anchor="t"/>
          <a:lstStyle/>
          <a:p>
            <a:r>
              <a:rPr lang="en-US" sz="1800" dirty="0"/>
              <a:t>Plan and carry out an investigation to test which materials make the best filter to remove aerosol droplets. </a:t>
            </a:r>
          </a:p>
          <a:p>
            <a:r>
              <a:rPr lang="en-US" sz="1800" u="sng" dirty="0"/>
              <a:t>For your investigation you will have the following equipment:</a:t>
            </a:r>
          </a:p>
          <a:p>
            <a:r>
              <a:rPr lang="en-GB" sz="1800" dirty="0"/>
              <a:t>1 x  margarine/food tub or petri dish</a:t>
            </a:r>
          </a:p>
          <a:p>
            <a:r>
              <a:rPr lang="en-GB" sz="1800" dirty="0"/>
              <a:t>1 x fine spray water bottle containing a mix of water and strong food colouring </a:t>
            </a:r>
          </a:p>
          <a:p>
            <a:r>
              <a:rPr lang="en-GB" sz="1800" dirty="0"/>
              <a:t>A range of materials to test (J-cloth, paper towel, face masks, cotton fabric, mesh (fruit bags), hessian, cotton wool pads) </a:t>
            </a:r>
          </a:p>
          <a:p>
            <a:r>
              <a:rPr lang="en-GB" sz="1800" dirty="0"/>
              <a:t>Filter paper or grid paper</a:t>
            </a:r>
          </a:p>
          <a:p>
            <a:endParaRPr lang="en-GB" sz="1800" dirty="0"/>
          </a:p>
          <a:p>
            <a:r>
              <a:rPr lang="en-US" sz="1800" dirty="0">
                <a:solidFill>
                  <a:srgbClr val="9A1B76"/>
                </a:solidFill>
              </a:rPr>
              <a:t>Think about how you can ensure fair testing when using different materials.</a:t>
            </a:r>
          </a:p>
          <a:p>
            <a:r>
              <a:rPr lang="en-US" sz="1800" dirty="0">
                <a:solidFill>
                  <a:srgbClr val="9A1B76"/>
                </a:solidFill>
              </a:rPr>
              <a:t>How will you measure your results?</a:t>
            </a:r>
            <a:endParaRPr lang="en-GB" dirty="0">
              <a:solidFill>
                <a:srgbClr val="9A1B76"/>
              </a:solidFill>
            </a:endParaRPr>
          </a:p>
          <a:p>
            <a:endParaRPr lang="en-US" dirty="0"/>
          </a:p>
          <a:p>
            <a:endParaRPr lang="en-US" dirty="0"/>
          </a:p>
          <a:p>
            <a:endParaRPr lang="en-US" dirty="0"/>
          </a:p>
          <a:p>
            <a:pPr marL="342900" indent="-342900">
              <a:buFont typeface="Wingdings" panose="05000000000000000000" pitchFamily="2" charset="2"/>
              <a:buChar char="§"/>
            </a:pPr>
            <a:endParaRPr lang="en-US" dirty="0"/>
          </a:p>
          <a:p>
            <a:endParaRPr lang="en-US" dirty="0"/>
          </a:p>
          <a:p>
            <a:endParaRPr lang="en-US" dirty="0"/>
          </a:p>
          <a:p>
            <a:endParaRPr lang="en-US" dirty="0"/>
          </a:p>
          <a:p>
            <a:endParaRPr lang="en-US" dirty="0"/>
          </a:p>
          <a:p>
            <a:endParaRPr lang="en-US" dirty="0"/>
          </a:p>
        </p:txBody>
      </p:sp>
      <p:sp>
        <p:nvSpPr>
          <p:cNvPr id="3" name="Title 2">
            <a:extLst>
              <a:ext uri="{FF2B5EF4-FFF2-40B4-BE49-F238E27FC236}">
                <a16:creationId xmlns:a16="http://schemas.microsoft.com/office/drawing/2014/main" id="{B1B4A7D2-AAEF-D177-49B8-AC7D453D10AC}"/>
              </a:ext>
            </a:extLst>
          </p:cNvPr>
          <p:cNvSpPr>
            <a:spLocks noGrp="1"/>
          </p:cNvSpPr>
          <p:nvPr>
            <p:ph type="title"/>
          </p:nvPr>
        </p:nvSpPr>
        <p:spPr/>
        <p:txBody>
          <a:bodyPr lIns="91440" tIns="45720" rIns="91440" bIns="45720" anchor="t"/>
          <a:lstStyle/>
          <a:p>
            <a:r>
              <a:rPr lang="en-GB" dirty="0"/>
              <a:t>Testing filter materials</a:t>
            </a:r>
          </a:p>
        </p:txBody>
      </p:sp>
    </p:spTree>
    <p:extLst>
      <p:ext uri="{BB962C8B-B14F-4D97-AF65-F5344CB8AC3E}">
        <p14:creationId xmlns:p14="http://schemas.microsoft.com/office/powerpoint/2010/main" val="4866602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56B5E4-5A68-39D8-B7DB-36F293511490}"/>
              </a:ext>
            </a:extLst>
          </p:cNvPr>
          <p:cNvPicPr>
            <a:picLocks noChangeAspect="1"/>
          </p:cNvPicPr>
          <p:nvPr/>
        </p:nvPicPr>
        <p:blipFill>
          <a:blip r:embed="rId2"/>
          <a:stretch>
            <a:fillRect/>
          </a:stretch>
        </p:blipFill>
        <p:spPr>
          <a:xfrm>
            <a:off x="6943402" y="2215358"/>
            <a:ext cx="4847522" cy="3446057"/>
          </a:xfrm>
          <a:prstGeom prst="rect">
            <a:avLst/>
          </a:prstGeom>
          <a:effectLst>
            <a:outerShdw blurRad="50800" dist="38100" dir="2700000" algn="tl" rotWithShape="0">
              <a:prstClr val="black">
                <a:alpha val="40000"/>
              </a:prstClr>
            </a:outerShdw>
          </a:effectLst>
        </p:spPr>
      </p:pic>
      <p:sp>
        <p:nvSpPr>
          <p:cNvPr id="2" name="Text Placeholder 1">
            <a:extLst>
              <a:ext uri="{FF2B5EF4-FFF2-40B4-BE49-F238E27FC236}">
                <a16:creationId xmlns:a16="http://schemas.microsoft.com/office/drawing/2014/main" id="{B24F180A-5B70-B3E4-E73C-D66AF631E906}"/>
              </a:ext>
            </a:extLst>
          </p:cNvPr>
          <p:cNvSpPr>
            <a:spLocks noGrp="1"/>
          </p:cNvSpPr>
          <p:nvPr>
            <p:ph type="body" sz="quarter" idx="14"/>
          </p:nvPr>
        </p:nvSpPr>
        <p:spPr>
          <a:xfrm>
            <a:off x="401076" y="1991282"/>
            <a:ext cx="6354053" cy="4456054"/>
          </a:xfrm>
        </p:spPr>
        <p:txBody>
          <a:bodyPr lIns="91440" tIns="45720" rIns="91440" bIns="45720" anchor="t"/>
          <a:lstStyle/>
          <a:p>
            <a:r>
              <a:rPr lang="en-US" sz="1800" dirty="0"/>
              <a:t>1.   Decide on which materials to test as filters. </a:t>
            </a:r>
            <a:endParaRPr lang="en-US" dirty="0"/>
          </a:p>
          <a:p>
            <a:r>
              <a:rPr lang="en-US" sz="1800" dirty="0"/>
              <a:t>2.  Test one material at a time.</a:t>
            </a:r>
          </a:p>
          <a:p>
            <a:pPr marL="342900" indent="-342900">
              <a:buAutoNum type="arabicPeriod" startAt="3"/>
            </a:pPr>
            <a:r>
              <a:rPr lang="en-US" sz="1800" dirty="0"/>
              <a:t>Place the filter paper in the bottom of the              plastic container. </a:t>
            </a:r>
            <a:endParaRPr lang="en-US" dirty="0"/>
          </a:p>
          <a:p>
            <a:r>
              <a:rPr lang="en-US" sz="1800" dirty="0"/>
              <a:t>4.  Place the filter material on top of the container. </a:t>
            </a:r>
            <a:endParaRPr lang="en-US" dirty="0"/>
          </a:p>
          <a:p>
            <a:r>
              <a:rPr lang="en-US" sz="1800" dirty="0"/>
              <a:t>5.  Decide on what makes a fair test. </a:t>
            </a:r>
          </a:p>
          <a:p>
            <a:pPr marL="342900" indent="-342900">
              <a:buFont typeface="Courier New" panose="020B0604020202020204" pitchFamily="34" charset="0"/>
              <a:buChar char="o"/>
            </a:pPr>
            <a:r>
              <a:rPr lang="en-US" sz="1800" dirty="0"/>
              <a:t>How far will the spray bottle be from the material?</a:t>
            </a:r>
          </a:p>
          <a:p>
            <a:pPr marL="342900" indent="-342900">
              <a:buFont typeface="Courier New" panose="020B0604020202020204" pitchFamily="34" charset="0"/>
              <a:buChar char="o"/>
            </a:pPr>
            <a:r>
              <a:rPr lang="en-US" sz="1800" dirty="0"/>
              <a:t>What angle should we hold the spray bottle at? </a:t>
            </a:r>
          </a:p>
          <a:p>
            <a:pPr marL="342900" indent="-342900">
              <a:buFont typeface="Courier New" panose="020B0604020202020204" pitchFamily="34" charset="0"/>
              <a:buChar char="o"/>
            </a:pPr>
            <a:r>
              <a:rPr lang="en-US" sz="1800" dirty="0"/>
              <a:t>How many times should we spray the bottle?</a:t>
            </a:r>
          </a:p>
          <a:p>
            <a:endParaRPr lang="en-US" sz="1800" dirty="0"/>
          </a:p>
          <a:p>
            <a:pPr marL="342900" indent="-342900">
              <a:buFont typeface="Courier New" panose="020B0604020202020204" pitchFamily="34" charset="0"/>
              <a:buChar char="o"/>
            </a:pPr>
            <a:endParaRPr lang="en-US" dirty="0"/>
          </a:p>
          <a:p>
            <a:pPr marL="342900" indent="-342900">
              <a:buFont typeface="Courier New" panose="020B0604020202020204" pitchFamily="34" charset="0"/>
              <a:buChar char="o"/>
            </a:pPr>
            <a:endParaRPr lang="en-US" dirty="0"/>
          </a:p>
          <a:p>
            <a:endParaRPr lang="en-GB" dirty="0"/>
          </a:p>
        </p:txBody>
      </p:sp>
      <p:sp>
        <p:nvSpPr>
          <p:cNvPr id="3" name="Title 2">
            <a:extLst>
              <a:ext uri="{FF2B5EF4-FFF2-40B4-BE49-F238E27FC236}">
                <a16:creationId xmlns:a16="http://schemas.microsoft.com/office/drawing/2014/main" id="{E65CF8C3-84E0-1421-5EF1-A5D1DF8137E7}"/>
              </a:ext>
            </a:extLst>
          </p:cNvPr>
          <p:cNvSpPr>
            <a:spLocks noGrp="1"/>
          </p:cNvSpPr>
          <p:nvPr>
            <p:ph type="title"/>
          </p:nvPr>
        </p:nvSpPr>
        <p:spPr/>
        <p:txBody>
          <a:bodyPr/>
          <a:lstStyle/>
          <a:p>
            <a:r>
              <a:rPr kumimoji="0" lang="en-US" sz="3600" b="1" i="0" u="none" strike="noStrike" kern="1200" cap="none" spc="0" normalizeH="0" baseline="0" noProof="0">
                <a:ln>
                  <a:noFill/>
                </a:ln>
                <a:solidFill>
                  <a:prstClr val="white"/>
                </a:solidFill>
                <a:effectLst/>
                <a:uLnTx/>
                <a:uFillTx/>
                <a:latin typeface="Gotham"/>
                <a:ea typeface="+mj-ea"/>
                <a:cs typeface="+mj-cs"/>
              </a:rPr>
              <a:t>Setting up your investigation</a:t>
            </a:r>
            <a:endParaRPr lang="en-GB"/>
          </a:p>
        </p:txBody>
      </p:sp>
    </p:spTree>
    <p:extLst>
      <p:ext uri="{BB962C8B-B14F-4D97-AF65-F5344CB8AC3E}">
        <p14:creationId xmlns:p14="http://schemas.microsoft.com/office/powerpoint/2010/main" val="12430785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42F91E4-A4DE-9A35-EB77-A79C1D6A8401}"/>
              </a:ext>
            </a:extLst>
          </p:cNvPr>
          <p:cNvSpPr>
            <a:spLocks noGrp="1"/>
          </p:cNvSpPr>
          <p:nvPr>
            <p:ph type="body" sz="quarter" idx="14"/>
          </p:nvPr>
        </p:nvSpPr>
        <p:spPr>
          <a:xfrm>
            <a:off x="623887" y="2419207"/>
            <a:ext cx="6249761" cy="3234983"/>
          </a:xfrm>
        </p:spPr>
        <p:txBody>
          <a:bodyPr lIns="91440" tIns="45720" rIns="91440" bIns="45720" anchor="t"/>
          <a:lstStyle/>
          <a:p>
            <a:pPr marL="457200" indent="-457200">
              <a:buAutoNum type="arabicPeriod"/>
            </a:pPr>
            <a:r>
              <a:rPr lang="en-US" dirty="0"/>
              <a:t>Use your results sheet to record your results. </a:t>
            </a:r>
          </a:p>
          <a:p>
            <a:pPr marL="457200" indent="-457200">
              <a:buAutoNum type="arabicPeriod"/>
            </a:pPr>
            <a:r>
              <a:rPr lang="en-US" dirty="0"/>
              <a:t>Record how much of the </a:t>
            </a:r>
            <a:r>
              <a:rPr lang="en-US" dirty="0" err="1"/>
              <a:t>coloured</a:t>
            </a:r>
            <a:r>
              <a:rPr lang="en-US" dirty="0"/>
              <a:t> water droplets have passed through the filter material onto the filter paper.</a:t>
            </a:r>
          </a:p>
          <a:p>
            <a:pPr marL="457200" indent="-457200">
              <a:buAutoNum type="arabicPeriod"/>
            </a:pPr>
            <a:r>
              <a:rPr lang="en-US" dirty="0"/>
              <a:t>Place your materials in order from the best to the least effective filter materials. </a:t>
            </a:r>
            <a:endParaRPr lang="en-GB" dirty="0"/>
          </a:p>
        </p:txBody>
      </p:sp>
      <p:sp>
        <p:nvSpPr>
          <p:cNvPr id="3" name="Title 2">
            <a:extLst>
              <a:ext uri="{FF2B5EF4-FFF2-40B4-BE49-F238E27FC236}">
                <a16:creationId xmlns:a16="http://schemas.microsoft.com/office/drawing/2014/main" id="{31DBAF01-2C90-32E1-CC5F-135E4F6E5975}"/>
              </a:ext>
            </a:extLst>
          </p:cNvPr>
          <p:cNvSpPr>
            <a:spLocks noGrp="1"/>
          </p:cNvSpPr>
          <p:nvPr>
            <p:ph type="title"/>
          </p:nvPr>
        </p:nvSpPr>
        <p:spPr/>
        <p:txBody>
          <a:bodyPr/>
          <a:lstStyle/>
          <a:p>
            <a:r>
              <a:rPr lang="en-US"/>
              <a:t>Record your results</a:t>
            </a:r>
            <a:endParaRPr lang="en-GB"/>
          </a:p>
        </p:txBody>
      </p:sp>
      <p:pic>
        <p:nvPicPr>
          <p:cNvPr id="5" name="Picture 4" descr="A person using a spray object to measure a white object&#10;&#10;AI-generated content may be incorrect.">
            <a:extLst>
              <a:ext uri="{FF2B5EF4-FFF2-40B4-BE49-F238E27FC236}">
                <a16:creationId xmlns:a16="http://schemas.microsoft.com/office/drawing/2014/main" id="{4D59FA89-7C95-BE59-DFAD-ACF78DFE083E}"/>
              </a:ext>
            </a:extLst>
          </p:cNvPr>
          <p:cNvPicPr>
            <a:picLocks noChangeAspect="1"/>
          </p:cNvPicPr>
          <p:nvPr/>
        </p:nvPicPr>
        <p:blipFill>
          <a:blip r:embed="rId2"/>
          <a:stretch>
            <a:fillRect/>
          </a:stretch>
        </p:blipFill>
        <p:spPr>
          <a:xfrm>
            <a:off x="7093207" y="2420734"/>
            <a:ext cx="4470297" cy="29383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40170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D6B3A-C910-DED4-DA29-4B267D2868F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68E3BF3-0EE9-BF32-187E-E3BD90888762}"/>
              </a:ext>
            </a:extLst>
          </p:cNvPr>
          <p:cNvSpPr>
            <a:spLocks noGrp="1"/>
          </p:cNvSpPr>
          <p:nvPr>
            <p:ph type="ctrTitle"/>
          </p:nvPr>
        </p:nvSpPr>
        <p:spPr>
          <a:xfrm>
            <a:off x="422987" y="419878"/>
            <a:ext cx="5444414" cy="3379334"/>
          </a:xfrm>
        </p:spPr>
        <p:txBody>
          <a:bodyPr/>
          <a:lstStyle/>
          <a:p>
            <a:r>
              <a:rPr lang="en-US" dirty="0"/>
              <a:t>Droplet Detectives</a:t>
            </a:r>
            <a:endParaRPr lang="en-GB" dirty="0"/>
          </a:p>
        </p:txBody>
      </p:sp>
      <p:sp>
        <p:nvSpPr>
          <p:cNvPr id="5" name="Subtitle 4">
            <a:extLst>
              <a:ext uri="{FF2B5EF4-FFF2-40B4-BE49-F238E27FC236}">
                <a16:creationId xmlns:a16="http://schemas.microsoft.com/office/drawing/2014/main" id="{62CE9FBC-0A0B-9C45-A02B-26B0A0C3AE78}"/>
              </a:ext>
            </a:extLst>
          </p:cNvPr>
          <p:cNvSpPr>
            <a:spLocks noGrp="1"/>
          </p:cNvSpPr>
          <p:nvPr>
            <p:ph type="subTitle" idx="1"/>
          </p:nvPr>
        </p:nvSpPr>
        <p:spPr>
          <a:xfrm>
            <a:off x="422987" y="4310743"/>
            <a:ext cx="6305940" cy="2127379"/>
          </a:xfrm>
        </p:spPr>
        <p:txBody>
          <a:bodyPr lIns="91440" tIns="45720" rIns="91440" bIns="45720" anchor="t"/>
          <a:lstStyle/>
          <a:p>
            <a:r>
              <a:rPr lang="en-US" dirty="0"/>
              <a:t>Spread the word </a:t>
            </a:r>
            <a:endParaRPr lang="en-GB" dirty="0"/>
          </a:p>
        </p:txBody>
      </p:sp>
      <p:pic>
        <p:nvPicPr>
          <p:cNvPr id="16" name="Picture Placeholder 15" descr="Multi-colored dialogue boxes">
            <a:extLst>
              <a:ext uri="{FF2B5EF4-FFF2-40B4-BE49-F238E27FC236}">
                <a16:creationId xmlns:a16="http://schemas.microsoft.com/office/drawing/2014/main" id="{2B6FCC77-C17C-46DC-DAFA-B7452992A18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61076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4CBF4-FD37-BD05-C6B9-7569A71F95D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11A47C9-1D9F-5458-5922-E9D65C89FBEF}"/>
              </a:ext>
            </a:extLst>
          </p:cNvPr>
          <p:cNvSpPr>
            <a:spLocks noGrp="1"/>
          </p:cNvSpPr>
          <p:nvPr>
            <p:ph type="title"/>
          </p:nvPr>
        </p:nvSpPr>
        <p:spPr/>
        <p:txBody>
          <a:bodyPr/>
          <a:lstStyle/>
          <a:p>
            <a:r>
              <a:rPr lang="en-US" dirty="0"/>
              <a:t>A problem!</a:t>
            </a:r>
            <a:endParaRPr lang="en-GB" dirty="0"/>
          </a:p>
        </p:txBody>
      </p:sp>
      <p:sp>
        <p:nvSpPr>
          <p:cNvPr id="6" name="Text Placeholder 5">
            <a:extLst>
              <a:ext uri="{FF2B5EF4-FFF2-40B4-BE49-F238E27FC236}">
                <a16:creationId xmlns:a16="http://schemas.microsoft.com/office/drawing/2014/main" id="{09CC3C52-2C88-6C5C-7DC8-B1FD7D47279E}"/>
              </a:ext>
            </a:extLst>
          </p:cNvPr>
          <p:cNvSpPr>
            <a:spLocks noGrp="1"/>
          </p:cNvSpPr>
          <p:nvPr>
            <p:ph type="body" sz="quarter" idx="14"/>
          </p:nvPr>
        </p:nvSpPr>
        <p:spPr>
          <a:xfrm>
            <a:off x="623887" y="2674237"/>
            <a:ext cx="10944225" cy="3779837"/>
          </a:xfrm>
        </p:spPr>
        <p:txBody>
          <a:bodyPr lIns="91440" tIns="45720" rIns="91440" bIns="45720" anchor="t"/>
          <a:lstStyle/>
          <a:p>
            <a:r>
              <a:rPr lang="en-US" sz="1800" dirty="0"/>
              <a:t>The research team at UCL have discovered that hospital staff are excellent at protecting themselves from infection through washing their hands and wearing protective clothing. </a:t>
            </a:r>
          </a:p>
          <a:p>
            <a:r>
              <a:rPr lang="en-US" sz="1800" dirty="0"/>
              <a:t>BUT there is a problem with the use of air filters. In a busy hospital, staff often unplug or switch them off by accident! </a:t>
            </a:r>
          </a:p>
          <a:p>
            <a:pPr marL="285750" indent="-285750">
              <a:buFont typeface="Arial" panose="020B0604020202020204" pitchFamily="34" charset="0"/>
              <a:buChar char="•"/>
            </a:pPr>
            <a:r>
              <a:rPr lang="en-US" sz="1800" dirty="0">
                <a:solidFill>
                  <a:srgbClr val="9A1B76"/>
                </a:solidFill>
              </a:rPr>
              <a:t>Do you think that might happen in a school too? </a:t>
            </a:r>
          </a:p>
          <a:p>
            <a:pPr marL="285750" indent="-285750">
              <a:buFont typeface="Arial" panose="020B0604020202020204" pitchFamily="34" charset="0"/>
              <a:buChar char="•"/>
            </a:pPr>
            <a:r>
              <a:rPr lang="en-GB" sz="1800" dirty="0">
                <a:solidFill>
                  <a:srgbClr val="9A1B76"/>
                </a:solidFill>
              </a:rPr>
              <a:t>What do you think is the best way to make sure people don’t switch off crucial air filters? </a:t>
            </a:r>
          </a:p>
        </p:txBody>
      </p:sp>
      <p:pic>
        <p:nvPicPr>
          <p:cNvPr id="8" name="Picture Placeholder 7">
            <a:extLst>
              <a:ext uri="{FF2B5EF4-FFF2-40B4-BE49-F238E27FC236}">
                <a16:creationId xmlns:a16="http://schemas.microsoft.com/office/drawing/2014/main" id="{9A2B6EC8-42F3-76D4-B87C-89244273E5F2}"/>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a:custGeom>
            <a:avLst/>
            <a:gdLst>
              <a:gd name="connsiteX0" fmla="*/ 0 w 2709379"/>
              <a:gd name="connsiteY0" fmla="*/ 0 h 2617788"/>
              <a:gd name="connsiteX1" fmla="*/ 2709379 w 2709379"/>
              <a:gd name="connsiteY1" fmla="*/ 0 h 2617788"/>
              <a:gd name="connsiteX2" fmla="*/ 2709379 w 2709379"/>
              <a:gd name="connsiteY2" fmla="*/ 2617788 h 2617788"/>
              <a:gd name="connsiteX3" fmla="*/ 0 w 2709379"/>
              <a:gd name="connsiteY3" fmla="*/ 2617788 h 2617788"/>
              <a:gd name="connsiteX4" fmla="*/ 0 w 2709379"/>
              <a:gd name="connsiteY4" fmla="*/ 0 h 2617788"/>
              <a:gd name="connsiteX0" fmla="*/ 0 w 2709379"/>
              <a:gd name="connsiteY0" fmla="*/ 0 h 2617788"/>
              <a:gd name="connsiteX1" fmla="*/ 2709379 w 2709379"/>
              <a:gd name="connsiteY1" fmla="*/ 0 h 2617788"/>
              <a:gd name="connsiteX2" fmla="*/ 2709379 w 2709379"/>
              <a:gd name="connsiteY2" fmla="*/ 2617788 h 2617788"/>
              <a:gd name="connsiteX3" fmla="*/ 9939 w 2709379"/>
              <a:gd name="connsiteY3" fmla="*/ 2289797 h 2617788"/>
              <a:gd name="connsiteX4" fmla="*/ 0 w 2709379"/>
              <a:gd name="connsiteY4" fmla="*/ 0 h 2617788"/>
              <a:gd name="connsiteX0" fmla="*/ 993913 w 2699440"/>
              <a:gd name="connsiteY0" fmla="*/ 0 h 2627727"/>
              <a:gd name="connsiteX1" fmla="*/ 2699440 w 2699440"/>
              <a:gd name="connsiteY1" fmla="*/ 9939 h 2627727"/>
              <a:gd name="connsiteX2" fmla="*/ 2699440 w 2699440"/>
              <a:gd name="connsiteY2" fmla="*/ 2627727 h 2627727"/>
              <a:gd name="connsiteX3" fmla="*/ 0 w 2699440"/>
              <a:gd name="connsiteY3" fmla="*/ 2299736 h 2627727"/>
              <a:gd name="connsiteX4" fmla="*/ 993913 w 2699440"/>
              <a:gd name="connsiteY4" fmla="*/ 0 h 2627727"/>
              <a:gd name="connsiteX0" fmla="*/ 989150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989150 w 2699440"/>
              <a:gd name="connsiteY4" fmla="*/ 0 h 2618202"/>
              <a:gd name="connsiteX0" fmla="*/ 426814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426814 w 2699440"/>
              <a:gd name="connsiteY4" fmla="*/ 0 h 2618202"/>
              <a:gd name="connsiteX0" fmla="*/ 399876 w 2672502"/>
              <a:gd name="connsiteY0" fmla="*/ 0 h 2618202"/>
              <a:gd name="connsiteX1" fmla="*/ 2672502 w 2672502"/>
              <a:gd name="connsiteY1" fmla="*/ 414 h 2618202"/>
              <a:gd name="connsiteX2" fmla="*/ 2672502 w 2672502"/>
              <a:gd name="connsiteY2" fmla="*/ 2618202 h 2618202"/>
              <a:gd name="connsiteX3" fmla="*/ 0 w 2672502"/>
              <a:gd name="connsiteY3" fmla="*/ 2295588 h 2618202"/>
              <a:gd name="connsiteX4" fmla="*/ 399876 w 2672502"/>
              <a:gd name="connsiteY4" fmla="*/ 0 h 2618202"/>
              <a:gd name="connsiteX0" fmla="*/ 413036 w 2685662"/>
              <a:gd name="connsiteY0" fmla="*/ 0 h 2618202"/>
              <a:gd name="connsiteX1" fmla="*/ 2685662 w 2685662"/>
              <a:gd name="connsiteY1" fmla="*/ 414 h 2618202"/>
              <a:gd name="connsiteX2" fmla="*/ 2685662 w 2685662"/>
              <a:gd name="connsiteY2" fmla="*/ 2618202 h 2618202"/>
              <a:gd name="connsiteX3" fmla="*/ 0 w 2685662"/>
              <a:gd name="connsiteY3" fmla="*/ 2301591 h 2618202"/>
              <a:gd name="connsiteX4" fmla="*/ 413036 w 2685662"/>
              <a:gd name="connsiteY4" fmla="*/ 0 h 2618202"/>
              <a:gd name="connsiteX0" fmla="*/ 411156 w 2685662"/>
              <a:gd name="connsiteY0" fmla="*/ 2588 h 2617788"/>
              <a:gd name="connsiteX1" fmla="*/ 2685662 w 2685662"/>
              <a:gd name="connsiteY1" fmla="*/ 0 h 2617788"/>
              <a:gd name="connsiteX2" fmla="*/ 2685662 w 2685662"/>
              <a:gd name="connsiteY2" fmla="*/ 2617788 h 2617788"/>
              <a:gd name="connsiteX3" fmla="*/ 0 w 2685662"/>
              <a:gd name="connsiteY3" fmla="*/ 2301177 h 2617788"/>
              <a:gd name="connsiteX4" fmla="*/ 411156 w 2685662"/>
              <a:gd name="connsiteY4" fmla="*/ 2588 h 261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662" h="2617788">
                <a:moveTo>
                  <a:pt x="411156" y="2588"/>
                </a:moveTo>
                <a:lnTo>
                  <a:pt x="2685662" y="0"/>
                </a:lnTo>
                <a:lnTo>
                  <a:pt x="2685662" y="2617788"/>
                </a:lnTo>
                <a:lnTo>
                  <a:pt x="0" y="2301177"/>
                </a:lnTo>
                <a:lnTo>
                  <a:pt x="411156" y="2588"/>
                </a:lnTo>
                <a:close/>
              </a:path>
            </a:pathLst>
          </a:custGeom>
        </p:spPr>
      </p:pic>
    </p:spTree>
    <p:extLst>
      <p:ext uri="{BB962C8B-B14F-4D97-AF65-F5344CB8AC3E}">
        <p14:creationId xmlns:p14="http://schemas.microsoft.com/office/powerpoint/2010/main" val="2639120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718F91-5137-8205-1AA8-AA96FD3D0890}"/>
              </a:ext>
            </a:extLst>
          </p:cNvPr>
          <p:cNvSpPr>
            <a:spLocks noGrp="1"/>
          </p:cNvSpPr>
          <p:nvPr>
            <p:ph type="body" sz="quarter" idx="14"/>
          </p:nvPr>
        </p:nvSpPr>
        <p:spPr>
          <a:xfrm>
            <a:off x="498702" y="1720897"/>
            <a:ext cx="7730898" cy="4663733"/>
          </a:xfrm>
        </p:spPr>
        <p:txBody>
          <a:bodyPr/>
          <a:lstStyle/>
          <a:p>
            <a:r>
              <a:rPr lang="en-GB" dirty="0"/>
              <a:t>Imagine your school has started to use air filters to help reduce the spread of infections. </a:t>
            </a:r>
          </a:p>
          <a:p>
            <a:endParaRPr lang="en-GB" sz="900" dirty="0"/>
          </a:p>
          <a:p>
            <a:r>
              <a:rPr lang="en-GB" dirty="0"/>
              <a:t>Develop an idea for a way to encourage people to use the air filters properly – keep them plugged in and switched on!</a:t>
            </a:r>
          </a:p>
          <a:p>
            <a:endParaRPr lang="en-GB" sz="1000" dirty="0"/>
          </a:p>
          <a:p>
            <a:r>
              <a:rPr lang="en-GB" dirty="0"/>
              <a:t>Think about</a:t>
            </a:r>
          </a:p>
          <a:p>
            <a:pPr marL="342900" indent="-342900">
              <a:buFont typeface="Arial" panose="020B0604020202020204" pitchFamily="34" charset="0"/>
              <a:buChar char="•"/>
            </a:pPr>
            <a:r>
              <a:rPr lang="en-GB" dirty="0">
                <a:solidFill>
                  <a:srgbClr val="9A1B76"/>
                </a:solidFill>
              </a:rPr>
              <a:t>Who is most likely to switch off an air by accident filter in a school?</a:t>
            </a:r>
          </a:p>
          <a:p>
            <a:pPr marL="342900" indent="-342900">
              <a:buFont typeface="Arial" panose="020B0604020202020204" pitchFamily="34" charset="0"/>
              <a:buChar char="•"/>
            </a:pPr>
            <a:r>
              <a:rPr lang="en-GB" dirty="0">
                <a:solidFill>
                  <a:srgbClr val="9A1B76"/>
                </a:solidFill>
              </a:rPr>
              <a:t>What ideas do you have to best communicate your message to them? </a:t>
            </a:r>
          </a:p>
          <a:p>
            <a:endParaRPr lang="en-GB" dirty="0">
              <a:solidFill>
                <a:srgbClr val="9A1B76"/>
              </a:solidFill>
            </a:endParaRPr>
          </a:p>
          <a:p>
            <a:endParaRPr lang="en-GB" dirty="0">
              <a:solidFill>
                <a:srgbClr val="9A1B76"/>
              </a:solidFill>
            </a:endParaRPr>
          </a:p>
          <a:p>
            <a:endParaRPr lang="en-GB" dirty="0">
              <a:solidFill>
                <a:srgbClr val="9A1B76"/>
              </a:solidFill>
            </a:endParaRPr>
          </a:p>
          <a:p>
            <a:endParaRPr lang="en-GB" dirty="0">
              <a:solidFill>
                <a:srgbClr val="9A1B76"/>
              </a:solidFill>
            </a:endParaRPr>
          </a:p>
          <a:p>
            <a:pPr marL="342900" indent="-342900">
              <a:buFont typeface="Arial" panose="020B0604020202020204" pitchFamily="34" charset="0"/>
              <a:buChar char="•"/>
            </a:pPr>
            <a:endParaRPr lang="en-GB" dirty="0">
              <a:solidFill>
                <a:srgbClr val="9A1B76"/>
              </a:solidFill>
            </a:endParaRPr>
          </a:p>
          <a:p>
            <a:endParaRPr lang="en-GB" dirty="0"/>
          </a:p>
        </p:txBody>
      </p:sp>
      <p:sp>
        <p:nvSpPr>
          <p:cNvPr id="3" name="Title 2">
            <a:extLst>
              <a:ext uri="{FF2B5EF4-FFF2-40B4-BE49-F238E27FC236}">
                <a16:creationId xmlns:a16="http://schemas.microsoft.com/office/drawing/2014/main" id="{88104A7A-7C40-A151-8CA1-D6BDD7F8FB4C}"/>
              </a:ext>
            </a:extLst>
          </p:cNvPr>
          <p:cNvSpPr>
            <a:spLocks noGrp="1"/>
          </p:cNvSpPr>
          <p:nvPr>
            <p:ph type="title"/>
          </p:nvPr>
        </p:nvSpPr>
        <p:spPr/>
        <p:txBody>
          <a:bodyPr/>
          <a:lstStyle/>
          <a:p>
            <a:r>
              <a:rPr lang="en-US"/>
              <a:t>Spread the Word</a:t>
            </a:r>
            <a:endParaRPr lang="en-GB"/>
          </a:p>
        </p:txBody>
      </p:sp>
      <p:pic>
        <p:nvPicPr>
          <p:cNvPr id="4" name="Picture 3">
            <a:extLst>
              <a:ext uri="{FF2B5EF4-FFF2-40B4-BE49-F238E27FC236}">
                <a16:creationId xmlns:a16="http://schemas.microsoft.com/office/drawing/2014/main" id="{000AB8A1-D43B-461E-9753-1EC27E36D8C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625141" y="1720897"/>
            <a:ext cx="2685882" cy="3802711"/>
          </a:xfrm>
          <a:prstGeom prst="rect">
            <a:avLst/>
          </a:prstGeom>
          <a:noFill/>
          <a:ln>
            <a:noFill/>
          </a:ln>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80F7CAF6-CC14-1B03-6DE3-AA21FC49F151}"/>
              </a:ext>
            </a:extLst>
          </p:cNvPr>
          <p:cNvSpPr txBox="1"/>
          <p:nvPr/>
        </p:nvSpPr>
        <p:spPr>
          <a:xfrm>
            <a:off x="8221653" y="5713791"/>
            <a:ext cx="3812041" cy="923330"/>
          </a:xfrm>
          <a:prstGeom prst="rect">
            <a:avLst/>
          </a:prstGeom>
          <a:noFill/>
        </p:spPr>
        <p:txBody>
          <a:bodyPr wrap="square" lIns="91440" tIns="45720" rIns="91440" bIns="45720" rtlCol="0" anchor="t">
            <a:spAutoFit/>
          </a:bodyPr>
          <a:lstStyle/>
          <a:p>
            <a:r>
              <a:rPr lang="en-US" dirty="0"/>
              <a:t>This poster is an example of a type of health communication. Can you think of any others? </a:t>
            </a:r>
          </a:p>
        </p:txBody>
      </p:sp>
    </p:spTree>
    <p:extLst>
      <p:ext uri="{BB962C8B-B14F-4D97-AF65-F5344CB8AC3E}">
        <p14:creationId xmlns:p14="http://schemas.microsoft.com/office/powerpoint/2010/main" val="3761308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05BEF-4806-95A7-D6A7-D2696A7D02C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DF14587-D601-1373-5E23-E3EB11BEFAF2}"/>
              </a:ext>
              <a:ext uri="{C183D7F6-B498-43B3-948B-1728B52AA6E4}">
                <adec:decorative xmlns:adec="http://schemas.microsoft.com/office/drawing/2017/decorative" val="1"/>
              </a:ext>
            </a:extLst>
          </p:cNvPr>
          <p:cNvSpPr>
            <a:spLocks noGrp="1"/>
          </p:cNvSpPr>
          <p:nvPr>
            <p:ph type="title"/>
          </p:nvPr>
        </p:nvSpPr>
        <p:spPr>
          <a:xfrm>
            <a:off x="623888" y="333375"/>
            <a:ext cx="7450967" cy="1525588"/>
          </a:xfrm>
        </p:spPr>
        <p:txBody>
          <a:bodyPr lIns="91440" tIns="45720" rIns="91440" bIns="45720" anchor="t">
            <a:normAutofit/>
          </a:bodyPr>
          <a:lstStyle/>
          <a:p>
            <a:r>
              <a:rPr lang="en-US"/>
              <a:t>University College London: Research</a:t>
            </a:r>
            <a:endParaRPr lang="en-GB"/>
          </a:p>
        </p:txBody>
      </p:sp>
      <p:sp>
        <p:nvSpPr>
          <p:cNvPr id="6" name="Text Placeholder 5">
            <a:extLst>
              <a:ext uri="{FF2B5EF4-FFF2-40B4-BE49-F238E27FC236}">
                <a16:creationId xmlns:a16="http://schemas.microsoft.com/office/drawing/2014/main" id="{86DFAA93-07DD-ABBD-67F1-9082357CA42E}"/>
              </a:ext>
              <a:ext uri="{C183D7F6-B498-43B3-948B-1728B52AA6E4}">
                <adec:decorative xmlns:adec="http://schemas.microsoft.com/office/drawing/2017/decorative" val="1"/>
              </a:ext>
            </a:extLst>
          </p:cNvPr>
          <p:cNvSpPr>
            <a:spLocks noGrp="1"/>
          </p:cNvSpPr>
          <p:nvPr>
            <p:ph type="body" sz="quarter" idx="14"/>
          </p:nvPr>
        </p:nvSpPr>
        <p:spPr>
          <a:xfrm>
            <a:off x="5112327" y="2576945"/>
            <a:ext cx="6788727" cy="3886781"/>
          </a:xfrm>
        </p:spPr>
        <p:txBody>
          <a:bodyPr lIns="91440" tIns="45720" rIns="91440" bIns="45720" anchor="t">
            <a:normAutofit/>
          </a:bodyPr>
          <a:lstStyle/>
          <a:p>
            <a:r>
              <a:rPr lang="en-US" sz="1800" dirty="0"/>
              <a:t>Universities combine research with teaching across a wide range of subjects. </a:t>
            </a:r>
          </a:p>
          <a:p>
            <a:r>
              <a:rPr lang="en-US" sz="1800" dirty="0"/>
              <a:t>University College London (UCL) runs courses in subjects such as architecture, sciences, engineering and medicine. </a:t>
            </a:r>
          </a:p>
          <a:p>
            <a:r>
              <a:rPr lang="en-US" sz="1800" dirty="0"/>
              <a:t>They also have teams of people working together on research projects in these areas. </a:t>
            </a:r>
          </a:p>
          <a:p>
            <a:r>
              <a:rPr lang="en-US" sz="1800" dirty="0">
                <a:solidFill>
                  <a:srgbClr val="9A1B76"/>
                </a:solidFill>
              </a:rPr>
              <a:t>Why might universities want their students and staff to carry out research projects?  </a:t>
            </a:r>
          </a:p>
          <a:p>
            <a:r>
              <a:rPr lang="en-US" sz="1800" dirty="0">
                <a:solidFill>
                  <a:srgbClr val="9A1B76"/>
                </a:solidFill>
              </a:rPr>
              <a:t>Have a look at </a:t>
            </a:r>
            <a:r>
              <a:rPr lang="en-US" sz="1800" dirty="0">
                <a:solidFill>
                  <a:srgbClr val="9A1B76"/>
                </a:solidFill>
                <a:hlinkClick r:id="rId2">
                  <a:extLst>
                    <a:ext uri="{A12FA001-AC4F-418D-AE19-62706E023703}">
                      <ahyp:hlinkClr xmlns:ahyp="http://schemas.microsoft.com/office/drawing/2018/hyperlinkcolor" val="tx"/>
                    </a:ext>
                  </a:extLst>
                </a:hlinkClick>
              </a:rPr>
              <a:t>UCL’s website </a:t>
            </a:r>
            <a:r>
              <a:rPr lang="en-US" sz="1800" dirty="0">
                <a:solidFill>
                  <a:srgbClr val="9A1B76"/>
                </a:solidFill>
              </a:rPr>
              <a:t>to find out about their latest research. </a:t>
            </a:r>
          </a:p>
        </p:txBody>
      </p:sp>
      <p:pic>
        <p:nvPicPr>
          <p:cNvPr id="9" name="Picture Placeholder 8">
            <a:extLst>
              <a:ext uri="{FF2B5EF4-FFF2-40B4-BE49-F238E27FC236}">
                <a16:creationId xmlns:a16="http://schemas.microsoft.com/office/drawing/2014/main" id="{B9442171-3E1C-5291-0247-2C2DD96D48D7}"/>
              </a:ext>
              <a:ext uri="{C183D7F6-B498-43B3-948B-1728B52AA6E4}">
                <adec:decorative xmlns:adec="http://schemas.microsoft.com/office/drawing/2017/decorative" val="1"/>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2892" b="2892"/>
          <a:stretch>
            <a:fillRect/>
          </a:stretch>
        </p:blipFill>
        <p:spPr/>
      </p:pic>
      <p:pic>
        <p:nvPicPr>
          <p:cNvPr id="11" name="Picture 10">
            <a:extLst>
              <a:ext uri="{FF2B5EF4-FFF2-40B4-BE49-F238E27FC236}">
                <a16:creationId xmlns:a16="http://schemas.microsoft.com/office/drawing/2014/main" id="{A2E21992-8AE2-0798-7342-40F0DDB1E9A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36199" y="2688679"/>
            <a:ext cx="4477375" cy="2705478"/>
          </a:xfrm>
          <a:prstGeom prst="rect">
            <a:avLst/>
          </a:prstGeom>
        </p:spPr>
      </p:pic>
    </p:spTree>
    <p:extLst>
      <p:ext uri="{BB962C8B-B14F-4D97-AF65-F5344CB8AC3E}">
        <p14:creationId xmlns:p14="http://schemas.microsoft.com/office/powerpoint/2010/main" val="22178774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E167F-3005-1662-8075-CB8BD16A1058}"/>
              </a:ext>
            </a:extLst>
          </p:cNvPr>
          <p:cNvSpPr>
            <a:spLocks noGrp="1"/>
          </p:cNvSpPr>
          <p:nvPr>
            <p:ph type="ctrTitle"/>
          </p:nvPr>
        </p:nvSpPr>
        <p:spPr>
          <a:xfrm>
            <a:off x="422987" y="419878"/>
            <a:ext cx="5315340" cy="3379334"/>
          </a:xfrm>
        </p:spPr>
        <p:txBody>
          <a:bodyPr anchor="b">
            <a:normAutofit/>
          </a:bodyPr>
          <a:lstStyle/>
          <a:p>
            <a:r>
              <a:rPr lang="en-US" dirty="0"/>
              <a:t>Droplet Detectives</a:t>
            </a:r>
            <a:endParaRPr lang="en-GB" dirty="0"/>
          </a:p>
        </p:txBody>
      </p:sp>
      <p:sp>
        <p:nvSpPr>
          <p:cNvPr id="3" name="Subtitle 2">
            <a:extLst>
              <a:ext uri="{FF2B5EF4-FFF2-40B4-BE49-F238E27FC236}">
                <a16:creationId xmlns:a16="http://schemas.microsoft.com/office/drawing/2014/main" id="{71C5DAC2-A4EE-9334-992C-95606A04C895}"/>
              </a:ext>
            </a:extLst>
          </p:cNvPr>
          <p:cNvSpPr>
            <a:spLocks noGrp="1"/>
          </p:cNvSpPr>
          <p:nvPr>
            <p:ph type="subTitle" idx="1"/>
          </p:nvPr>
        </p:nvSpPr>
        <p:spPr>
          <a:xfrm>
            <a:off x="422987" y="4310743"/>
            <a:ext cx="5315340" cy="2127379"/>
          </a:xfrm>
        </p:spPr>
        <p:txBody>
          <a:bodyPr>
            <a:normAutofit/>
          </a:bodyPr>
          <a:lstStyle/>
          <a:p>
            <a:r>
              <a:rPr lang="en-US" dirty="0"/>
              <a:t>Present your project work</a:t>
            </a:r>
            <a:endParaRPr lang="en-GB" dirty="0"/>
          </a:p>
        </p:txBody>
      </p:sp>
      <p:pic>
        <p:nvPicPr>
          <p:cNvPr id="7" name="Picture Placeholder 6" descr="Bags hanging in school corridor">
            <a:extLst>
              <a:ext uri="{FF2B5EF4-FFF2-40B4-BE49-F238E27FC236}">
                <a16:creationId xmlns:a16="http://schemas.microsoft.com/office/drawing/2014/main" id="{DBFC8352-939C-2D29-D125-03C1D8F02EC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2564" r="22564"/>
          <a:stretch>
            <a:fillRect/>
          </a:stretch>
        </p:blipFill>
        <p:spPr/>
      </p:pic>
    </p:spTree>
    <p:extLst>
      <p:ext uri="{BB962C8B-B14F-4D97-AF65-F5344CB8AC3E}">
        <p14:creationId xmlns:p14="http://schemas.microsoft.com/office/powerpoint/2010/main" val="7681808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169CA-C8A0-010C-1789-94BCB14E0B4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4E9D805-C62F-83A1-AACB-7CB10697EE6A}"/>
              </a:ext>
            </a:extLst>
          </p:cNvPr>
          <p:cNvSpPr>
            <a:spLocks noGrp="1"/>
          </p:cNvSpPr>
          <p:nvPr>
            <p:ph type="title"/>
          </p:nvPr>
        </p:nvSpPr>
        <p:spPr/>
        <p:txBody>
          <a:bodyPr/>
          <a:lstStyle/>
          <a:p>
            <a:r>
              <a:rPr lang="en-US" dirty="0"/>
              <a:t>Present your findings</a:t>
            </a:r>
            <a:endParaRPr lang="en-GB" dirty="0"/>
          </a:p>
        </p:txBody>
      </p:sp>
      <p:sp>
        <p:nvSpPr>
          <p:cNvPr id="5" name="Text Placeholder 3">
            <a:extLst>
              <a:ext uri="{FF2B5EF4-FFF2-40B4-BE49-F238E27FC236}">
                <a16:creationId xmlns:a16="http://schemas.microsoft.com/office/drawing/2014/main" id="{6DE2CCE0-000F-B4BE-8271-3949EA3A14FC}"/>
              </a:ext>
            </a:extLst>
          </p:cNvPr>
          <p:cNvSpPr txBox="1">
            <a:spLocks/>
          </p:cNvSpPr>
          <p:nvPr/>
        </p:nvSpPr>
        <p:spPr>
          <a:xfrm>
            <a:off x="613001" y="2629852"/>
            <a:ext cx="10944225" cy="3779837"/>
          </a:xfrm>
          <a:prstGeom prst="rect">
            <a:avLst/>
          </a:prstGeom>
        </p:spPr>
        <p:txBody>
          <a:bodyPr lIns="91440" tIns="45720" rIns="91440" bIns="45720" anchor="t"/>
          <a:lstStyle>
            <a:lvl1pPr marL="0" indent="0" algn="l" defTabSz="914400" rtl="0" eaLnBrk="1" latinLnBrk="0" hangingPunct="1">
              <a:lnSpc>
                <a:spcPct val="100000"/>
              </a:lnSpc>
              <a:spcBef>
                <a:spcPts val="1200"/>
              </a:spcBef>
              <a:spcAft>
                <a:spcPts val="0"/>
              </a:spcAft>
              <a:buFont typeface="Arial" panose="020B0604020202020204" pitchFamily="34" charset="0"/>
              <a:buNone/>
              <a:defRPr sz="2000" kern="1200">
                <a:solidFill>
                  <a:schemeClr val="tx1"/>
                </a:solidFill>
                <a:latin typeface="+mn-lt"/>
                <a:ea typeface="+mn-ea"/>
                <a:cs typeface="+mn-cs"/>
              </a:defRPr>
            </a:lvl1pPr>
            <a:lvl2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2pPr>
            <a:lvl3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3pPr>
            <a:lvl4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4pPr>
            <a:lvl5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rgbClr val="9A1B76"/>
                </a:solidFill>
              </a:rPr>
              <a:t>Your team needs to prepare and present your project.</a:t>
            </a:r>
          </a:p>
          <a:p>
            <a:r>
              <a:rPr lang="en-US" sz="1800" dirty="0">
                <a:solidFill>
                  <a:srgbClr val="9A1B76"/>
                </a:solidFill>
              </a:rPr>
              <a:t>Use your data findings and suggestions from the three activities to:</a:t>
            </a:r>
          </a:p>
          <a:p>
            <a:pPr marL="285750" indent="-285750">
              <a:buFontTx/>
              <a:buChar char="-"/>
            </a:pPr>
            <a:r>
              <a:rPr lang="en-US" sz="1800" dirty="0"/>
              <a:t>Explain whether you think your school should invest in air filters or any other ideas to reduce airborne infection levels </a:t>
            </a:r>
          </a:p>
          <a:p>
            <a:pPr marL="285750" indent="-285750">
              <a:buFontTx/>
              <a:buChar char="-"/>
            </a:pPr>
            <a:r>
              <a:rPr lang="en-US" sz="1800" dirty="0"/>
              <a:t>Suggest where in the school air filters should be positioned </a:t>
            </a:r>
          </a:p>
          <a:p>
            <a:pPr marL="285750" indent="-285750">
              <a:buFontTx/>
              <a:buChar char="-"/>
            </a:pPr>
            <a:r>
              <a:rPr lang="en-US" sz="1800" dirty="0"/>
              <a:t>Explain how adults/young people in your school should be educated to use air filters correctly.</a:t>
            </a:r>
          </a:p>
          <a:p>
            <a:endParaRPr lang="en-US" sz="1800" dirty="0"/>
          </a:p>
          <a:p>
            <a:endParaRPr lang="en-US" dirty="0"/>
          </a:p>
        </p:txBody>
      </p:sp>
      <p:pic>
        <p:nvPicPr>
          <p:cNvPr id="11" name="Picture Placeholder 10" descr="Bags hanging in school corridor">
            <a:extLst>
              <a:ext uri="{FF2B5EF4-FFF2-40B4-BE49-F238E27FC236}">
                <a16:creationId xmlns:a16="http://schemas.microsoft.com/office/drawing/2014/main" id="{981030D3-FFE3-8457-33FC-93318C388735}"/>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871533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6E4B502-38C5-3521-23BA-E427338685B8}"/>
              </a:ext>
            </a:extLst>
          </p:cNvPr>
          <p:cNvSpPr>
            <a:spLocks noGrp="1"/>
          </p:cNvSpPr>
          <p:nvPr>
            <p:ph sz="quarter" idx="16"/>
          </p:nvPr>
        </p:nvSpPr>
        <p:spPr>
          <a:xfrm>
            <a:off x="623887" y="1713194"/>
            <a:ext cx="5912494" cy="2960712"/>
          </a:xfrm>
        </p:spPr>
        <p:txBody>
          <a:bodyPr lIns="91440" tIns="45720" rIns="91440" bIns="45720" anchor="t">
            <a:normAutofit/>
          </a:bodyPr>
          <a:lstStyle/>
          <a:p>
            <a:pPr marL="0" indent="0" defTabSz="457200">
              <a:spcBef>
                <a:spcPts val="0"/>
              </a:spcBef>
              <a:buNone/>
              <a:defRPr/>
            </a:pPr>
            <a:r>
              <a:rPr kumimoji="0" lang="en-US" sz="1800" b="0" i="0" u="none" strike="noStrike" kern="1200" cap="none" spc="0" normalizeH="0" baseline="0" noProof="0" dirty="0">
                <a:ln>
                  <a:noFill/>
                </a:ln>
                <a:effectLst/>
                <a:uLnTx/>
                <a:uFillTx/>
              </a:rPr>
              <a:t>Finally, make sure you have also filled in your </a:t>
            </a:r>
            <a:r>
              <a:rPr lang="en-US" sz="1800" dirty="0"/>
              <a:t>CREST Discovery </a:t>
            </a:r>
            <a:r>
              <a:rPr kumimoji="0" lang="en-US" sz="1800" b="0" i="0" u="none" strike="noStrike" kern="1200" cap="none" spc="0" normalizeH="0" baseline="0" noProof="0" dirty="0">
                <a:ln>
                  <a:noFill/>
                </a:ln>
                <a:effectLst/>
                <a:uLnTx/>
                <a:uFillTx/>
              </a:rPr>
              <a:t>Passport. </a:t>
            </a:r>
            <a:endParaRPr lang="en-US" sz="1800" dirty="0"/>
          </a:p>
          <a:p>
            <a:pPr marL="0" indent="0" defTabSz="457200">
              <a:spcBef>
                <a:spcPts val="0"/>
              </a:spcBef>
              <a:buNone/>
              <a:defRPr/>
            </a:pPr>
            <a:endParaRPr lang="en-US" sz="1800" dirty="0"/>
          </a:p>
          <a:p>
            <a:pPr marL="0" indent="0" defTabSz="457200">
              <a:spcBef>
                <a:spcPts val="0"/>
              </a:spcBef>
              <a:buNone/>
              <a:defRPr/>
            </a:pPr>
            <a:r>
              <a:rPr lang="en-US" sz="1800" dirty="0"/>
              <a:t>You'll need to do this to get your</a:t>
            </a:r>
            <a:r>
              <a:rPr kumimoji="0" lang="en-US" sz="1800" b="0" i="0" u="none" strike="noStrike" kern="1200" cap="none" spc="0" normalizeH="0" baseline="0" noProof="0" dirty="0">
                <a:ln>
                  <a:noFill/>
                </a:ln>
                <a:effectLst/>
                <a:uLnTx/>
                <a:uFillTx/>
              </a:rPr>
              <a:t> certificate</a:t>
            </a:r>
            <a:r>
              <a:rPr lang="en-US" sz="1800" dirty="0"/>
              <a:t>.</a:t>
            </a:r>
            <a:r>
              <a:rPr kumimoji="0" lang="en-US" b="0" i="0" u="none" strike="noStrike" kern="1200" cap="none" spc="0" normalizeH="0" baseline="0" noProof="0" dirty="0">
                <a:ln>
                  <a:noFill/>
                </a:ln>
                <a:effectLst/>
                <a:uLnTx/>
                <a:uFillTx/>
              </a:rPr>
              <a:t> </a:t>
            </a:r>
            <a:endParaRPr kumimoji="0" lang="en-GB" b="0" i="0" u="none" strike="noStrike" kern="1200" cap="none" spc="0" normalizeH="0" baseline="0" noProof="0" dirty="0">
              <a:ln>
                <a:noFill/>
              </a:ln>
              <a:effectLst/>
              <a:uLnTx/>
              <a:uFillTx/>
            </a:endParaRPr>
          </a:p>
          <a:p>
            <a:pPr marL="215900" indent="-215900"/>
            <a:endParaRPr lang="en-GB"/>
          </a:p>
        </p:txBody>
      </p:sp>
      <p:sp>
        <p:nvSpPr>
          <p:cNvPr id="2" name="Title 1">
            <a:extLst>
              <a:ext uri="{FF2B5EF4-FFF2-40B4-BE49-F238E27FC236}">
                <a16:creationId xmlns:a16="http://schemas.microsoft.com/office/drawing/2014/main" id="{BDA7204F-D465-3833-5B5A-9C801E4264FA}"/>
              </a:ext>
            </a:extLst>
          </p:cNvPr>
          <p:cNvSpPr>
            <a:spLocks noGrp="1"/>
          </p:cNvSpPr>
          <p:nvPr>
            <p:ph type="title"/>
          </p:nvPr>
        </p:nvSpPr>
        <p:spPr>
          <a:xfrm>
            <a:off x="623888" y="333375"/>
            <a:ext cx="10944225" cy="1525588"/>
          </a:xfrm>
        </p:spPr>
        <p:txBody>
          <a:bodyPr>
            <a:normAutofit/>
          </a:bodyPr>
          <a:lstStyle/>
          <a:p>
            <a:r>
              <a:rPr lang="en-US"/>
              <a:t>Passport</a:t>
            </a:r>
            <a:endParaRPr lang="en-GB"/>
          </a:p>
        </p:txBody>
      </p:sp>
      <p:pic>
        <p:nvPicPr>
          <p:cNvPr id="6" name="Picture 5" descr="A screenshot of a computer&#10;&#10;AI-generated content may be incorrect.">
            <a:extLst>
              <a:ext uri="{FF2B5EF4-FFF2-40B4-BE49-F238E27FC236}">
                <a16:creationId xmlns:a16="http://schemas.microsoft.com/office/drawing/2014/main" id="{C6764C0F-5485-24A2-2EC0-3B256050BB54}"/>
              </a:ext>
            </a:extLst>
          </p:cNvPr>
          <p:cNvPicPr>
            <a:picLocks noChangeAspect="1"/>
          </p:cNvPicPr>
          <p:nvPr/>
        </p:nvPicPr>
        <p:blipFill>
          <a:blip r:embed="rId2"/>
          <a:stretch>
            <a:fillRect/>
          </a:stretch>
        </p:blipFill>
        <p:spPr>
          <a:xfrm>
            <a:off x="6685189" y="1238024"/>
            <a:ext cx="3792765" cy="5238297"/>
          </a:xfrm>
          <a:prstGeom prst="rect">
            <a:avLst/>
          </a:prstGeom>
          <a:effectLst>
            <a:outerShdw blurRad="50800" dist="38100" dir="2700000">
              <a:srgbClr val="000000">
                <a:alpha val="40000"/>
              </a:srgbClr>
            </a:outerShdw>
          </a:effectLst>
        </p:spPr>
      </p:pic>
    </p:spTree>
    <p:extLst>
      <p:ext uri="{BB962C8B-B14F-4D97-AF65-F5344CB8AC3E}">
        <p14:creationId xmlns:p14="http://schemas.microsoft.com/office/powerpoint/2010/main" val="6798110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F54043-FD21-F747-8859-534C265E04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099A9C-3D10-DF3A-D9B4-A21B1F612F22}"/>
              </a:ext>
            </a:extLst>
          </p:cNvPr>
          <p:cNvSpPr>
            <a:spLocks noGrp="1"/>
          </p:cNvSpPr>
          <p:nvPr>
            <p:ph type="ctrTitle"/>
          </p:nvPr>
        </p:nvSpPr>
        <p:spPr>
          <a:xfrm>
            <a:off x="233267" y="1916221"/>
            <a:ext cx="5784978" cy="2387600"/>
          </a:xfrm>
        </p:spPr>
        <p:txBody>
          <a:bodyPr/>
          <a:lstStyle/>
          <a:p>
            <a:r>
              <a:rPr lang="en-GB" sz="5400" dirty="0">
                <a:effectLst/>
                <a:latin typeface="Arial" panose="020B0604020202020204" pitchFamily="34" charset="0"/>
                <a:ea typeface="Aptos" panose="020B0004020202020204" pitchFamily="34" charset="0"/>
              </a:rPr>
              <a:t>Congratulations!</a:t>
            </a:r>
            <a:endParaRPr lang="en-GB" sz="5400" dirty="0"/>
          </a:p>
        </p:txBody>
      </p:sp>
      <p:sp>
        <p:nvSpPr>
          <p:cNvPr id="3" name="Subtitle 2">
            <a:extLst>
              <a:ext uri="{FF2B5EF4-FFF2-40B4-BE49-F238E27FC236}">
                <a16:creationId xmlns:a16="http://schemas.microsoft.com/office/drawing/2014/main" id="{232D61DC-5FD1-A1D4-283E-82FA8DEE6165}"/>
              </a:ext>
            </a:extLst>
          </p:cNvPr>
          <p:cNvSpPr>
            <a:spLocks noGrp="1"/>
          </p:cNvSpPr>
          <p:nvPr>
            <p:ph type="subTitle" idx="1"/>
          </p:nvPr>
        </p:nvSpPr>
        <p:spPr>
          <a:xfrm>
            <a:off x="233267" y="4546657"/>
            <a:ext cx="7646408" cy="855677"/>
          </a:xfrm>
        </p:spPr>
        <p:txBody>
          <a:bodyPr lIns="91440" tIns="45720" rIns="91440" bIns="45720" anchor="t"/>
          <a:lstStyle/>
          <a:p>
            <a:pPr>
              <a:lnSpc>
                <a:spcPct val="90000"/>
              </a:lnSpc>
            </a:pPr>
            <a:r>
              <a:rPr lang="en-US" dirty="0"/>
              <a:t>You have completed your Discovery CREST Award. We hope you have enjoyed it.</a:t>
            </a:r>
          </a:p>
        </p:txBody>
      </p:sp>
      <p:pic>
        <p:nvPicPr>
          <p:cNvPr id="5" name="Picture 4">
            <a:extLst>
              <a:ext uri="{FF2B5EF4-FFF2-40B4-BE49-F238E27FC236}">
                <a16:creationId xmlns:a16="http://schemas.microsoft.com/office/drawing/2014/main" id="{13ADC85A-0765-B881-5CF6-90953673980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703164" y="5976344"/>
            <a:ext cx="1038065" cy="333179"/>
          </a:xfrm>
          <a:prstGeom prst="rect">
            <a:avLst/>
          </a:prstGeom>
          <a:noFill/>
          <a:ln>
            <a:noFill/>
          </a:ln>
        </p:spPr>
      </p:pic>
      <p:pic>
        <p:nvPicPr>
          <p:cNvPr id="6" name="Picture 5">
            <a:extLst>
              <a:ext uri="{FF2B5EF4-FFF2-40B4-BE49-F238E27FC236}">
                <a16:creationId xmlns:a16="http://schemas.microsoft.com/office/drawing/2014/main" id="{C67AC1AF-8002-3E51-5F24-73F978A1932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03969" y="6429111"/>
            <a:ext cx="1582631" cy="323154"/>
          </a:xfrm>
          <a:prstGeom prst="rect">
            <a:avLst/>
          </a:prstGeom>
          <a:noFill/>
          <a:ln>
            <a:noFill/>
          </a:ln>
        </p:spPr>
      </p:pic>
      <p:pic>
        <p:nvPicPr>
          <p:cNvPr id="7" name="Picture 6">
            <a:extLst>
              <a:ext uri="{FF2B5EF4-FFF2-40B4-BE49-F238E27FC236}">
                <a16:creationId xmlns:a16="http://schemas.microsoft.com/office/drawing/2014/main" id="{8CCC5CE8-DA29-1E71-A062-F3BD3460CF2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456994" y="6429111"/>
            <a:ext cx="1582631" cy="281949"/>
          </a:xfrm>
          <a:prstGeom prst="rect">
            <a:avLst/>
          </a:prstGeom>
          <a:noFill/>
          <a:ln>
            <a:noFill/>
          </a:ln>
        </p:spPr>
      </p:pic>
      <p:pic>
        <p:nvPicPr>
          <p:cNvPr id="32" name="Picture Placeholder 31" descr="Multiple blue virus organisms">
            <a:extLst>
              <a:ext uri="{FF2B5EF4-FFF2-40B4-BE49-F238E27FC236}">
                <a16:creationId xmlns:a16="http://schemas.microsoft.com/office/drawing/2014/main" id="{1A1D61DE-0BA6-B65D-CE82-529C803B2F32}"/>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949573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95CC6-4C26-FF62-1B80-FA1E108096A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30112AB-872D-CFE8-167B-579E3D06FB88}"/>
              </a:ext>
            </a:extLst>
          </p:cNvPr>
          <p:cNvSpPr>
            <a:spLocks noGrp="1"/>
          </p:cNvSpPr>
          <p:nvPr>
            <p:ph type="title"/>
          </p:nvPr>
        </p:nvSpPr>
        <p:spPr>
          <a:xfrm>
            <a:off x="623887" y="349335"/>
            <a:ext cx="7450967" cy="1525588"/>
          </a:xfrm>
        </p:spPr>
        <p:txBody>
          <a:bodyPr>
            <a:normAutofit/>
          </a:bodyPr>
          <a:lstStyle/>
          <a:p>
            <a:r>
              <a:rPr lang="en-US" dirty="0">
                <a:latin typeface="Gotham" panose="02000504050000020004" pitchFamily="2" charset="0"/>
              </a:rPr>
              <a:t>Health research at UCL </a:t>
            </a:r>
            <a:endParaRPr lang="en-GB" dirty="0">
              <a:latin typeface="Gotham" panose="02000504050000020004" pitchFamily="2" charset="0"/>
            </a:endParaRPr>
          </a:p>
        </p:txBody>
      </p:sp>
      <p:sp>
        <p:nvSpPr>
          <p:cNvPr id="7" name="TextBox 6">
            <a:extLst>
              <a:ext uri="{FF2B5EF4-FFF2-40B4-BE49-F238E27FC236}">
                <a16:creationId xmlns:a16="http://schemas.microsoft.com/office/drawing/2014/main" id="{FC4D16E2-8DFE-1ECB-E5CA-9711A9D7ED88}"/>
              </a:ext>
            </a:extLst>
          </p:cNvPr>
          <p:cNvSpPr txBox="1"/>
          <p:nvPr/>
        </p:nvSpPr>
        <p:spPr>
          <a:xfrm>
            <a:off x="8374901" y="2714790"/>
            <a:ext cx="3627042" cy="3693319"/>
          </a:xfrm>
          <a:prstGeom prst="rect">
            <a:avLst/>
          </a:prstGeom>
          <a:noFill/>
        </p:spPr>
        <p:txBody>
          <a:bodyPr wrap="square" lIns="91440" tIns="45720" rIns="91440" bIns="45720" rtlCol="0" anchor="t">
            <a:spAutoFit/>
          </a:bodyPr>
          <a:lstStyle/>
          <a:p>
            <a:r>
              <a:rPr lang="en-US" dirty="0">
                <a:latin typeface="Gotham" panose="02000504050000020004" pitchFamily="2" charset="0"/>
              </a:rPr>
              <a:t>Your CREST project is linked to a real-life research project at University College London and UCL’s Hospital. </a:t>
            </a:r>
          </a:p>
          <a:p>
            <a:endParaRPr lang="en-US" dirty="0">
              <a:latin typeface="Gotham" panose="02000504050000020004" pitchFamily="2" charset="0"/>
            </a:endParaRPr>
          </a:p>
          <a:p>
            <a:r>
              <a:rPr lang="en-US" dirty="0">
                <a:latin typeface="Gotham" panose="02000504050000020004" pitchFamily="2" charset="0"/>
              </a:rPr>
              <a:t>Watch the video clip to find out more about why the research began.</a:t>
            </a:r>
          </a:p>
          <a:p>
            <a:endParaRPr lang="en-US" dirty="0">
              <a:solidFill>
                <a:srgbClr val="FF0000"/>
              </a:solidFill>
              <a:latin typeface="Gotham" panose="02000504050000020004" pitchFamily="2" charset="0"/>
            </a:endParaRPr>
          </a:p>
          <a:p>
            <a:r>
              <a:rPr lang="en-US" dirty="0">
                <a:solidFill>
                  <a:srgbClr val="9A1B76"/>
                </a:solidFill>
                <a:latin typeface="Gotham" panose="02000504050000020004" pitchFamily="2" charset="0"/>
              </a:rPr>
              <a:t>Discuss and make notes about how the research project started. </a:t>
            </a:r>
            <a:endParaRPr lang="en-US" dirty="0">
              <a:latin typeface="Gotham" panose="02000504050000020004" pitchFamily="2" charset="0"/>
            </a:endParaRPr>
          </a:p>
          <a:p>
            <a:endParaRPr lang="en-GB" dirty="0"/>
          </a:p>
        </p:txBody>
      </p:sp>
      <p:pic>
        <p:nvPicPr>
          <p:cNvPr id="10" name="Picture Placeholder 9">
            <a:extLst>
              <a:ext uri="{FF2B5EF4-FFF2-40B4-BE49-F238E27FC236}">
                <a16:creationId xmlns:a16="http://schemas.microsoft.com/office/drawing/2014/main" id="{F9DBF51D-4B2E-9198-EC36-9EB3F48245AC}"/>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a:xfrm>
            <a:off x="8184844" y="-30093"/>
            <a:ext cx="4007156" cy="2446387"/>
          </a:xfrm>
          <a:custGeom>
            <a:avLst/>
            <a:gdLst>
              <a:gd name="connsiteX0" fmla="*/ 0 w 2709379"/>
              <a:gd name="connsiteY0" fmla="*/ 0 h 2617788"/>
              <a:gd name="connsiteX1" fmla="*/ 2709379 w 2709379"/>
              <a:gd name="connsiteY1" fmla="*/ 0 h 2617788"/>
              <a:gd name="connsiteX2" fmla="*/ 2709379 w 2709379"/>
              <a:gd name="connsiteY2" fmla="*/ 2617788 h 2617788"/>
              <a:gd name="connsiteX3" fmla="*/ 0 w 2709379"/>
              <a:gd name="connsiteY3" fmla="*/ 2617788 h 2617788"/>
              <a:gd name="connsiteX4" fmla="*/ 0 w 2709379"/>
              <a:gd name="connsiteY4" fmla="*/ 0 h 2617788"/>
              <a:gd name="connsiteX0" fmla="*/ 0 w 2709379"/>
              <a:gd name="connsiteY0" fmla="*/ 0 h 2617788"/>
              <a:gd name="connsiteX1" fmla="*/ 2709379 w 2709379"/>
              <a:gd name="connsiteY1" fmla="*/ 0 h 2617788"/>
              <a:gd name="connsiteX2" fmla="*/ 2709379 w 2709379"/>
              <a:gd name="connsiteY2" fmla="*/ 2617788 h 2617788"/>
              <a:gd name="connsiteX3" fmla="*/ 9939 w 2709379"/>
              <a:gd name="connsiteY3" fmla="*/ 2289797 h 2617788"/>
              <a:gd name="connsiteX4" fmla="*/ 0 w 2709379"/>
              <a:gd name="connsiteY4" fmla="*/ 0 h 2617788"/>
              <a:gd name="connsiteX0" fmla="*/ 993913 w 2699440"/>
              <a:gd name="connsiteY0" fmla="*/ 0 h 2627727"/>
              <a:gd name="connsiteX1" fmla="*/ 2699440 w 2699440"/>
              <a:gd name="connsiteY1" fmla="*/ 9939 h 2627727"/>
              <a:gd name="connsiteX2" fmla="*/ 2699440 w 2699440"/>
              <a:gd name="connsiteY2" fmla="*/ 2627727 h 2627727"/>
              <a:gd name="connsiteX3" fmla="*/ 0 w 2699440"/>
              <a:gd name="connsiteY3" fmla="*/ 2299736 h 2627727"/>
              <a:gd name="connsiteX4" fmla="*/ 993913 w 2699440"/>
              <a:gd name="connsiteY4" fmla="*/ 0 h 2627727"/>
              <a:gd name="connsiteX0" fmla="*/ 989150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989150 w 2699440"/>
              <a:gd name="connsiteY4" fmla="*/ 0 h 2618202"/>
              <a:gd name="connsiteX0" fmla="*/ 426814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426814 w 2699440"/>
              <a:gd name="connsiteY4" fmla="*/ 0 h 2618202"/>
              <a:gd name="connsiteX0" fmla="*/ 399876 w 2672502"/>
              <a:gd name="connsiteY0" fmla="*/ 0 h 2618202"/>
              <a:gd name="connsiteX1" fmla="*/ 2672502 w 2672502"/>
              <a:gd name="connsiteY1" fmla="*/ 414 h 2618202"/>
              <a:gd name="connsiteX2" fmla="*/ 2672502 w 2672502"/>
              <a:gd name="connsiteY2" fmla="*/ 2618202 h 2618202"/>
              <a:gd name="connsiteX3" fmla="*/ 0 w 2672502"/>
              <a:gd name="connsiteY3" fmla="*/ 2295588 h 2618202"/>
              <a:gd name="connsiteX4" fmla="*/ 399876 w 2672502"/>
              <a:gd name="connsiteY4" fmla="*/ 0 h 2618202"/>
              <a:gd name="connsiteX0" fmla="*/ 413036 w 2685662"/>
              <a:gd name="connsiteY0" fmla="*/ 0 h 2618202"/>
              <a:gd name="connsiteX1" fmla="*/ 2685662 w 2685662"/>
              <a:gd name="connsiteY1" fmla="*/ 414 h 2618202"/>
              <a:gd name="connsiteX2" fmla="*/ 2685662 w 2685662"/>
              <a:gd name="connsiteY2" fmla="*/ 2618202 h 2618202"/>
              <a:gd name="connsiteX3" fmla="*/ 0 w 2685662"/>
              <a:gd name="connsiteY3" fmla="*/ 2301591 h 2618202"/>
              <a:gd name="connsiteX4" fmla="*/ 413036 w 2685662"/>
              <a:gd name="connsiteY4" fmla="*/ 0 h 2618202"/>
              <a:gd name="connsiteX0" fmla="*/ 411156 w 2685662"/>
              <a:gd name="connsiteY0" fmla="*/ 2588 h 2617788"/>
              <a:gd name="connsiteX1" fmla="*/ 2685662 w 2685662"/>
              <a:gd name="connsiteY1" fmla="*/ 0 h 2617788"/>
              <a:gd name="connsiteX2" fmla="*/ 2685662 w 2685662"/>
              <a:gd name="connsiteY2" fmla="*/ 2617788 h 2617788"/>
              <a:gd name="connsiteX3" fmla="*/ 0 w 2685662"/>
              <a:gd name="connsiteY3" fmla="*/ 2301177 h 2617788"/>
              <a:gd name="connsiteX4" fmla="*/ 411156 w 2685662"/>
              <a:gd name="connsiteY4" fmla="*/ 2588 h 261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662" h="2617788">
                <a:moveTo>
                  <a:pt x="411156" y="2588"/>
                </a:moveTo>
                <a:lnTo>
                  <a:pt x="2685662" y="0"/>
                </a:lnTo>
                <a:lnTo>
                  <a:pt x="2685662" y="2617788"/>
                </a:lnTo>
                <a:lnTo>
                  <a:pt x="0" y="2301177"/>
                </a:lnTo>
                <a:lnTo>
                  <a:pt x="411156" y="2588"/>
                </a:lnTo>
                <a:close/>
              </a:path>
            </a:pathLst>
          </a:custGeom>
        </p:spPr>
      </p:pic>
      <p:pic>
        <p:nvPicPr>
          <p:cNvPr id="3" name="How the research started - 480 px -UCL Discovery new resource supporting video clip 1">
            <a:hlinkClick r:id="" action="ppaction://media"/>
            <a:extLst>
              <a:ext uri="{FF2B5EF4-FFF2-40B4-BE49-F238E27FC236}">
                <a16:creationId xmlns:a16="http://schemas.microsoft.com/office/drawing/2014/main" id="{51E8E011-7728-FA64-C3A7-655C4B10A4D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43084" y="2296886"/>
            <a:ext cx="7799112" cy="4383576"/>
          </a:xfrm>
          <a:prstGeom prst="rect">
            <a:avLst/>
          </a:prstGeom>
        </p:spPr>
      </p:pic>
    </p:spTree>
    <p:extLst>
      <p:ext uri="{BB962C8B-B14F-4D97-AF65-F5344CB8AC3E}">
        <p14:creationId xmlns:p14="http://schemas.microsoft.com/office/powerpoint/2010/main" val="574775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94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8EDBA-C3E1-2147-F36C-8062BCB80EB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3B718D9-A399-61AE-C10C-7C138F62EB72}"/>
              </a:ext>
            </a:extLst>
          </p:cNvPr>
          <p:cNvSpPr>
            <a:spLocks noGrp="1"/>
          </p:cNvSpPr>
          <p:nvPr>
            <p:ph type="title"/>
          </p:nvPr>
        </p:nvSpPr>
        <p:spPr>
          <a:xfrm>
            <a:off x="623887" y="349335"/>
            <a:ext cx="7450967" cy="1525588"/>
          </a:xfrm>
        </p:spPr>
        <p:txBody>
          <a:bodyPr>
            <a:normAutofit/>
          </a:bodyPr>
          <a:lstStyle/>
          <a:p>
            <a:r>
              <a:rPr lang="en-US" dirty="0">
                <a:latin typeface="Gotham" panose="02000504050000020004" pitchFamily="2" charset="0"/>
              </a:rPr>
              <a:t>Health research at UCL </a:t>
            </a:r>
            <a:endParaRPr lang="en-GB" dirty="0">
              <a:latin typeface="Gotham" panose="02000504050000020004" pitchFamily="2" charset="0"/>
            </a:endParaRPr>
          </a:p>
        </p:txBody>
      </p:sp>
      <p:sp>
        <p:nvSpPr>
          <p:cNvPr id="7" name="TextBox 6">
            <a:extLst>
              <a:ext uri="{FF2B5EF4-FFF2-40B4-BE49-F238E27FC236}">
                <a16:creationId xmlns:a16="http://schemas.microsoft.com/office/drawing/2014/main" id="{3F456800-DB91-8911-C14B-C8D89D636D05}"/>
              </a:ext>
            </a:extLst>
          </p:cNvPr>
          <p:cNvSpPr txBox="1"/>
          <p:nvPr/>
        </p:nvSpPr>
        <p:spPr>
          <a:xfrm>
            <a:off x="8074854" y="3429000"/>
            <a:ext cx="3627042" cy="2585323"/>
          </a:xfrm>
          <a:prstGeom prst="rect">
            <a:avLst/>
          </a:prstGeom>
          <a:noFill/>
        </p:spPr>
        <p:txBody>
          <a:bodyPr wrap="square" lIns="91440" tIns="45720" rIns="91440" bIns="45720" rtlCol="0" anchor="t">
            <a:spAutoFit/>
          </a:bodyPr>
          <a:lstStyle/>
          <a:p>
            <a:endParaRPr lang="en-US" dirty="0">
              <a:latin typeface="Gotham" panose="02000504050000020004" pitchFamily="2" charset="0"/>
            </a:endParaRPr>
          </a:p>
          <a:p>
            <a:r>
              <a:rPr lang="en-US" dirty="0">
                <a:latin typeface="Gotham" panose="02000504050000020004" pitchFamily="2" charset="0"/>
              </a:rPr>
              <a:t>Now look at the comic strip to find out more about what the researchers are investigating.</a:t>
            </a:r>
          </a:p>
          <a:p>
            <a:endParaRPr lang="en-US" dirty="0">
              <a:solidFill>
                <a:srgbClr val="FF0000"/>
              </a:solidFill>
              <a:latin typeface="Gotham" panose="02000504050000020004" pitchFamily="2" charset="0"/>
            </a:endParaRPr>
          </a:p>
          <a:p>
            <a:r>
              <a:rPr lang="en-US" dirty="0">
                <a:solidFill>
                  <a:srgbClr val="9A1B76"/>
                </a:solidFill>
                <a:latin typeface="Gotham" panose="02000504050000020004" pitchFamily="2" charset="0"/>
              </a:rPr>
              <a:t>Discuss and then add to your notes about how the research project started. </a:t>
            </a:r>
            <a:endParaRPr lang="en-US" dirty="0">
              <a:latin typeface="Gotham" panose="02000504050000020004" pitchFamily="2" charset="0"/>
            </a:endParaRPr>
          </a:p>
          <a:p>
            <a:endParaRPr lang="en-GB" dirty="0"/>
          </a:p>
        </p:txBody>
      </p:sp>
      <p:pic>
        <p:nvPicPr>
          <p:cNvPr id="10" name="Picture Placeholder 9">
            <a:extLst>
              <a:ext uri="{FF2B5EF4-FFF2-40B4-BE49-F238E27FC236}">
                <a16:creationId xmlns:a16="http://schemas.microsoft.com/office/drawing/2014/main" id="{D6A45C8A-048B-03FE-5D75-C43BBE5F803C}"/>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a:xfrm>
            <a:off x="8184844" y="-30093"/>
            <a:ext cx="4007156" cy="2446387"/>
          </a:xfrm>
          <a:custGeom>
            <a:avLst/>
            <a:gdLst>
              <a:gd name="connsiteX0" fmla="*/ 0 w 2709379"/>
              <a:gd name="connsiteY0" fmla="*/ 0 h 2617788"/>
              <a:gd name="connsiteX1" fmla="*/ 2709379 w 2709379"/>
              <a:gd name="connsiteY1" fmla="*/ 0 h 2617788"/>
              <a:gd name="connsiteX2" fmla="*/ 2709379 w 2709379"/>
              <a:gd name="connsiteY2" fmla="*/ 2617788 h 2617788"/>
              <a:gd name="connsiteX3" fmla="*/ 0 w 2709379"/>
              <a:gd name="connsiteY3" fmla="*/ 2617788 h 2617788"/>
              <a:gd name="connsiteX4" fmla="*/ 0 w 2709379"/>
              <a:gd name="connsiteY4" fmla="*/ 0 h 2617788"/>
              <a:gd name="connsiteX0" fmla="*/ 0 w 2709379"/>
              <a:gd name="connsiteY0" fmla="*/ 0 h 2617788"/>
              <a:gd name="connsiteX1" fmla="*/ 2709379 w 2709379"/>
              <a:gd name="connsiteY1" fmla="*/ 0 h 2617788"/>
              <a:gd name="connsiteX2" fmla="*/ 2709379 w 2709379"/>
              <a:gd name="connsiteY2" fmla="*/ 2617788 h 2617788"/>
              <a:gd name="connsiteX3" fmla="*/ 9939 w 2709379"/>
              <a:gd name="connsiteY3" fmla="*/ 2289797 h 2617788"/>
              <a:gd name="connsiteX4" fmla="*/ 0 w 2709379"/>
              <a:gd name="connsiteY4" fmla="*/ 0 h 2617788"/>
              <a:gd name="connsiteX0" fmla="*/ 993913 w 2699440"/>
              <a:gd name="connsiteY0" fmla="*/ 0 h 2627727"/>
              <a:gd name="connsiteX1" fmla="*/ 2699440 w 2699440"/>
              <a:gd name="connsiteY1" fmla="*/ 9939 h 2627727"/>
              <a:gd name="connsiteX2" fmla="*/ 2699440 w 2699440"/>
              <a:gd name="connsiteY2" fmla="*/ 2627727 h 2627727"/>
              <a:gd name="connsiteX3" fmla="*/ 0 w 2699440"/>
              <a:gd name="connsiteY3" fmla="*/ 2299736 h 2627727"/>
              <a:gd name="connsiteX4" fmla="*/ 993913 w 2699440"/>
              <a:gd name="connsiteY4" fmla="*/ 0 h 2627727"/>
              <a:gd name="connsiteX0" fmla="*/ 989150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989150 w 2699440"/>
              <a:gd name="connsiteY4" fmla="*/ 0 h 2618202"/>
              <a:gd name="connsiteX0" fmla="*/ 426814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426814 w 2699440"/>
              <a:gd name="connsiteY4" fmla="*/ 0 h 2618202"/>
              <a:gd name="connsiteX0" fmla="*/ 399876 w 2672502"/>
              <a:gd name="connsiteY0" fmla="*/ 0 h 2618202"/>
              <a:gd name="connsiteX1" fmla="*/ 2672502 w 2672502"/>
              <a:gd name="connsiteY1" fmla="*/ 414 h 2618202"/>
              <a:gd name="connsiteX2" fmla="*/ 2672502 w 2672502"/>
              <a:gd name="connsiteY2" fmla="*/ 2618202 h 2618202"/>
              <a:gd name="connsiteX3" fmla="*/ 0 w 2672502"/>
              <a:gd name="connsiteY3" fmla="*/ 2295588 h 2618202"/>
              <a:gd name="connsiteX4" fmla="*/ 399876 w 2672502"/>
              <a:gd name="connsiteY4" fmla="*/ 0 h 2618202"/>
              <a:gd name="connsiteX0" fmla="*/ 413036 w 2685662"/>
              <a:gd name="connsiteY0" fmla="*/ 0 h 2618202"/>
              <a:gd name="connsiteX1" fmla="*/ 2685662 w 2685662"/>
              <a:gd name="connsiteY1" fmla="*/ 414 h 2618202"/>
              <a:gd name="connsiteX2" fmla="*/ 2685662 w 2685662"/>
              <a:gd name="connsiteY2" fmla="*/ 2618202 h 2618202"/>
              <a:gd name="connsiteX3" fmla="*/ 0 w 2685662"/>
              <a:gd name="connsiteY3" fmla="*/ 2301591 h 2618202"/>
              <a:gd name="connsiteX4" fmla="*/ 413036 w 2685662"/>
              <a:gd name="connsiteY4" fmla="*/ 0 h 2618202"/>
              <a:gd name="connsiteX0" fmla="*/ 411156 w 2685662"/>
              <a:gd name="connsiteY0" fmla="*/ 2588 h 2617788"/>
              <a:gd name="connsiteX1" fmla="*/ 2685662 w 2685662"/>
              <a:gd name="connsiteY1" fmla="*/ 0 h 2617788"/>
              <a:gd name="connsiteX2" fmla="*/ 2685662 w 2685662"/>
              <a:gd name="connsiteY2" fmla="*/ 2617788 h 2617788"/>
              <a:gd name="connsiteX3" fmla="*/ 0 w 2685662"/>
              <a:gd name="connsiteY3" fmla="*/ 2301177 h 2617788"/>
              <a:gd name="connsiteX4" fmla="*/ 411156 w 2685662"/>
              <a:gd name="connsiteY4" fmla="*/ 2588 h 261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662" h="2617788">
                <a:moveTo>
                  <a:pt x="411156" y="2588"/>
                </a:moveTo>
                <a:lnTo>
                  <a:pt x="2685662" y="0"/>
                </a:lnTo>
                <a:lnTo>
                  <a:pt x="2685662" y="2617788"/>
                </a:lnTo>
                <a:lnTo>
                  <a:pt x="0" y="2301177"/>
                </a:lnTo>
                <a:lnTo>
                  <a:pt x="411156" y="2588"/>
                </a:lnTo>
                <a:close/>
              </a:path>
            </a:pathLst>
          </a:custGeom>
        </p:spPr>
      </p:pic>
      <p:pic>
        <p:nvPicPr>
          <p:cNvPr id="2" name="Picture 1">
            <a:extLst>
              <a:ext uri="{FF2B5EF4-FFF2-40B4-BE49-F238E27FC236}">
                <a16:creationId xmlns:a16="http://schemas.microsoft.com/office/drawing/2014/main" id="{E086B21D-A721-80C2-EA02-F1810C6BE47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6131" y="1582706"/>
            <a:ext cx="7955582" cy="5152187"/>
          </a:xfrm>
          <a:prstGeom prst="rect">
            <a:avLst/>
          </a:prstGeom>
        </p:spPr>
      </p:pic>
    </p:spTree>
    <p:extLst>
      <p:ext uri="{BB962C8B-B14F-4D97-AF65-F5344CB8AC3E}">
        <p14:creationId xmlns:p14="http://schemas.microsoft.com/office/powerpoint/2010/main" val="4076945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6C44E-FEAA-567C-B61F-5531E1B62030}"/>
              </a:ext>
            </a:extLst>
          </p:cNvPr>
          <p:cNvSpPr>
            <a:spLocks noGrp="1"/>
          </p:cNvSpPr>
          <p:nvPr>
            <p:ph type="title"/>
          </p:nvPr>
        </p:nvSpPr>
        <p:spPr/>
        <p:txBody>
          <a:bodyPr/>
          <a:lstStyle/>
          <a:p>
            <a:r>
              <a:rPr lang="en-US"/>
              <a:t>COVID-19</a:t>
            </a:r>
            <a:endParaRPr lang="en-GB"/>
          </a:p>
        </p:txBody>
      </p:sp>
      <p:pic>
        <p:nvPicPr>
          <p:cNvPr id="6" name="Picture Placeholder 5" descr="A close up of a virus&#10;&#10;AI-generated content may be incorrect.">
            <a:extLst>
              <a:ext uri="{FF2B5EF4-FFF2-40B4-BE49-F238E27FC236}">
                <a16:creationId xmlns:a16="http://schemas.microsoft.com/office/drawing/2014/main" id="{248FE9FF-1062-9BCA-BE2B-0EDEE3C490DB}"/>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
        <p:nvSpPr>
          <p:cNvPr id="4" name="Text Placeholder 3">
            <a:extLst>
              <a:ext uri="{FF2B5EF4-FFF2-40B4-BE49-F238E27FC236}">
                <a16:creationId xmlns:a16="http://schemas.microsoft.com/office/drawing/2014/main" id="{72F9ED20-25E0-A950-EFEB-94E3C2597157}"/>
              </a:ext>
              <a:ext uri="{C183D7F6-B498-43B3-948B-1728B52AA6E4}">
                <adec:decorative xmlns:adec="http://schemas.microsoft.com/office/drawing/2017/decorative" val="0"/>
              </a:ext>
            </a:extLst>
          </p:cNvPr>
          <p:cNvSpPr>
            <a:spLocks noGrp="1"/>
          </p:cNvSpPr>
          <p:nvPr>
            <p:ph type="body" sz="quarter" idx="14"/>
          </p:nvPr>
        </p:nvSpPr>
        <p:spPr>
          <a:xfrm>
            <a:off x="623888" y="2753849"/>
            <a:ext cx="10034119" cy="2331261"/>
          </a:xfrm>
        </p:spPr>
        <p:txBody>
          <a:bodyPr lIns="91440" tIns="45720" rIns="91440" bIns="45720" anchor="t"/>
          <a:lstStyle/>
          <a:p>
            <a:r>
              <a:rPr lang="en-US" sz="1800" dirty="0"/>
              <a:t>COVID-19 is a respiratory illness caused by the coronavirus. </a:t>
            </a:r>
          </a:p>
          <a:p>
            <a:r>
              <a:rPr lang="en-US" sz="1800" dirty="0"/>
              <a:t>It was known as a COVID pandemic as the virus spread around the world causing many people to become unwell. </a:t>
            </a:r>
            <a:endParaRPr lang="en-US" sz="1800" dirty="0">
              <a:solidFill>
                <a:srgbClr val="9A1B76"/>
              </a:solidFill>
            </a:endParaRPr>
          </a:p>
          <a:p>
            <a:r>
              <a:rPr lang="en-US" sz="1800" dirty="0">
                <a:solidFill>
                  <a:srgbClr val="9A1B76"/>
                </a:solidFill>
              </a:rPr>
              <a:t>Can you remember what people did to prevent the spread of the coronavirus? </a:t>
            </a:r>
          </a:p>
          <a:p>
            <a:endParaRPr lang="en-US" dirty="0"/>
          </a:p>
          <a:p>
            <a:endParaRPr lang="en-US" dirty="0">
              <a:solidFill>
                <a:srgbClr val="000000"/>
              </a:solidFill>
            </a:endParaRPr>
          </a:p>
        </p:txBody>
      </p:sp>
    </p:spTree>
    <p:extLst>
      <p:ext uri="{BB962C8B-B14F-4D97-AF65-F5344CB8AC3E}">
        <p14:creationId xmlns:p14="http://schemas.microsoft.com/office/powerpoint/2010/main" val="369270863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15B98-52CC-4BC3-93F9-43AAD3FA7CBC}"/>
              </a:ext>
            </a:extLst>
          </p:cNvPr>
          <p:cNvSpPr>
            <a:spLocks noGrp="1"/>
          </p:cNvSpPr>
          <p:nvPr>
            <p:ph type="title"/>
          </p:nvPr>
        </p:nvSpPr>
        <p:spPr/>
        <p:txBody>
          <a:bodyPr lIns="91440" tIns="45720" rIns="91440" bIns="45720" anchor="t"/>
          <a:lstStyle/>
          <a:p>
            <a:r>
              <a:rPr lang="en-US" dirty="0"/>
              <a:t>Infection control in hospitals</a:t>
            </a:r>
          </a:p>
        </p:txBody>
      </p:sp>
      <p:sp>
        <p:nvSpPr>
          <p:cNvPr id="16" name="Text Placeholder 4">
            <a:extLst>
              <a:ext uri="{FF2B5EF4-FFF2-40B4-BE49-F238E27FC236}">
                <a16:creationId xmlns:a16="http://schemas.microsoft.com/office/drawing/2014/main" id="{46CC73FB-A4BE-E493-446F-351C932BEA2C}"/>
              </a:ext>
            </a:extLst>
          </p:cNvPr>
          <p:cNvSpPr>
            <a:spLocks noGrp="1"/>
          </p:cNvSpPr>
          <p:nvPr>
            <p:ph type="body" sz="quarter" idx="14"/>
          </p:nvPr>
        </p:nvSpPr>
        <p:spPr>
          <a:xfrm>
            <a:off x="623887" y="2653258"/>
            <a:ext cx="10663706" cy="3737941"/>
          </a:xfrm>
        </p:spPr>
        <p:txBody>
          <a:bodyPr lIns="91440" tIns="45720" rIns="91440" bIns="45720" anchor="t">
            <a:normAutofit/>
          </a:bodyPr>
          <a:lstStyle/>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prstClr val="black"/>
                </a:solidFill>
                <a:effectLst/>
                <a:uLnTx/>
                <a:uFillTx/>
                <a:latin typeface="Gotham"/>
                <a:ea typeface="+mn-ea"/>
                <a:cs typeface="+mn-cs"/>
              </a:rPr>
              <a:t>To reduce the spread of the coronavirus people were asked to follow safety measures such as</a:t>
            </a:r>
            <a:r>
              <a:rPr lang="en-US" sz="1800" dirty="0">
                <a:solidFill>
                  <a:prstClr val="black"/>
                </a:solidFill>
                <a:latin typeface="Gotham"/>
              </a:rPr>
              <a:t>:</a:t>
            </a:r>
            <a:endParaRPr kumimoji="0" lang="en-US" sz="1800" b="0" i="0" u="none" strike="noStrike" kern="1200" cap="none" spc="0" normalizeH="0" baseline="0" noProof="0" dirty="0">
              <a:ln>
                <a:noFill/>
              </a:ln>
              <a:solidFill>
                <a:prstClr val="black"/>
              </a:solidFill>
              <a:effectLst/>
              <a:uLnTx/>
              <a:uFillTx/>
              <a:latin typeface="Gotham"/>
              <a:ea typeface="+mn-ea"/>
              <a:cs typeface="+mn-cs"/>
            </a:endParaRPr>
          </a:p>
          <a:p>
            <a:pPr marL="342900" marR="0" lvl="0" indent="-342900" algn="l" defTabSz="914400" rtl="0" eaLnBrk="1" fontAlgn="auto" latinLnBrk="0" hangingPunct="1">
              <a:lnSpc>
                <a:spcPct val="100000"/>
              </a:lnSpc>
              <a:spcBef>
                <a:spcPts val="1200"/>
              </a:spcBef>
              <a:spcAft>
                <a:spcPts val="0"/>
              </a:spcAft>
              <a:buClrTx/>
              <a:buSzTx/>
              <a:buFontTx/>
              <a:buChar char="-"/>
              <a:tabLst/>
              <a:defRPr/>
            </a:pPr>
            <a:r>
              <a:rPr kumimoji="0" lang="en-US" sz="1800" b="0" i="0" u="none" strike="noStrike" kern="1200" cap="none" spc="0" normalizeH="0" baseline="0" noProof="0" dirty="0">
                <a:ln>
                  <a:noFill/>
                </a:ln>
                <a:solidFill>
                  <a:prstClr val="black"/>
                </a:solidFill>
                <a:effectLst/>
                <a:uLnTx/>
                <a:uFillTx/>
                <a:latin typeface="Gotham"/>
                <a:ea typeface="+mn-ea"/>
                <a:cs typeface="+mn-cs"/>
              </a:rPr>
              <a:t>wearing masks </a:t>
            </a:r>
            <a:endParaRPr lang="en-US" sz="1800" b="0" i="0" u="none" strike="noStrike" kern="1200" cap="none" spc="0" normalizeH="0" baseline="0" noProof="0" dirty="0">
              <a:ln>
                <a:noFill/>
              </a:ln>
              <a:solidFill>
                <a:prstClr val="black"/>
              </a:solidFill>
              <a:effectLst/>
              <a:uLnTx/>
              <a:uFillTx/>
              <a:latin typeface="Gotham"/>
            </a:endParaRPr>
          </a:p>
          <a:p>
            <a:pPr marL="342900" marR="0" lvl="0" indent="-342900" algn="l" defTabSz="914400" rtl="0" eaLnBrk="1" fontAlgn="auto" latinLnBrk="0" hangingPunct="1">
              <a:lnSpc>
                <a:spcPct val="100000"/>
              </a:lnSpc>
              <a:spcBef>
                <a:spcPts val="1200"/>
              </a:spcBef>
              <a:spcAft>
                <a:spcPts val="0"/>
              </a:spcAft>
              <a:buClrTx/>
              <a:buSzTx/>
              <a:buFontTx/>
              <a:buChar char="-"/>
              <a:tabLst/>
              <a:defRPr/>
            </a:pPr>
            <a:r>
              <a:rPr kumimoji="0" lang="en-US" sz="1800" b="0" i="0" u="none" strike="noStrike" kern="1200" cap="none" spc="0" normalizeH="0" baseline="0" noProof="0" dirty="0">
                <a:ln>
                  <a:noFill/>
                </a:ln>
                <a:solidFill>
                  <a:prstClr val="black"/>
                </a:solidFill>
                <a:effectLst/>
                <a:uLnTx/>
                <a:uFillTx/>
                <a:latin typeface="Gotham"/>
                <a:ea typeface="+mn-ea"/>
                <a:cs typeface="+mn-cs"/>
              </a:rPr>
              <a:t>practicing good hand washing and hygiene</a:t>
            </a:r>
            <a:endParaRPr lang="en-US" sz="1800" b="0" i="0" u="none" strike="noStrike" kern="1200" cap="none" spc="0" normalizeH="0" baseline="0" noProof="0" dirty="0">
              <a:ln>
                <a:noFill/>
              </a:ln>
              <a:solidFill>
                <a:prstClr val="black"/>
              </a:solidFill>
              <a:effectLst/>
              <a:uLnTx/>
              <a:uFillTx/>
              <a:latin typeface="Gotham"/>
            </a:endParaRPr>
          </a:p>
          <a:p>
            <a:pPr marL="342900" marR="0" lvl="0" indent="-342900" algn="l" defTabSz="914400" rtl="0" eaLnBrk="1" fontAlgn="auto" latinLnBrk="0" hangingPunct="1">
              <a:lnSpc>
                <a:spcPct val="100000"/>
              </a:lnSpc>
              <a:spcBef>
                <a:spcPts val="1200"/>
              </a:spcBef>
              <a:spcAft>
                <a:spcPts val="0"/>
              </a:spcAft>
              <a:buClrTx/>
              <a:buSzTx/>
              <a:buFontTx/>
              <a:buChar char="-"/>
              <a:tabLst/>
              <a:defRPr/>
            </a:pPr>
            <a:r>
              <a:rPr kumimoji="0" lang="en-US" sz="1800" b="0" i="0" u="none" strike="noStrike" kern="1200" cap="none" spc="0" normalizeH="0" baseline="0" noProof="0" dirty="0">
                <a:ln>
                  <a:noFill/>
                </a:ln>
                <a:solidFill>
                  <a:prstClr val="black"/>
                </a:solidFill>
                <a:effectLst/>
                <a:uLnTx/>
                <a:uFillTx/>
                <a:latin typeface="Gotham"/>
                <a:ea typeface="+mn-ea"/>
                <a:cs typeface="+mn-cs"/>
              </a:rPr>
              <a:t>staying at home when feeling unwell.</a:t>
            </a:r>
            <a:endParaRPr lang="en-US" sz="1800" b="0" i="0" u="none" strike="noStrike" kern="1200" cap="none" spc="0" normalizeH="0" baseline="0" noProof="0" dirty="0">
              <a:ln>
                <a:noFill/>
              </a:ln>
              <a:solidFill>
                <a:prstClr val="black"/>
              </a:solidFill>
              <a:effectLst/>
              <a:uLnTx/>
              <a:uFillTx/>
              <a:latin typeface="Gotham"/>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rgbClr val="9A1B76"/>
              </a:solidFill>
              <a:effectLst/>
              <a:uLnTx/>
              <a:uFillTx/>
              <a:latin typeface="Gotham"/>
              <a:ea typeface="+mn-ea"/>
              <a:cs typeface="+mn-cs"/>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9A1B76"/>
                </a:solidFill>
                <a:effectLst/>
                <a:uLnTx/>
                <a:uFillTx/>
                <a:latin typeface="Gotham"/>
                <a:ea typeface="+mn-ea"/>
                <a:cs typeface="+mn-cs"/>
              </a:rPr>
              <a:t>How do these measures help to control the spread of infection? </a:t>
            </a:r>
            <a:endParaRPr lang="en-US" sz="1800" b="0" i="0" u="none" strike="noStrike" kern="1200" cap="none" spc="0" normalizeH="0" baseline="0" noProof="0" dirty="0">
              <a:ln>
                <a:noFill/>
              </a:ln>
              <a:solidFill>
                <a:srgbClr val="9A1B76"/>
              </a:solidFill>
              <a:effectLst/>
              <a:uLnTx/>
              <a:uFillTx/>
              <a:latin typeface="Gotham"/>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b="0" i="0" u="none" strike="noStrike" kern="1200" cap="none" spc="0" normalizeH="0" baseline="0" noProof="0" dirty="0">
              <a:ln>
                <a:noFill/>
              </a:ln>
              <a:solidFill>
                <a:prstClr val="black"/>
              </a:solidFill>
              <a:effectLst/>
              <a:uLnTx/>
              <a:uFillTx/>
              <a:latin typeface="Gotham"/>
              <a:ea typeface="+mn-ea"/>
              <a:cs typeface="+mn-cs"/>
            </a:endParaRPr>
          </a:p>
          <a:p>
            <a:pPr marL="0" marR="0" lvl="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rgbClr val="9A1B76"/>
              </a:solidFill>
              <a:effectLst/>
              <a:uLnTx/>
              <a:uFillTx/>
              <a:latin typeface="Gotham"/>
              <a:ea typeface="+mn-ea"/>
              <a:cs typeface="+mn-cs"/>
            </a:endParaRPr>
          </a:p>
        </p:txBody>
      </p:sp>
      <p:pic>
        <p:nvPicPr>
          <p:cNvPr id="20" name="Picture Placeholder 19" descr="Hand sanitizer and masks">
            <a:extLst>
              <a:ext uri="{FF2B5EF4-FFF2-40B4-BE49-F238E27FC236}">
                <a16:creationId xmlns:a16="http://schemas.microsoft.com/office/drawing/2014/main" id="{A03BF7E0-0B2D-F9AF-7677-F3DA515BBFEB}"/>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54300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37286-DD5A-4151-32AA-0DB55660DF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E516D7-3F4C-2F13-BAB1-597F52677F08}"/>
              </a:ext>
            </a:extLst>
          </p:cNvPr>
          <p:cNvSpPr>
            <a:spLocks noGrp="1"/>
          </p:cNvSpPr>
          <p:nvPr>
            <p:ph type="title"/>
          </p:nvPr>
        </p:nvSpPr>
        <p:spPr/>
        <p:txBody>
          <a:bodyPr lIns="91440" tIns="45720" rIns="91440" bIns="45720" anchor="t"/>
          <a:lstStyle/>
          <a:p>
            <a:r>
              <a:rPr lang="en-US" dirty="0"/>
              <a:t>Airborne infection</a:t>
            </a:r>
          </a:p>
        </p:txBody>
      </p:sp>
      <p:sp>
        <p:nvSpPr>
          <p:cNvPr id="9" name="Text Placeholder 1">
            <a:extLst>
              <a:ext uri="{FF2B5EF4-FFF2-40B4-BE49-F238E27FC236}">
                <a16:creationId xmlns:a16="http://schemas.microsoft.com/office/drawing/2014/main" id="{B4E8D164-62C9-A080-B3C9-70386D37CB71}"/>
              </a:ext>
            </a:extLst>
          </p:cNvPr>
          <p:cNvSpPr txBox="1">
            <a:spLocks/>
          </p:cNvSpPr>
          <p:nvPr/>
        </p:nvSpPr>
        <p:spPr>
          <a:xfrm>
            <a:off x="234180" y="2369908"/>
            <a:ext cx="10531792" cy="1007177"/>
          </a:xfrm>
          <a:prstGeom prst="rect">
            <a:avLst/>
          </a:prstGeom>
        </p:spPr>
        <p:txBody>
          <a:bodyPr lIns="91440" tIns="45720" rIns="91440" bIns="45720" anchor="t">
            <a:normAutofit/>
          </a:bodyPr>
          <a:lstStyle>
            <a:lvl1pPr marL="0" indent="0" algn="l" defTabSz="914400" rtl="0" eaLnBrk="1" latinLnBrk="0" hangingPunct="1">
              <a:lnSpc>
                <a:spcPct val="100000"/>
              </a:lnSpc>
              <a:spcBef>
                <a:spcPts val="1200"/>
              </a:spcBef>
              <a:spcAft>
                <a:spcPts val="0"/>
              </a:spcAft>
              <a:buFont typeface="Arial" panose="020B0604020202020204" pitchFamily="34" charset="0"/>
              <a:buNone/>
              <a:defRPr sz="2000" kern="1200">
                <a:solidFill>
                  <a:schemeClr val="tx1"/>
                </a:solidFill>
                <a:latin typeface="+mn-lt"/>
                <a:ea typeface="+mn-ea"/>
                <a:cs typeface="+mn-cs"/>
              </a:defRPr>
            </a:lvl1pPr>
            <a:lvl2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2pPr>
            <a:lvl3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3pPr>
            <a:lvl4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4pPr>
            <a:lvl5pPr marL="216000" indent="-216000" algn="l" defTabSz="914400" rtl="0" eaLnBrk="1" latinLnBrk="0" hangingPunct="1">
              <a:lnSpc>
                <a:spcPct val="100000"/>
              </a:lnSpc>
              <a:spcBef>
                <a:spcPts val="1200"/>
              </a:spcBef>
              <a:spcAft>
                <a:spcPts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Hospitals also put measures in place to control the spread of COVID, such as deep cleaning and providing staff and patients with masks. </a:t>
            </a:r>
            <a:r>
              <a:rPr lang="en-US" sz="1800" dirty="0">
                <a:solidFill>
                  <a:srgbClr val="9A1B76"/>
                </a:solidFill>
              </a:rPr>
              <a:t>But staff and patients still became infected. </a:t>
            </a:r>
          </a:p>
          <a:p>
            <a:endParaRPr lang="en-US" sz="1800" dirty="0">
              <a:solidFill>
                <a:srgbClr val="9A1B76"/>
              </a:solidFill>
            </a:endParaRPr>
          </a:p>
          <a:p>
            <a:endParaRPr lang="en-GB" dirty="0"/>
          </a:p>
        </p:txBody>
      </p:sp>
      <p:sp>
        <p:nvSpPr>
          <p:cNvPr id="11" name="TextBox 10">
            <a:extLst>
              <a:ext uri="{FF2B5EF4-FFF2-40B4-BE49-F238E27FC236}">
                <a16:creationId xmlns:a16="http://schemas.microsoft.com/office/drawing/2014/main" id="{3D7737B8-4836-F684-4F8C-FD0124E730C3}"/>
              </a:ext>
            </a:extLst>
          </p:cNvPr>
          <p:cNvSpPr txBox="1"/>
          <p:nvPr/>
        </p:nvSpPr>
        <p:spPr>
          <a:xfrm>
            <a:off x="6926137" y="3557117"/>
            <a:ext cx="5178779" cy="2462213"/>
          </a:xfrm>
          <a:prstGeom prst="rect">
            <a:avLst/>
          </a:prstGeom>
          <a:noFill/>
        </p:spPr>
        <p:txBody>
          <a:bodyPr wrap="square" rtlCol="0">
            <a:spAutoFit/>
          </a:bodyPr>
          <a:lstStyle/>
          <a:p>
            <a:pPr lvl="0" defTabSz="914400">
              <a:spcBef>
                <a:spcPts val="1200"/>
              </a:spcBef>
              <a:defRPr/>
            </a:pPr>
            <a:r>
              <a:rPr lang="en-US" dirty="0">
                <a:solidFill>
                  <a:prstClr val="black"/>
                </a:solidFill>
              </a:rPr>
              <a:t>This is because infections, such as the coronavirus, colds and flu, can be spread through droplets when an infected person coughs, sneezes, or talks. This is known as airborne infection. </a:t>
            </a:r>
          </a:p>
          <a:p>
            <a:pPr lvl="0" defTabSz="914400">
              <a:spcBef>
                <a:spcPts val="1200"/>
              </a:spcBef>
              <a:defRPr/>
            </a:pPr>
            <a:r>
              <a:rPr lang="en-US" dirty="0">
                <a:solidFill>
                  <a:prstClr val="black"/>
                </a:solidFill>
              </a:rPr>
              <a:t>These tiny particles and droplets are mostly invisible to the human eye and when they are in the air they are known as </a:t>
            </a:r>
            <a:r>
              <a:rPr lang="en-US" dirty="0">
                <a:solidFill>
                  <a:srgbClr val="9A1B76"/>
                </a:solidFill>
              </a:rPr>
              <a:t>aerosols. </a:t>
            </a:r>
            <a:endParaRPr lang="en-GB" dirty="0"/>
          </a:p>
        </p:txBody>
      </p:sp>
      <p:pic>
        <p:nvPicPr>
          <p:cNvPr id="6" name="Picture Placeholder 5" descr="A group of medical personnel wearing face masks&#10;&#10;AI-generated content may be incorrect.">
            <a:extLst>
              <a:ext uri="{FF2B5EF4-FFF2-40B4-BE49-F238E27FC236}">
                <a16:creationId xmlns:a16="http://schemas.microsoft.com/office/drawing/2014/main" id="{ABD77CA8-CEC5-D2D8-D46A-0CA638FE0F7D}"/>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p:blipFill>
        <p:spPr>
          <a:custGeom>
            <a:avLst/>
            <a:gdLst>
              <a:gd name="connsiteX0" fmla="*/ 0 w 2709379"/>
              <a:gd name="connsiteY0" fmla="*/ 0 h 2617788"/>
              <a:gd name="connsiteX1" fmla="*/ 2709379 w 2709379"/>
              <a:gd name="connsiteY1" fmla="*/ 0 h 2617788"/>
              <a:gd name="connsiteX2" fmla="*/ 2709379 w 2709379"/>
              <a:gd name="connsiteY2" fmla="*/ 2617788 h 2617788"/>
              <a:gd name="connsiteX3" fmla="*/ 0 w 2709379"/>
              <a:gd name="connsiteY3" fmla="*/ 2617788 h 2617788"/>
              <a:gd name="connsiteX4" fmla="*/ 0 w 2709379"/>
              <a:gd name="connsiteY4" fmla="*/ 0 h 2617788"/>
              <a:gd name="connsiteX0" fmla="*/ 0 w 2709379"/>
              <a:gd name="connsiteY0" fmla="*/ 0 h 2617788"/>
              <a:gd name="connsiteX1" fmla="*/ 2709379 w 2709379"/>
              <a:gd name="connsiteY1" fmla="*/ 0 h 2617788"/>
              <a:gd name="connsiteX2" fmla="*/ 2709379 w 2709379"/>
              <a:gd name="connsiteY2" fmla="*/ 2617788 h 2617788"/>
              <a:gd name="connsiteX3" fmla="*/ 9939 w 2709379"/>
              <a:gd name="connsiteY3" fmla="*/ 2289797 h 2617788"/>
              <a:gd name="connsiteX4" fmla="*/ 0 w 2709379"/>
              <a:gd name="connsiteY4" fmla="*/ 0 h 2617788"/>
              <a:gd name="connsiteX0" fmla="*/ 993913 w 2699440"/>
              <a:gd name="connsiteY0" fmla="*/ 0 h 2627727"/>
              <a:gd name="connsiteX1" fmla="*/ 2699440 w 2699440"/>
              <a:gd name="connsiteY1" fmla="*/ 9939 h 2627727"/>
              <a:gd name="connsiteX2" fmla="*/ 2699440 w 2699440"/>
              <a:gd name="connsiteY2" fmla="*/ 2627727 h 2627727"/>
              <a:gd name="connsiteX3" fmla="*/ 0 w 2699440"/>
              <a:gd name="connsiteY3" fmla="*/ 2299736 h 2627727"/>
              <a:gd name="connsiteX4" fmla="*/ 993913 w 2699440"/>
              <a:gd name="connsiteY4" fmla="*/ 0 h 2627727"/>
              <a:gd name="connsiteX0" fmla="*/ 989150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989150 w 2699440"/>
              <a:gd name="connsiteY4" fmla="*/ 0 h 2618202"/>
              <a:gd name="connsiteX0" fmla="*/ 426814 w 2699440"/>
              <a:gd name="connsiteY0" fmla="*/ 0 h 2618202"/>
              <a:gd name="connsiteX1" fmla="*/ 2699440 w 2699440"/>
              <a:gd name="connsiteY1" fmla="*/ 414 h 2618202"/>
              <a:gd name="connsiteX2" fmla="*/ 2699440 w 2699440"/>
              <a:gd name="connsiteY2" fmla="*/ 2618202 h 2618202"/>
              <a:gd name="connsiteX3" fmla="*/ 0 w 2699440"/>
              <a:gd name="connsiteY3" fmla="*/ 2290211 h 2618202"/>
              <a:gd name="connsiteX4" fmla="*/ 426814 w 2699440"/>
              <a:gd name="connsiteY4" fmla="*/ 0 h 2618202"/>
              <a:gd name="connsiteX0" fmla="*/ 399876 w 2672502"/>
              <a:gd name="connsiteY0" fmla="*/ 0 h 2618202"/>
              <a:gd name="connsiteX1" fmla="*/ 2672502 w 2672502"/>
              <a:gd name="connsiteY1" fmla="*/ 414 h 2618202"/>
              <a:gd name="connsiteX2" fmla="*/ 2672502 w 2672502"/>
              <a:gd name="connsiteY2" fmla="*/ 2618202 h 2618202"/>
              <a:gd name="connsiteX3" fmla="*/ 0 w 2672502"/>
              <a:gd name="connsiteY3" fmla="*/ 2295588 h 2618202"/>
              <a:gd name="connsiteX4" fmla="*/ 399876 w 2672502"/>
              <a:gd name="connsiteY4" fmla="*/ 0 h 2618202"/>
              <a:gd name="connsiteX0" fmla="*/ 413036 w 2685662"/>
              <a:gd name="connsiteY0" fmla="*/ 0 h 2618202"/>
              <a:gd name="connsiteX1" fmla="*/ 2685662 w 2685662"/>
              <a:gd name="connsiteY1" fmla="*/ 414 h 2618202"/>
              <a:gd name="connsiteX2" fmla="*/ 2685662 w 2685662"/>
              <a:gd name="connsiteY2" fmla="*/ 2618202 h 2618202"/>
              <a:gd name="connsiteX3" fmla="*/ 0 w 2685662"/>
              <a:gd name="connsiteY3" fmla="*/ 2301591 h 2618202"/>
              <a:gd name="connsiteX4" fmla="*/ 413036 w 2685662"/>
              <a:gd name="connsiteY4" fmla="*/ 0 h 2618202"/>
              <a:gd name="connsiteX0" fmla="*/ 411156 w 2685662"/>
              <a:gd name="connsiteY0" fmla="*/ 2588 h 2617788"/>
              <a:gd name="connsiteX1" fmla="*/ 2685662 w 2685662"/>
              <a:gd name="connsiteY1" fmla="*/ 0 h 2617788"/>
              <a:gd name="connsiteX2" fmla="*/ 2685662 w 2685662"/>
              <a:gd name="connsiteY2" fmla="*/ 2617788 h 2617788"/>
              <a:gd name="connsiteX3" fmla="*/ 0 w 2685662"/>
              <a:gd name="connsiteY3" fmla="*/ 2301177 h 2617788"/>
              <a:gd name="connsiteX4" fmla="*/ 411156 w 2685662"/>
              <a:gd name="connsiteY4" fmla="*/ 2588 h 261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662" h="2617788">
                <a:moveTo>
                  <a:pt x="411156" y="2588"/>
                </a:moveTo>
                <a:lnTo>
                  <a:pt x="2685662" y="0"/>
                </a:lnTo>
                <a:lnTo>
                  <a:pt x="2685662" y="2617788"/>
                </a:lnTo>
                <a:lnTo>
                  <a:pt x="0" y="2301177"/>
                </a:lnTo>
                <a:lnTo>
                  <a:pt x="411156" y="2588"/>
                </a:lnTo>
                <a:close/>
              </a:path>
            </a:pathLst>
          </a:custGeom>
        </p:spPr>
      </p:pic>
      <p:pic>
        <p:nvPicPr>
          <p:cNvPr id="4" name="HelloWTrac">
            <a:hlinkClick r:id="" action="ppaction://media"/>
            <a:extLst>
              <a:ext uri="{FF2B5EF4-FFF2-40B4-BE49-F238E27FC236}">
                <a16:creationId xmlns:a16="http://schemas.microsoft.com/office/drawing/2014/main" id="{DBE9BF3A-D981-1440-6B34-6D26106E7C80}"/>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2019" r="26170" b="15532"/>
          <a:stretch>
            <a:fillRect/>
          </a:stretch>
        </p:blipFill>
        <p:spPr>
          <a:xfrm>
            <a:off x="277722" y="3213798"/>
            <a:ext cx="6067352" cy="3398398"/>
          </a:xfrm>
          <a:prstGeom prst="rect">
            <a:avLst/>
          </a:prstGeom>
        </p:spPr>
      </p:pic>
    </p:spTree>
    <p:extLst>
      <p:ext uri="{BB962C8B-B14F-4D97-AF65-F5344CB8AC3E}">
        <p14:creationId xmlns:p14="http://schemas.microsoft.com/office/powerpoint/2010/main" val="778952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4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5ACDE-14D4-FA3E-1D8D-F10116E1A9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F67A36-DF7A-F5F5-1D44-7D1AA0AFE9C6}"/>
              </a:ext>
            </a:extLst>
          </p:cNvPr>
          <p:cNvSpPr>
            <a:spLocks noGrp="1"/>
          </p:cNvSpPr>
          <p:nvPr>
            <p:ph type="title"/>
          </p:nvPr>
        </p:nvSpPr>
        <p:spPr/>
        <p:txBody>
          <a:bodyPr lIns="91440" tIns="45720" rIns="91440" bIns="45720" anchor="t"/>
          <a:lstStyle/>
          <a:p>
            <a:r>
              <a:rPr lang="en-US"/>
              <a:t>Airborne infections in schools</a:t>
            </a:r>
          </a:p>
        </p:txBody>
      </p:sp>
      <p:sp>
        <p:nvSpPr>
          <p:cNvPr id="4" name="Text Placeholder 3">
            <a:extLst>
              <a:ext uri="{FF2B5EF4-FFF2-40B4-BE49-F238E27FC236}">
                <a16:creationId xmlns:a16="http://schemas.microsoft.com/office/drawing/2014/main" id="{E3FAC812-3F13-FDDF-5052-E452FD64AB49}"/>
              </a:ext>
            </a:extLst>
          </p:cNvPr>
          <p:cNvSpPr>
            <a:spLocks noGrp="1"/>
          </p:cNvSpPr>
          <p:nvPr>
            <p:ph type="body" sz="quarter" idx="14"/>
          </p:nvPr>
        </p:nvSpPr>
        <p:spPr>
          <a:xfrm>
            <a:off x="484188" y="2449031"/>
            <a:ext cx="11228360" cy="3779837"/>
          </a:xfrm>
        </p:spPr>
        <p:txBody>
          <a:bodyPr lIns="91440" tIns="45720" rIns="91440" bIns="45720" anchor="t"/>
          <a:lstStyle/>
          <a:p>
            <a:r>
              <a:rPr lang="en-US" sz="1800" dirty="0"/>
              <a:t>Many of the same airborne infections that can spread in hospitals, also spread and cause illness in schools.</a:t>
            </a:r>
          </a:p>
          <a:p>
            <a:r>
              <a:rPr lang="en-US" sz="1800" dirty="0">
                <a:solidFill>
                  <a:srgbClr val="9A1B76"/>
                </a:solidFill>
              </a:rPr>
              <a:t>How many of the following illnesses have you had?</a:t>
            </a:r>
          </a:p>
          <a:p>
            <a:pPr marL="342900" indent="-342900">
              <a:buChar char="•"/>
            </a:pPr>
            <a:r>
              <a:rPr lang="en-US" sz="1800" dirty="0">
                <a:solidFill>
                  <a:srgbClr val="9A1B76"/>
                </a:solidFill>
              </a:rPr>
              <a:t>COVID</a:t>
            </a:r>
          </a:p>
          <a:p>
            <a:pPr marL="342900" indent="-342900">
              <a:buChar char="•"/>
            </a:pPr>
            <a:r>
              <a:rPr lang="en-US" sz="1800" dirty="0">
                <a:solidFill>
                  <a:srgbClr val="9A1B76"/>
                </a:solidFill>
              </a:rPr>
              <a:t>Common cold</a:t>
            </a:r>
          </a:p>
          <a:p>
            <a:pPr marL="342900" indent="-342900">
              <a:buChar char="•"/>
            </a:pPr>
            <a:r>
              <a:rPr lang="en-US" sz="1800" dirty="0">
                <a:solidFill>
                  <a:srgbClr val="9A1B76"/>
                </a:solidFill>
              </a:rPr>
              <a:t>Influenza – known as flu</a:t>
            </a:r>
          </a:p>
          <a:p>
            <a:endParaRPr lang="en-US" sz="1800" dirty="0"/>
          </a:p>
          <a:p>
            <a:r>
              <a:rPr lang="en-US" sz="1800" dirty="0"/>
              <a:t>Chat to the person next to you about how you felt when you were sick, whether other people around you got sick too, and if you took time off school because you were ill. </a:t>
            </a:r>
          </a:p>
        </p:txBody>
      </p:sp>
      <p:pic>
        <p:nvPicPr>
          <p:cNvPr id="8" name="Picture Placeholder 7" descr="Child lying in bed">
            <a:extLst>
              <a:ext uri="{FF2B5EF4-FFF2-40B4-BE49-F238E27FC236}">
                <a16:creationId xmlns:a16="http://schemas.microsoft.com/office/drawing/2014/main" id="{697AD332-0793-9070-384B-C8514FD9CA42}"/>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35364813"/>
      </p:ext>
    </p:extLst>
  </p:cSld>
  <p:clrMapOvr>
    <a:masterClrMapping/>
  </p:clrMapOvr>
</p:sld>
</file>

<file path=ppt/theme/theme1.xml><?xml version="1.0" encoding="utf-8"?>
<a:theme xmlns:a="http://schemas.openxmlformats.org/drawingml/2006/main" name="BSA Crest Discovery Templates">
  <a:themeElements>
    <a:clrScheme name="BSA">
      <a:dk1>
        <a:sysClr val="windowText" lastClr="000000"/>
      </a:dk1>
      <a:lt1>
        <a:sysClr val="window" lastClr="FFFFFF"/>
      </a:lt1>
      <a:dk2>
        <a:srgbClr val="44546A"/>
      </a:dk2>
      <a:lt2>
        <a:srgbClr val="E7E6E6"/>
      </a:lt2>
      <a:accent1>
        <a:srgbClr val="0084A9"/>
      </a:accent1>
      <a:accent2>
        <a:srgbClr val="B9C400"/>
      </a:accent2>
      <a:accent3>
        <a:srgbClr val="C9DDEC"/>
      </a:accent3>
      <a:accent4>
        <a:srgbClr val="9F218B"/>
      </a:accent4>
      <a:accent5>
        <a:srgbClr val="EAD51C"/>
      </a:accent5>
      <a:accent6>
        <a:srgbClr val="EAEDB3"/>
      </a:accent6>
      <a:hlink>
        <a:srgbClr val="0084A9"/>
      </a:hlink>
      <a:folHlink>
        <a:srgbClr val="B9C400"/>
      </a:folHlink>
    </a:clrScheme>
    <a:fontScheme name="BSA">
      <a:majorFont>
        <a:latin typeface="Gotham"/>
        <a:ea typeface=""/>
        <a:cs typeface=""/>
      </a:majorFont>
      <a:minorFont>
        <a:latin typeface="Gotham"/>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SA14450 - Crest Discovery PowerPoint template 2023_V3 REPRO.pptx" id="{1B0F71FE-7ABF-4300-89F2-FE40B8A686A1}" vid="{9651FE69-8EEA-46FA-B54A-8A1190DB06E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35cf21f-4c90-4c31-b2be-962ed3f04f12">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TaxCatchAll xmlns="5888dc7e-574f-412b-b0c1-d1272ceede5a" xsi:nil="true"/>
    <Preview xmlns="f35cf21f-4c90-4c31-b2be-962ed3f04f12" xsi:nil="true"/>
    <Time xmlns="f35cf21f-4c90-4c31-b2be-962ed3f04f12" xsi:nil="true"/>
    <Category xmlns="f35cf21f-4c90-4c31-b2be-962ed3f04f12" xsi:nil="true"/>
    <Containspersonaldata xmlns="f35cf21f-4c90-4c31-b2be-962ed3f04f12">false</Containspersonaldata>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B2BE627E82BC4BAFF6F72779512BEE" ma:contentTypeVersion="30" ma:contentTypeDescription="Create a new document." ma:contentTypeScope="" ma:versionID="a5b867c396e18a0c0fed775f21f07b55">
  <xsd:schema xmlns:xsd="http://www.w3.org/2001/XMLSchema" xmlns:xs="http://www.w3.org/2001/XMLSchema" xmlns:p="http://schemas.microsoft.com/office/2006/metadata/properties" xmlns:ns1="http://schemas.microsoft.com/sharepoint/v3" xmlns:ns2="5888dc7e-574f-412b-b0c1-d1272ceede5a" xmlns:ns3="f35cf21f-4c90-4c31-b2be-962ed3f04f12" targetNamespace="http://schemas.microsoft.com/office/2006/metadata/properties" ma:root="true" ma:fieldsID="877119b38a1ece43f61be71180adaa20" ns1:_="" ns2:_="" ns3:_="">
    <xsd:import namespace="http://schemas.microsoft.com/sharepoint/v3"/>
    <xsd:import namespace="5888dc7e-574f-412b-b0c1-d1272ceede5a"/>
    <xsd:import namespace="f35cf21f-4c90-4c31-b2be-962ed3f04f12"/>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1:_ip_UnifiedCompliancePolicyProperties" minOccurs="0"/>
                <xsd:element ref="ns1:_ip_UnifiedCompliancePolicyUIAction" minOccurs="0"/>
                <xsd:element ref="ns3:MediaServiceGenerationTime" minOccurs="0"/>
                <xsd:element ref="ns3:MediaServiceEventHashCode" minOccurs="0"/>
                <xsd:element ref="ns3:MediaServiceAutoKeyPoints" minOccurs="0"/>
                <xsd:element ref="ns3:MediaServiceKeyPoints" minOccurs="0"/>
                <xsd:element ref="ns1:_dlc_ExpireDateSaved" minOccurs="0"/>
                <xsd:element ref="ns1:_dlc_ExpireDate" minOccurs="0"/>
                <xsd:element ref="ns1:_dlc_Exempt" minOccurs="0"/>
                <xsd:element ref="ns3:MediaLengthInSeconds" minOccurs="0"/>
                <xsd:element ref="ns3:lcf76f155ced4ddcb4097134ff3c332f" minOccurs="0"/>
                <xsd:element ref="ns2:TaxCatchAll" minOccurs="0"/>
                <xsd:element ref="ns3:Preview" minOccurs="0"/>
                <xsd:element ref="ns3:MediaServiceObjectDetectorVersions" minOccurs="0"/>
                <xsd:element ref="ns3:MediaServiceSearchProperties" minOccurs="0"/>
                <xsd:element ref="ns3:Time" minOccurs="0"/>
                <xsd:element ref="ns3:MediaServiceBillingMetadata" minOccurs="0"/>
                <xsd:element ref="ns3:Category" minOccurs="0"/>
                <xsd:element ref="ns3:Containspersonal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element name="_dlc_ExpireDateSaved" ma:index="24" nillable="true" ma:displayName="Original Expiration Date" ma:hidden="true" ma:internalName="_dlc_ExpireDateSaved" ma:readOnly="true">
      <xsd:simpleType>
        <xsd:restriction base="dms:DateTime"/>
      </xsd:simpleType>
    </xsd:element>
    <xsd:element name="_dlc_ExpireDate" ma:index="25" nillable="true" ma:displayName="Expiration Date" ma:hidden="true" ma:internalName="_dlc_ExpireDate" ma:readOnly="true">
      <xsd:simpleType>
        <xsd:restriction base="dms:DateTime"/>
      </xsd:simpleType>
    </xsd:element>
    <xsd:element name="_dlc_Exempt" ma:index="26" nillable="true" ma:displayName="Exempt from Policy" ma:hidden="true" ma:internalName="_dlc_Exempt"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88dc7e-574f-412b-b0c1-d1272ceede5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30" nillable="true" ma:displayName="Taxonomy Catch All Column" ma:hidden="true" ma:list="{8d00c09c-64cc-40b5-b62d-98cd3ea61ec5}" ma:internalName="TaxCatchAll" ma:showField="CatchAllData" ma:web="5888dc7e-574f-412b-b0c1-d1272ceede5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35cf21f-4c90-4c31-b2be-962ed3f04f12"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7" nillable="true" ma:displayName="Length (seconds)" ma:internalName="MediaLengthInSeconds" ma:readOnly="true">
      <xsd:simpleType>
        <xsd:restriction base="dms:Unknown"/>
      </xsd:simpleType>
    </xsd:element>
    <xsd:element name="lcf76f155ced4ddcb4097134ff3c332f" ma:index="29" nillable="true" ma:taxonomy="true" ma:internalName="lcf76f155ced4ddcb4097134ff3c332f" ma:taxonomyFieldName="MediaServiceImageTags" ma:displayName="Image Tags" ma:readOnly="false" ma:fieldId="{5cf76f15-5ced-4ddc-b409-7134ff3c332f}" ma:taxonomyMulti="true" ma:sspId="467a9367-3028-4b03-bdb8-e3689ed89ff4" ma:termSetId="09814cd3-568e-fe90-9814-8d621ff8fb84" ma:anchorId="fba54fb3-c3e1-fe81-a776-ca4b69148c4d" ma:open="true" ma:isKeyword="false">
      <xsd:complexType>
        <xsd:sequence>
          <xsd:element ref="pc:Terms" minOccurs="0" maxOccurs="1"/>
        </xsd:sequence>
      </xsd:complexType>
    </xsd:element>
    <xsd:element name="Preview" ma:index="31" nillable="true" ma:displayName="Preview" ma:format="Thumbnail" ma:internalName="Preview">
      <xsd:simpleType>
        <xsd:restriction base="dms:Unknown"/>
      </xsd:simpleType>
    </xsd:element>
    <xsd:element name="MediaServiceObjectDetectorVersions" ma:index="32"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3" nillable="true" ma:displayName="MediaServiceSearchProperties" ma:hidden="true" ma:internalName="MediaServiceSearchProperties" ma:readOnly="true">
      <xsd:simpleType>
        <xsd:restriction base="dms:Note"/>
      </xsd:simpleType>
    </xsd:element>
    <xsd:element name="Time" ma:index="34" nillable="true" ma:displayName="Time" ma:format="DateTime" ma:internalName="Time">
      <xsd:simpleType>
        <xsd:restriction base="dms:DateTime"/>
      </xsd:simpleType>
    </xsd:element>
    <xsd:element name="MediaServiceBillingMetadata" ma:index="35" nillable="true" ma:displayName="MediaServiceBillingMetadata" ma:hidden="true" ma:internalName="MediaServiceBillingMetadata" ma:readOnly="true">
      <xsd:simpleType>
        <xsd:restriction base="dms:Note"/>
      </xsd:simpleType>
    </xsd:element>
    <xsd:element name="Category" ma:index="36" nillable="true" ma:displayName="Category" ma:format="Dropdown" ma:internalName="Category">
      <xsd:simpleType>
        <xsd:restriction base="dms:Text">
          <xsd:maxLength value="255"/>
        </xsd:restriction>
      </xsd:simpleType>
    </xsd:element>
    <xsd:element name="Containspersonaldata" ma:index="37" nillable="true" ma:displayName="Contains personal data" ma:default="0" ma:description="Indicates if the file or folder contains personal data; answerable by Yes or No" ma:format="Dropdown" ma:internalName="Containspersonaldata">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DB5D013-19A0-42D1-8798-6DA780F4D25E}">
  <ds:schemaRefs>
    <ds:schemaRef ds:uri="http://schemas.microsoft.com/sharepoint/v3/contenttype/forms"/>
  </ds:schemaRefs>
</ds:datastoreItem>
</file>

<file path=customXml/itemProps2.xml><?xml version="1.0" encoding="utf-8"?>
<ds:datastoreItem xmlns:ds="http://schemas.openxmlformats.org/officeDocument/2006/customXml" ds:itemID="{393BA607-423C-4C9E-908D-548AFB7C36E6}">
  <ds:schemaRefs>
    <ds:schemaRef ds:uri="http://schemas.microsoft.com/office/infopath/2007/PartnerControls"/>
    <ds:schemaRef ds:uri="http://schemas.microsoft.com/sharepoint/v3"/>
    <ds:schemaRef ds:uri="http://schemas.microsoft.com/office/2006/documentManagement/types"/>
    <ds:schemaRef ds:uri="http://schemas.openxmlformats.org/package/2006/metadata/core-properties"/>
    <ds:schemaRef ds:uri="http://purl.org/dc/elements/1.1/"/>
    <ds:schemaRef ds:uri="http://www.w3.org/XML/1998/namespace"/>
    <ds:schemaRef ds:uri="http://purl.org/dc/dcmitype/"/>
    <ds:schemaRef ds:uri="5888dc7e-574f-412b-b0c1-d1272ceede5a"/>
    <ds:schemaRef ds:uri="f35cf21f-4c90-4c31-b2be-962ed3f04f12"/>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3F464476-49B8-4CFF-B89E-1642D48A99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5888dc7e-574f-412b-b0c1-d1272ceede5a"/>
    <ds:schemaRef ds:uri="f35cf21f-4c90-4c31-b2be-962ed3f04f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BSA14450 - Crest Discovery PowerPoint template 2023_V3.1 REPRO</Template>
  <TotalTime>0</TotalTime>
  <Words>1989</Words>
  <Application>Microsoft Office PowerPoint</Application>
  <PresentationFormat>Widescreen</PresentationFormat>
  <Paragraphs>241</Paragraphs>
  <Slides>33</Slides>
  <Notes>5</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Courier New</vt:lpstr>
      <vt:lpstr>Gotham</vt:lpstr>
      <vt:lpstr>Wingdings</vt:lpstr>
      <vt:lpstr>BSA Crest Discovery Templates</vt:lpstr>
      <vt:lpstr>DROPLET DETECTIVES</vt:lpstr>
      <vt:lpstr>University</vt:lpstr>
      <vt:lpstr>University College London: Research</vt:lpstr>
      <vt:lpstr>Health research at UCL </vt:lpstr>
      <vt:lpstr>Health research at UCL </vt:lpstr>
      <vt:lpstr>COVID-19</vt:lpstr>
      <vt:lpstr>Infection control in hospitals</vt:lpstr>
      <vt:lpstr>Airborne infection</vt:lpstr>
      <vt:lpstr>Airborne infections in schools</vt:lpstr>
      <vt:lpstr>Your challenge </vt:lpstr>
      <vt:lpstr>Droplet Detectives</vt:lpstr>
      <vt:lpstr>School absence data </vt:lpstr>
      <vt:lpstr>Research task</vt:lpstr>
      <vt:lpstr>Presenting your data </vt:lpstr>
      <vt:lpstr>Science research at UCL</vt:lpstr>
      <vt:lpstr>Research takes a team</vt:lpstr>
      <vt:lpstr>Sonny the robot</vt:lpstr>
      <vt:lpstr>Laser technology</vt:lpstr>
      <vt:lpstr>AI in science research </vt:lpstr>
      <vt:lpstr>Hotspots</vt:lpstr>
      <vt:lpstr>Design and Engineering</vt:lpstr>
      <vt:lpstr>How do air filters work?</vt:lpstr>
      <vt:lpstr>Droplet Detectives</vt:lpstr>
      <vt:lpstr>Testing filter materials</vt:lpstr>
      <vt:lpstr>Setting up your investigation</vt:lpstr>
      <vt:lpstr>Record your results</vt:lpstr>
      <vt:lpstr>Droplet Detectives</vt:lpstr>
      <vt:lpstr>A problem!</vt:lpstr>
      <vt:lpstr>Spread the Word</vt:lpstr>
      <vt:lpstr>Droplet Detectives</vt:lpstr>
      <vt:lpstr>Present your findings</vt:lpstr>
      <vt:lpstr>Passport</vt:lpstr>
      <vt:lpstr>Congratulations!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Violet Yang</dc:creator>
  <cp:lastModifiedBy>Catherine Davies</cp:lastModifiedBy>
  <cp:revision>219</cp:revision>
  <dcterms:created xsi:type="dcterms:W3CDTF">2023-07-21T08:40:45Z</dcterms:created>
  <dcterms:modified xsi:type="dcterms:W3CDTF">2026-07-15T21:15:08Z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0x0101003AB2BE627E82BC4BAFF6F72779512BEE</vt:lpwstr>
  </property>
  <property fmtid="{D5CDD505-2E9C-101B-9397-08002B2CF9AE}" pid="3" name="_dlc_policyId">
    <vt:lpwstr/>
  </property>
  <property fmtid="{D5CDD505-2E9C-101B-9397-08002B2CF9AE}" pid="4" name="ItemRetentionFormula">
    <vt:lpwstr/>
  </property>
  <property fmtid="{D5CDD505-2E9C-101B-9397-08002B2CF9AE}" pid="5" name="MediaServiceImageTags">
    <vt:lpwstr/>
  </property>
</Properties>
</file>