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Lst>
  <p:notesMasterIdLst>
    <p:notesMasterId r:id="rId24"/>
  </p:notesMasterIdLst>
  <p:sldIdLst>
    <p:sldId id="256" r:id="rId5"/>
    <p:sldId id="258" r:id="rId6"/>
    <p:sldId id="257" r:id="rId7"/>
    <p:sldId id="259" r:id="rId8"/>
    <p:sldId id="260" r:id="rId9"/>
    <p:sldId id="261" r:id="rId10"/>
    <p:sldId id="262" r:id="rId11"/>
    <p:sldId id="264" r:id="rId12"/>
    <p:sldId id="275" r:id="rId13"/>
    <p:sldId id="265" r:id="rId14"/>
    <p:sldId id="266" r:id="rId15"/>
    <p:sldId id="276" r:id="rId16"/>
    <p:sldId id="277" r:id="rId17"/>
    <p:sldId id="278" r:id="rId18"/>
    <p:sldId id="270" r:id="rId19"/>
    <p:sldId id="271" r:id="rId20"/>
    <p:sldId id="272" r:id="rId21"/>
    <p:sldId id="273" r:id="rId22"/>
    <p:sldId id="274" r:id="rId23"/>
  </p:sldIdLst>
  <p:sldSz cx="12192000" cy="6858000"/>
  <p:notesSz cx="6858000" cy="3267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na Cudmore" initials="LC" lastIdx="3" clrIdx="0">
    <p:extLst>
      <p:ext uri="{19B8F6BF-5375-455C-9EA6-DF929625EA0E}">
        <p15:presenceInfo xmlns:p15="http://schemas.microsoft.com/office/powerpoint/2012/main" userId="S::lorna.cudmore@britishscienceassociation.org::0bf892ff-27d3-4180-8f38-d704c1c17c58" providerId="AD"/>
      </p:ext>
    </p:extLst>
  </p:cmAuthor>
  <p:cmAuthor id="2" name="Louise Ogden" initials="LO" lastIdx="3" clrIdx="1">
    <p:extLst>
      <p:ext uri="{19B8F6BF-5375-455C-9EA6-DF929625EA0E}">
        <p15:presenceInfo xmlns:p15="http://schemas.microsoft.com/office/powerpoint/2012/main" userId="S::Louise.Ogden@britishscienceassociation.org::9d6f61be-65af-4d11-9108-205d6465526c" providerId="AD"/>
      </p:ext>
    </p:extLst>
  </p:cmAuthor>
  <p:cmAuthor id="3" name="Caitlin Brown" initials="CB" lastIdx="2" clrIdx="2">
    <p:extLst>
      <p:ext uri="{19B8F6BF-5375-455C-9EA6-DF929625EA0E}">
        <p15:presenceInfo xmlns:p15="http://schemas.microsoft.com/office/powerpoint/2012/main" userId="S::caitlin.brown@britishscienceassociation.org::708ad47e-022a-41cd-a974-46d266dc19fc" providerId="AD"/>
      </p:ext>
    </p:extLst>
  </p:cmAuthor>
  <p:cmAuthor id="4" name="Philipps, Olivia" initials="PO" lastIdx="3" clrIdx="3">
    <p:extLst>
      <p:ext uri="{19B8F6BF-5375-455C-9EA6-DF929625EA0E}">
        <p15:presenceInfo xmlns:p15="http://schemas.microsoft.com/office/powerpoint/2012/main" userId="S::Olivia.Philipps@royalsociety.org::270c04b6-1c7b-4417-b39e-a8a291d879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DB3"/>
    <a:srgbClr val="FBFF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035" autoAdjust="0"/>
  </p:normalViewPr>
  <p:slideViewPr>
    <p:cSldViewPr snapToGrid="0">
      <p:cViewPr varScale="1">
        <p:scale>
          <a:sx n="44" d="100"/>
          <a:sy n="44" d="100"/>
        </p:scale>
        <p:origin x="1500" y="4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Davies" userId="f51976df-a8d3-425f-8a5f-de491c995764" providerId="ADAL" clId="{47A2FCCE-7CBE-46DE-BB77-6109278FA408}"/>
    <pc:docChg chg="modSld">
      <pc:chgData name="Catherine Davies" userId="f51976df-a8d3-425f-8a5f-de491c995764" providerId="ADAL" clId="{47A2FCCE-7CBE-46DE-BB77-6109278FA408}" dt="2025-05-26T20:41:39.229" v="28" actId="14100"/>
      <pc:docMkLst>
        <pc:docMk/>
      </pc:docMkLst>
      <pc:sldChg chg="modSp mod">
        <pc:chgData name="Catherine Davies" userId="f51976df-a8d3-425f-8a5f-de491c995764" providerId="ADAL" clId="{47A2FCCE-7CBE-46DE-BB77-6109278FA408}" dt="2025-05-26T20:41:39.229" v="28" actId="14100"/>
        <pc:sldMkLst>
          <pc:docMk/>
          <pc:sldMk cId="1136572749" sldId="256"/>
        </pc:sldMkLst>
        <pc:spChg chg="mod">
          <ac:chgData name="Catherine Davies" userId="f51976df-a8d3-425f-8a5f-de491c995764" providerId="ADAL" clId="{47A2FCCE-7CBE-46DE-BB77-6109278FA408}" dt="2025-05-26T20:41:39.229" v="28" actId="14100"/>
          <ac:spMkLst>
            <pc:docMk/>
            <pc:sldMk cId="1136572749" sldId="256"/>
            <ac:spMk id="5" creationId="{81D57092-C8B5-447B-B9BA-EFDA046644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CBEDA-1BFF-4199-A772-B7835792E5AA}" type="datetimeFigureOut">
              <a:rPr lang="en-GB" smtClean="0"/>
              <a:t>26/05/2025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85FC9-EBD8-4975-80AA-76C4FB3CA35D}" type="slidenum">
              <a:rPr lang="en-GB" smtClean="0"/>
              <a:t>‹#›</a:t>
            </a:fld>
            <a:endParaRPr lang="en-GB"/>
          </a:p>
        </p:txBody>
      </p:sp>
    </p:spTree>
    <p:extLst>
      <p:ext uri="{BB962C8B-B14F-4D97-AF65-F5344CB8AC3E}">
        <p14:creationId xmlns:p14="http://schemas.microsoft.com/office/powerpoint/2010/main" val="3143384872"/>
      </p:ext>
    </p:extLst>
  </p:cSld>
  <p:clrMap bg1="lt1" tx1="dk1" bg2="lt2" tx2="dk2" accent1="accent1" accent2="accent2" accent3="accent3" accent4="accent4" accent5="accent5" accent6="accent6" hlink="hlink" folHlink="folHlink"/>
  <p:notesStyle>
    <a:lvl1pPr marL="0" algn="l" defTabSz="586496" rtl="0" eaLnBrk="1" latinLnBrk="0" hangingPunct="1">
      <a:defRPr sz="770" kern="1200">
        <a:solidFill>
          <a:schemeClr val="tx1"/>
        </a:solidFill>
        <a:latin typeface="+mn-lt"/>
        <a:ea typeface="+mn-ea"/>
        <a:cs typeface="+mn-cs"/>
      </a:defRPr>
    </a:lvl1pPr>
    <a:lvl2pPr marL="293248" algn="l" defTabSz="586496" rtl="0" eaLnBrk="1" latinLnBrk="0" hangingPunct="1">
      <a:defRPr sz="770" kern="1200">
        <a:solidFill>
          <a:schemeClr val="tx1"/>
        </a:solidFill>
        <a:latin typeface="+mn-lt"/>
        <a:ea typeface="+mn-ea"/>
        <a:cs typeface="+mn-cs"/>
      </a:defRPr>
    </a:lvl2pPr>
    <a:lvl3pPr marL="586496" algn="l" defTabSz="586496" rtl="0" eaLnBrk="1" latinLnBrk="0" hangingPunct="1">
      <a:defRPr sz="770" kern="1200">
        <a:solidFill>
          <a:schemeClr val="tx1"/>
        </a:solidFill>
        <a:latin typeface="+mn-lt"/>
        <a:ea typeface="+mn-ea"/>
        <a:cs typeface="+mn-cs"/>
      </a:defRPr>
    </a:lvl3pPr>
    <a:lvl4pPr marL="879744" algn="l" defTabSz="586496" rtl="0" eaLnBrk="1" latinLnBrk="0" hangingPunct="1">
      <a:defRPr sz="770" kern="1200">
        <a:solidFill>
          <a:schemeClr val="tx1"/>
        </a:solidFill>
        <a:latin typeface="+mn-lt"/>
        <a:ea typeface="+mn-ea"/>
        <a:cs typeface="+mn-cs"/>
      </a:defRPr>
    </a:lvl4pPr>
    <a:lvl5pPr marL="1172992" algn="l" defTabSz="586496" rtl="0" eaLnBrk="1" latinLnBrk="0" hangingPunct="1">
      <a:defRPr sz="770" kern="1200">
        <a:solidFill>
          <a:schemeClr val="tx1"/>
        </a:solidFill>
        <a:latin typeface="+mn-lt"/>
        <a:ea typeface="+mn-ea"/>
        <a:cs typeface="+mn-cs"/>
      </a:defRPr>
    </a:lvl5pPr>
    <a:lvl6pPr marL="1466240" algn="l" defTabSz="586496" rtl="0" eaLnBrk="1" latinLnBrk="0" hangingPunct="1">
      <a:defRPr sz="770" kern="1200">
        <a:solidFill>
          <a:schemeClr val="tx1"/>
        </a:solidFill>
        <a:latin typeface="+mn-lt"/>
        <a:ea typeface="+mn-ea"/>
        <a:cs typeface="+mn-cs"/>
      </a:defRPr>
    </a:lvl6pPr>
    <a:lvl7pPr marL="1759488" algn="l" defTabSz="586496" rtl="0" eaLnBrk="1" latinLnBrk="0" hangingPunct="1">
      <a:defRPr sz="770" kern="1200">
        <a:solidFill>
          <a:schemeClr val="tx1"/>
        </a:solidFill>
        <a:latin typeface="+mn-lt"/>
        <a:ea typeface="+mn-ea"/>
        <a:cs typeface="+mn-cs"/>
      </a:defRPr>
    </a:lvl7pPr>
    <a:lvl8pPr marL="2052737" algn="l" defTabSz="586496" rtl="0" eaLnBrk="1" latinLnBrk="0" hangingPunct="1">
      <a:defRPr sz="770" kern="1200">
        <a:solidFill>
          <a:schemeClr val="tx1"/>
        </a:solidFill>
        <a:latin typeface="+mn-lt"/>
        <a:ea typeface="+mn-ea"/>
        <a:cs typeface="+mn-cs"/>
      </a:defRPr>
    </a:lvl8pPr>
    <a:lvl9pPr marL="2345985" algn="l" defTabSz="586496" rtl="0" eaLnBrk="1" latinLnBrk="0" hangingPunct="1">
      <a:defRPr sz="7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c.com/bitesize/articles/z3whpv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bc.com/bitesize/articles/z3whpv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oyalsociety.org/topics-policy/projects/machine-learning/what-is-machine-learning-infographi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1</a:t>
            </a:fld>
            <a:endParaRPr lang="en-GB"/>
          </a:p>
        </p:txBody>
      </p:sp>
    </p:spTree>
    <p:extLst>
      <p:ext uri="{BB962C8B-B14F-4D97-AF65-F5344CB8AC3E}">
        <p14:creationId xmlns:p14="http://schemas.microsoft.com/office/powerpoint/2010/main" val="4196532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GB" b="1">
                <a:solidFill>
                  <a:srgbClr val="434343"/>
                </a:solidFill>
              </a:rPr>
              <a:t>1. Ask the class</a:t>
            </a:r>
          </a:p>
          <a:p>
            <a:pPr marL="0" lvl="0" indent="0" algn="l" rtl="0">
              <a:lnSpc>
                <a:spcPct val="115000"/>
              </a:lnSpc>
              <a:spcBef>
                <a:spcPts val="0"/>
              </a:spcBef>
              <a:spcAft>
                <a:spcPts val="0"/>
              </a:spcAft>
              <a:buSzPts val="1100"/>
              <a:buNone/>
            </a:pPr>
            <a:r>
              <a:rPr lang="en-GB">
                <a:solidFill>
                  <a:srgbClr val="434343"/>
                </a:solidFill>
              </a:rPr>
              <a:t>Ask the class to suggest some ideas of ways that machine learning might be used in the future. </a:t>
            </a:r>
          </a:p>
          <a:p>
            <a:pPr marL="0" lvl="0" indent="0" algn="l" rtl="0">
              <a:lnSpc>
                <a:spcPct val="115000"/>
              </a:lnSpc>
              <a:spcBef>
                <a:spcPts val="0"/>
              </a:spcBef>
              <a:spcAft>
                <a:spcPts val="0"/>
              </a:spcAft>
              <a:buSzPts val="1100"/>
              <a:buNone/>
            </a:pPr>
            <a:r>
              <a:rPr lang="en-GB">
                <a:solidFill>
                  <a:srgbClr val="434343"/>
                </a:solidFill>
              </a:rPr>
              <a:t>Prompt the students using the images on the slide to think of uses in different fields, household chores, school work, shopping, medicine and more. </a:t>
            </a:r>
          </a:p>
          <a:p>
            <a:pPr marL="0" lvl="0" indent="0" algn="l" rtl="0">
              <a:lnSpc>
                <a:spcPct val="115000"/>
              </a:lnSpc>
              <a:spcBef>
                <a:spcPts val="0"/>
              </a:spcBef>
              <a:spcAft>
                <a:spcPts val="0"/>
              </a:spcAft>
              <a:buSzPts val="1100"/>
              <a:buNone/>
            </a:pPr>
            <a:endParaRPr lang="en-GB">
              <a:solidFill>
                <a:srgbClr val="434343"/>
              </a:solidFill>
            </a:endParaRPr>
          </a:p>
          <a:p>
            <a:pPr marL="0" lvl="0" indent="0" algn="l" rtl="0">
              <a:lnSpc>
                <a:spcPct val="115000"/>
              </a:lnSpc>
              <a:spcBef>
                <a:spcPts val="0"/>
              </a:spcBef>
              <a:spcAft>
                <a:spcPts val="0"/>
              </a:spcAft>
              <a:buSzPts val="1100"/>
              <a:buNone/>
            </a:pPr>
            <a:r>
              <a:rPr lang="en-GB" b="1">
                <a:solidFill>
                  <a:srgbClr val="434343"/>
                </a:solidFill>
              </a:rPr>
              <a:t>2. Recap</a:t>
            </a:r>
          </a:p>
          <a:p>
            <a:pPr marL="0" lvl="0" indent="0" algn="l" rtl="0">
              <a:lnSpc>
                <a:spcPct val="115000"/>
              </a:lnSpc>
              <a:spcBef>
                <a:spcPts val="0"/>
              </a:spcBef>
              <a:spcAft>
                <a:spcPts val="0"/>
              </a:spcAft>
              <a:buSzPts val="1100"/>
              <a:buNone/>
            </a:pPr>
            <a:r>
              <a:rPr lang="en-GB">
                <a:solidFill>
                  <a:srgbClr val="434343"/>
                </a:solidFill>
              </a:rPr>
              <a:t>In the future, it is likely we will continue to see advances in the capabilities of machine learning, and this exciting technique has the potential to change the way we use data in a range of areas. </a:t>
            </a:r>
          </a:p>
          <a:p>
            <a:pPr marL="0" lvl="0" indent="0" algn="l" rtl="0">
              <a:lnSpc>
                <a:spcPct val="115000"/>
              </a:lnSpc>
              <a:spcBef>
                <a:spcPts val="0"/>
              </a:spcBef>
              <a:spcAft>
                <a:spcPts val="0"/>
              </a:spcAft>
              <a:buSzPts val="1100"/>
              <a:buNone/>
            </a:pPr>
            <a:r>
              <a:rPr lang="en-GB">
                <a:solidFill>
                  <a:srgbClr val="434343"/>
                </a:solidFill>
              </a:rPr>
              <a:t>Tools are already being developed to support healthcare, policing, telecommunications, driving and farming. </a:t>
            </a:r>
          </a:p>
          <a:p>
            <a:pPr marL="0" lvl="0" indent="0" algn="l" rtl="0">
              <a:lnSpc>
                <a:spcPct val="115000"/>
              </a:lnSpc>
              <a:spcBef>
                <a:spcPts val="0"/>
              </a:spcBef>
              <a:spcAft>
                <a:spcPts val="0"/>
              </a:spcAft>
              <a:buSzPts val="1100"/>
              <a:buNone/>
            </a:pPr>
            <a:r>
              <a:rPr lang="en-GB" b="1">
                <a:solidFill>
                  <a:srgbClr val="434343"/>
                </a:solidFill>
              </a:rPr>
              <a:t>What will be next? </a:t>
            </a:r>
            <a:r>
              <a:rPr lang="en-GB">
                <a:solidFill>
                  <a:srgbClr val="434343"/>
                </a:solidFill>
              </a:rPr>
              <a:t>The social and economic opportunities which will follow are significant.</a:t>
            </a:r>
          </a:p>
          <a:p>
            <a:pPr marL="0" lvl="0" indent="0" algn="l" rtl="0">
              <a:lnSpc>
                <a:spcPct val="115000"/>
              </a:lnSpc>
              <a:spcBef>
                <a:spcPts val="0"/>
              </a:spcBef>
              <a:spcAft>
                <a:spcPts val="0"/>
              </a:spcAft>
              <a:buSzPts val="1100"/>
              <a:buNone/>
            </a:pPr>
            <a:endParaRPr lang="en-GB" b="1">
              <a:solidFill>
                <a:srgbClr val="434343"/>
              </a:solidFill>
            </a:endParaRPr>
          </a:p>
          <a:p>
            <a:endParaRPr lang="en-GB"/>
          </a:p>
        </p:txBody>
      </p:sp>
      <p:sp>
        <p:nvSpPr>
          <p:cNvPr id="4" name="Slide Number Placeholder 3"/>
          <p:cNvSpPr>
            <a:spLocks noGrp="1"/>
          </p:cNvSpPr>
          <p:nvPr>
            <p:ph type="sldNum" sz="quarter" idx="5"/>
          </p:nvPr>
        </p:nvSpPr>
        <p:spPr/>
        <p:txBody>
          <a:bodyPr/>
          <a:lstStyle/>
          <a:p>
            <a:fld id="{FE285FC9-EBD8-4975-80AA-76C4FB3CA35D}" type="slidenum">
              <a:rPr lang="en-GB" smtClean="0"/>
              <a:t>10</a:t>
            </a:fld>
            <a:endParaRPr lang="en-GB"/>
          </a:p>
        </p:txBody>
      </p:sp>
    </p:spTree>
    <p:extLst>
      <p:ext uri="{BB962C8B-B14F-4D97-AF65-F5344CB8AC3E}">
        <p14:creationId xmlns:p14="http://schemas.microsoft.com/office/powerpoint/2010/main" val="337167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GB" b="1" dirty="0">
                <a:solidFill>
                  <a:srgbClr val="434343"/>
                </a:solidFill>
              </a:rPr>
              <a:t>1. Split the students into 3 groups</a:t>
            </a:r>
            <a:r>
              <a:rPr lang="en-GB" dirty="0">
                <a:solidFill>
                  <a:srgbClr val="434343"/>
                </a:solidFill>
              </a:rPr>
              <a:t> and set up a rotation for the three 30 minute workshops. </a:t>
            </a:r>
          </a:p>
          <a:p>
            <a:pPr marL="0" lvl="0" indent="0" algn="l" rtl="0">
              <a:lnSpc>
                <a:spcPct val="115000"/>
              </a:lnSpc>
              <a:spcBef>
                <a:spcPts val="0"/>
              </a:spcBef>
              <a:spcAft>
                <a:spcPts val="0"/>
              </a:spcAft>
              <a:buSzPts val="1100"/>
              <a:buNone/>
            </a:pPr>
            <a:r>
              <a:rPr lang="en-GB" b="1" dirty="0">
                <a:solidFill>
                  <a:srgbClr val="434343"/>
                </a:solidFill>
              </a:rPr>
              <a:t>Allocate a leader to each group</a:t>
            </a:r>
            <a:r>
              <a:rPr lang="en-GB" dirty="0">
                <a:solidFill>
                  <a:srgbClr val="434343"/>
                </a:solidFill>
              </a:rPr>
              <a:t>, they will be responsible for leading the workshop using the handout provided, and keeping an eye on timings.  </a:t>
            </a:r>
          </a:p>
          <a:p>
            <a:pPr marL="0" lvl="0" indent="0" algn="l" rtl="0">
              <a:lnSpc>
                <a:spcPct val="115000"/>
              </a:lnSpc>
              <a:spcBef>
                <a:spcPts val="0"/>
              </a:spcBef>
              <a:spcAft>
                <a:spcPts val="0"/>
              </a:spcAft>
              <a:buSzPts val="1100"/>
              <a:buNone/>
            </a:pPr>
            <a:endParaRPr lang="en-GB" dirty="0">
              <a:solidFill>
                <a:srgbClr val="434343"/>
              </a:solidFill>
            </a:endParaRPr>
          </a:p>
          <a:p>
            <a:pPr marL="0" lvl="0" indent="0" algn="l" rtl="0">
              <a:lnSpc>
                <a:spcPct val="115000"/>
              </a:lnSpc>
              <a:spcBef>
                <a:spcPts val="0"/>
              </a:spcBef>
              <a:spcAft>
                <a:spcPts val="0"/>
              </a:spcAft>
              <a:buSzPts val="1100"/>
              <a:buNone/>
            </a:pPr>
            <a:r>
              <a:rPr lang="en-GB" b="1" dirty="0">
                <a:solidFill>
                  <a:srgbClr val="434343"/>
                </a:solidFill>
              </a:rPr>
              <a:t>2</a:t>
            </a:r>
            <a:r>
              <a:rPr lang="en-GB" dirty="0">
                <a:solidFill>
                  <a:srgbClr val="434343"/>
                </a:solidFill>
              </a:rPr>
              <a:t>. </a:t>
            </a:r>
            <a:r>
              <a:rPr lang="en-GB" b="1" dirty="0">
                <a:solidFill>
                  <a:srgbClr val="434343"/>
                </a:solidFill>
              </a:rPr>
              <a:t>Give out the workshop handouts</a:t>
            </a:r>
            <a:r>
              <a:rPr lang="en-GB" dirty="0">
                <a:solidFill>
                  <a:srgbClr val="434343"/>
                </a:solidFill>
              </a:rPr>
              <a:t> and materials. We advise printing everything except the two sets of cards in A3.</a:t>
            </a:r>
          </a:p>
          <a:p>
            <a:pPr marL="0" lvl="0" indent="0" algn="l" rtl="0">
              <a:lnSpc>
                <a:spcPct val="115000"/>
              </a:lnSpc>
              <a:spcBef>
                <a:spcPts val="0"/>
              </a:spcBef>
              <a:spcAft>
                <a:spcPts val="0"/>
              </a:spcAft>
              <a:buSzPts val="1100"/>
              <a:buNone/>
            </a:pPr>
            <a:r>
              <a:rPr lang="en-GB" dirty="0">
                <a:solidFill>
                  <a:srgbClr val="434343"/>
                </a:solidFill>
              </a:rPr>
              <a:t>Put up timings on the board and remind students 5 minutes before they need to change activity. </a:t>
            </a:r>
          </a:p>
          <a:p>
            <a:pPr marL="1860895" lvl="0" indent="-607375" algn="l" rtl="0">
              <a:lnSpc>
                <a:spcPct val="115000"/>
              </a:lnSpc>
              <a:spcBef>
                <a:spcPts val="0"/>
              </a:spcBef>
              <a:spcAft>
                <a:spcPts val="0"/>
              </a:spcAft>
              <a:buClr>
                <a:srgbClr val="434343"/>
              </a:buClr>
              <a:buSzPts val="1100"/>
              <a:buChar char="●"/>
            </a:pPr>
            <a:r>
              <a:rPr lang="en-GB" b="1" dirty="0">
                <a:solidFill>
                  <a:srgbClr val="434343"/>
                </a:solidFill>
              </a:rPr>
              <a:t>Workshop 1 – Would you trust a machine? </a:t>
            </a:r>
            <a:r>
              <a:rPr lang="en-GB" b="0" dirty="0">
                <a:solidFill>
                  <a:srgbClr val="434343"/>
                </a:solidFill>
              </a:rPr>
              <a:t>Students look at different tasks a machine could complete for them, and consider how useful it would be for a machine to complete it, and how much they would trust a machine to do it.</a:t>
            </a:r>
            <a:endParaRPr lang="en-GB" b="1" dirty="0">
              <a:solidFill>
                <a:srgbClr val="434343"/>
              </a:solidFill>
            </a:endParaRPr>
          </a:p>
          <a:p>
            <a:pPr marL="1860895" lvl="0" indent="-607375" algn="l" rtl="0">
              <a:lnSpc>
                <a:spcPct val="115000"/>
              </a:lnSpc>
              <a:spcBef>
                <a:spcPts val="0"/>
              </a:spcBef>
              <a:spcAft>
                <a:spcPts val="0"/>
              </a:spcAft>
              <a:buClr>
                <a:srgbClr val="434343"/>
              </a:buClr>
              <a:buSzPts val="1100"/>
              <a:buChar char="●"/>
            </a:pPr>
            <a:r>
              <a:rPr lang="en-GB" b="1" dirty="0">
                <a:solidFill>
                  <a:srgbClr val="434343"/>
                </a:solidFill>
              </a:rPr>
              <a:t>Workshop 2 - Machine learning now: </a:t>
            </a:r>
            <a:r>
              <a:rPr lang="en-GB" dirty="0">
                <a:solidFill>
                  <a:srgbClr val="434343"/>
                </a:solidFill>
              </a:rPr>
              <a:t>Students will look at three case studies, investigating how machine learning works in a real-world context, and how different data sources are used in AI systems.</a:t>
            </a:r>
          </a:p>
          <a:p>
            <a:pPr marL="1860895" lvl="0" indent="-607375" algn="l" rtl="0">
              <a:lnSpc>
                <a:spcPct val="115000"/>
              </a:lnSpc>
              <a:spcBef>
                <a:spcPts val="0"/>
              </a:spcBef>
              <a:spcAft>
                <a:spcPts val="0"/>
              </a:spcAft>
              <a:buClr>
                <a:srgbClr val="434343"/>
              </a:buClr>
              <a:buSzPts val="1100"/>
              <a:buChar char="●"/>
            </a:pPr>
            <a:r>
              <a:rPr lang="en-GB" b="1" dirty="0">
                <a:solidFill>
                  <a:srgbClr val="434343"/>
                </a:solidFill>
              </a:rPr>
              <a:t>Workshop 3 - Teach a machine: </a:t>
            </a:r>
            <a:r>
              <a:rPr lang="en-GB" dirty="0">
                <a:solidFill>
                  <a:srgbClr val="434343"/>
                </a:solidFill>
              </a:rPr>
              <a:t>In their groups, students experiment with machine learning using a range of different AI powered tools. Students will explore how machine learning uses examples, rather than instructions, to make decisions, and how the more examples (or data) we train it with and the more varied these examples the better it will be. </a:t>
            </a:r>
          </a:p>
          <a:p>
            <a:pPr marL="930447" lvl="0" indent="0" algn="l" rtl="0">
              <a:lnSpc>
                <a:spcPct val="115000"/>
              </a:lnSpc>
              <a:spcBef>
                <a:spcPts val="0"/>
              </a:spcBef>
              <a:spcAft>
                <a:spcPts val="0"/>
              </a:spcAft>
              <a:buSzPts val="1100"/>
              <a:buNone/>
            </a:pPr>
            <a:endParaRPr lang="en-GB" sz="900" dirty="0">
              <a:solidFill>
                <a:srgbClr val="434343"/>
              </a:solidFill>
            </a:endParaRPr>
          </a:p>
          <a:p>
            <a:pPr marL="0" lvl="0" indent="0" algn="l" rtl="0">
              <a:lnSpc>
                <a:spcPct val="115000"/>
              </a:lnSpc>
              <a:spcBef>
                <a:spcPts val="0"/>
              </a:spcBef>
              <a:spcAft>
                <a:spcPts val="0"/>
              </a:spcAft>
              <a:buSzPts val="1100"/>
              <a:buNone/>
            </a:pPr>
            <a:r>
              <a:rPr lang="en-GB" dirty="0">
                <a:solidFill>
                  <a:srgbClr val="434343"/>
                </a:solidFill>
              </a:rPr>
              <a:t>3. Whilst students are completing the activities on the workshop handouts, drop in on the sessions, and use prompt questions to guide any groups that are struggling. </a:t>
            </a:r>
          </a:p>
          <a:p>
            <a:pPr marL="930447" lvl="0" indent="0" algn="l" rtl="0">
              <a:lnSpc>
                <a:spcPct val="115000"/>
              </a:lnSpc>
              <a:spcBef>
                <a:spcPts val="0"/>
              </a:spcBef>
              <a:spcAft>
                <a:spcPts val="0"/>
              </a:spcAft>
              <a:buSzPts val="1100"/>
              <a:buNone/>
            </a:pPr>
            <a:endParaRPr lang="en-GB" sz="900" dirty="0">
              <a:solidFill>
                <a:srgbClr val="434343"/>
              </a:solidFill>
            </a:endParaRPr>
          </a:p>
          <a:p>
            <a:pPr marL="0" lvl="0" indent="0" algn="l" rtl="0">
              <a:lnSpc>
                <a:spcPct val="115000"/>
              </a:lnSpc>
              <a:spcBef>
                <a:spcPts val="0"/>
              </a:spcBef>
              <a:spcAft>
                <a:spcPts val="0"/>
              </a:spcAft>
              <a:buSzPts val="1100"/>
              <a:buNone/>
            </a:pPr>
            <a:r>
              <a:rPr lang="en-GB" dirty="0">
                <a:solidFill>
                  <a:srgbClr val="434343"/>
                </a:solidFill>
              </a:rPr>
              <a:t>4. After the students have completed all three workshops, bring the class back together again and discuss each in turn. Reveal and discuss the flow diagram answers for workshop 1 on the following slides.</a:t>
            </a:r>
            <a:r>
              <a:rPr lang="en-GB" b="1" dirty="0">
                <a:solidFill>
                  <a:srgbClr val="434343"/>
                </a:solidFill>
              </a:rPr>
              <a:t> </a:t>
            </a:r>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11</a:t>
            </a:fld>
            <a:endParaRPr lang="en-GB"/>
          </a:p>
        </p:txBody>
      </p:sp>
    </p:spTree>
    <p:extLst>
      <p:ext uri="{BB962C8B-B14F-4D97-AF65-F5344CB8AC3E}">
        <p14:creationId xmlns:p14="http://schemas.microsoft.com/office/powerpoint/2010/main" val="304029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86496" rtl="0" eaLnBrk="1" fontAlgn="auto" latinLnBrk="0" hangingPunct="1">
              <a:lnSpc>
                <a:spcPct val="115000"/>
              </a:lnSpc>
              <a:spcBef>
                <a:spcPts val="0"/>
              </a:spcBef>
              <a:spcAft>
                <a:spcPts val="0"/>
              </a:spcAft>
              <a:buClrTx/>
              <a:buSzPts val="1100"/>
              <a:buFontTx/>
              <a:buNone/>
              <a:tabLst/>
              <a:defRPr/>
            </a:pPr>
            <a:r>
              <a:rPr kumimoji="0" lang="en-GB" sz="770" b="1" i="0" u="none" strike="noStrike" kern="1200" cap="none" spc="0" normalizeH="0" baseline="0" noProof="0" dirty="0">
                <a:ln>
                  <a:noFill/>
                </a:ln>
                <a:solidFill>
                  <a:srgbClr val="434343"/>
                </a:solidFill>
                <a:effectLst/>
                <a:uLnTx/>
                <a:uFillTx/>
                <a:latin typeface="Calibri" panose="020F0502020204030204"/>
                <a:ea typeface="+mn-ea"/>
                <a:cs typeface="+mn-cs"/>
              </a:rPr>
              <a:t>Answers to Netflix card sorting activity</a:t>
            </a:r>
            <a:endParaRPr kumimoji="0" lang="en-GB" sz="770" b="1" i="0" u="none" strike="noStrike" kern="1200" cap="none" spc="0" normalizeH="0" baseline="0" noProof="0">
              <a:ln>
                <a:noFill/>
              </a:ln>
              <a:solidFill>
                <a:srgbClr val="434343"/>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fld id="{FE285FC9-EBD8-4975-80AA-76C4FB3CA35D}" type="slidenum">
              <a:rPr lang="en-GB" smtClean="0"/>
              <a:t>12</a:t>
            </a:fld>
            <a:endParaRPr lang="en-GB"/>
          </a:p>
        </p:txBody>
      </p:sp>
    </p:spTree>
    <p:extLst>
      <p:ext uri="{BB962C8B-B14F-4D97-AF65-F5344CB8AC3E}">
        <p14:creationId xmlns:p14="http://schemas.microsoft.com/office/powerpoint/2010/main" val="841460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Answers to AI duet </a:t>
            </a:r>
            <a:r>
              <a:rPr lang="en-GB" dirty="0"/>
              <a:t>basic flow diagram or flowchart</a:t>
            </a:r>
            <a:r>
              <a:rPr lang="en-GB"/>
              <a:t>. </a:t>
            </a:r>
            <a:r>
              <a:rPr lang="en-GB" dirty="0"/>
              <a:t>If using </a:t>
            </a:r>
            <a:r>
              <a:rPr lang="en-GB"/>
              <a:t>the </a:t>
            </a:r>
            <a:r>
              <a:rPr lang="en-GB" dirty="0"/>
              <a:t>flowchart</a:t>
            </a:r>
            <a:r>
              <a:rPr lang="en-GB"/>
              <a:t>, </a:t>
            </a:r>
            <a:r>
              <a:rPr lang="en-GB" dirty="0"/>
              <a:t>answer 5 will feed back into answer 2</a:t>
            </a:r>
            <a:r>
              <a:rPr lang="en-GB"/>
              <a:t>.</a:t>
            </a:r>
          </a:p>
        </p:txBody>
      </p:sp>
      <p:sp>
        <p:nvSpPr>
          <p:cNvPr id="4" name="Slide Number Placeholder 3"/>
          <p:cNvSpPr>
            <a:spLocks noGrp="1"/>
          </p:cNvSpPr>
          <p:nvPr>
            <p:ph type="sldNum" sz="quarter" idx="5"/>
          </p:nvPr>
        </p:nvSpPr>
        <p:spPr/>
        <p:txBody>
          <a:bodyPr/>
          <a:lstStyle/>
          <a:p>
            <a:fld id="{FE285FC9-EBD8-4975-80AA-76C4FB3CA35D}" type="slidenum">
              <a:rPr lang="en-GB" smtClean="0"/>
              <a:t>13</a:t>
            </a:fld>
            <a:endParaRPr lang="en-GB"/>
          </a:p>
        </p:txBody>
      </p:sp>
    </p:spTree>
    <p:extLst>
      <p:ext uri="{BB962C8B-B14F-4D97-AF65-F5344CB8AC3E}">
        <p14:creationId xmlns:p14="http://schemas.microsoft.com/office/powerpoint/2010/main" val="3043882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86496" rtl="0" eaLnBrk="1" fontAlgn="auto" latinLnBrk="0" hangingPunct="1">
              <a:lnSpc>
                <a:spcPct val="100000"/>
              </a:lnSpc>
              <a:spcBef>
                <a:spcPts val="0"/>
              </a:spcBef>
              <a:spcAft>
                <a:spcPts val="0"/>
              </a:spcAft>
              <a:buClrTx/>
              <a:buSzTx/>
              <a:buFontTx/>
              <a:buNone/>
              <a:tabLst/>
              <a:defRPr/>
            </a:pPr>
            <a:r>
              <a:rPr lang="en-GB"/>
              <a:t>Answers to </a:t>
            </a:r>
            <a:r>
              <a:rPr lang="en-GB" dirty="0"/>
              <a:t>Factory production</a:t>
            </a:r>
            <a:r>
              <a:rPr lang="en-GB"/>
              <a:t>. </a:t>
            </a:r>
            <a:r>
              <a:rPr lang="en-GB" dirty="0"/>
              <a:t>If using </a:t>
            </a:r>
            <a:r>
              <a:rPr lang="en-GB"/>
              <a:t>the </a:t>
            </a:r>
            <a:r>
              <a:rPr lang="en-GB" dirty="0"/>
              <a:t>flowchart</a:t>
            </a:r>
            <a:r>
              <a:rPr lang="en-GB"/>
              <a:t>, </a:t>
            </a:r>
            <a:r>
              <a:rPr lang="en-GB" dirty="0"/>
              <a:t>answer 5 will feed back into answer 2</a:t>
            </a:r>
            <a:r>
              <a:rPr lang="en-GB"/>
              <a:t>.</a:t>
            </a:r>
          </a:p>
          <a:p>
            <a:endParaRPr lang="en-GB"/>
          </a:p>
        </p:txBody>
      </p:sp>
      <p:sp>
        <p:nvSpPr>
          <p:cNvPr id="4" name="Slide Number Placeholder 3"/>
          <p:cNvSpPr>
            <a:spLocks noGrp="1"/>
          </p:cNvSpPr>
          <p:nvPr>
            <p:ph type="sldNum" sz="quarter" idx="5"/>
          </p:nvPr>
        </p:nvSpPr>
        <p:spPr/>
        <p:txBody>
          <a:bodyPr/>
          <a:lstStyle/>
          <a:p>
            <a:fld id="{FE285FC9-EBD8-4975-80AA-76C4FB3CA35D}" type="slidenum">
              <a:rPr lang="en-GB" smtClean="0"/>
              <a:t>14</a:t>
            </a:fld>
            <a:endParaRPr lang="en-GB"/>
          </a:p>
        </p:txBody>
      </p:sp>
    </p:spTree>
    <p:extLst>
      <p:ext uri="{BB962C8B-B14F-4D97-AF65-F5344CB8AC3E}">
        <p14:creationId xmlns:p14="http://schemas.microsoft.com/office/powerpoint/2010/main" val="2160985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0447" lvl="0" indent="-607375" algn="l" rtl="0">
              <a:lnSpc>
                <a:spcPct val="115000"/>
              </a:lnSpc>
              <a:spcBef>
                <a:spcPts val="0"/>
              </a:spcBef>
              <a:spcAft>
                <a:spcPts val="0"/>
              </a:spcAft>
              <a:buClr>
                <a:srgbClr val="434343"/>
              </a:buClr>
              <a:buSzPts val="1100"/>
              <a:buAutoNum type="arabicPeriod"/>
            </a:pPr>
            <a:r>
              <a:rPr lang="en-GB">
                <a:solidFill>
                  <a:srgbClr val="434343"/>
                </a:solidFill>
              </a:rPr>
              <a:t>Split students into teams of 5–6 pupils (max). </a:t>
            </a:r>
          </a:p>
          <a:p>
            <a:pPr marL="930447" lvl="0" indent="-607375" algn="l" rtl="0">
              <a:lnSpc>
                <a:spcPct val="115000"/>
              </a:lnSpc>
              <a:spcBef>
                <a:spcPts val="0"/>
              </a:spcBef>
              <a:spcAft>
                <a:spcPts val="0"/>
              </a:spcAft>
              <a:buClr>
                <a:srgbClr val="434343"/>
              </a:buClr>
              <a:buSzPts val="1100"/>
              <a:buAutoNum type="arabicPeriod"/>
            </a:pPr>
            <a:r>
              <a:rPr lang="en-GB">
                <a:solidFill>
                  <a:srgbClr val="434343"/>
                </a:solidFill>
              </a:rPr>
              <a:t>Assign a Project Manager in each team. </a:t>
            </a:r>
          </a:p>
          <a:p>
            <a:pPr marL="930447" lvl="0" indent="-607375" algn="l" rtl="0">
              <a:lnSpc>
                <a:spcPct val="115000"/>
              </a:lnSpc>
              <a:spcBef>
                <a:spcPts val="0"/>
              </a:spcBef>
              <a:spcAft>
                <a:spcPts val="0"/>
              </a:spcAft>
              <a:buClr>
                <a:srgbClr val="434343"/>
              </a:buClr>
              <a:buSzPts val="1100"/>
              <a:buAutoNum type="arabicPeriod"/>
            </a:pPr>
            <a:r>
              <a:rPr lang="en-GB">
                <a:solidFill>
                  <a:srgbClr val="434343"/>
                </a:solidFill>
              </a:rPr>
              <a:t>Allow the students to divide up the other roles in their team: Software Lead, Risk Lead, Design Lead, Research Lead, Marketing Lead. </a:t>
            </a:r>
          </a:p>
          <a:p>
            <a:pPr marL="930447" lvl="0" indent="-607375" algn="l" rtl="0">
              <a:lnSpc>
                <a:spcPct val="115000"/>
              </a:lnSpc>
              <a:spcBef>
                <a:spcPts val="0"/>
              </a:spcBef>
              <a:spcAft>
                <a:spcPts val="0"/>
              </a:spcAft>
              <a:buClr>
                <a:srgbClr val="434343"/>
              </a:buClr>
              <a:buSzPts val="1100"/>
              <a:buAutoNum type="arabicPeriod"/>
            </a:pPr>
            <a:r>
              <a:rPr lang="en-GB">
                <a:solidFill>
                  <a:srgbClr val="434343"/>
                </a:solidFill>
              </a:rPr>
              <a:t>Remind students that they will all work on different parts of the project, but their job title shows what their lead responsibility is. They are in charge of making sure that thing gets done, but they can seek input from others. </a:t>
            </a:r>
          </a:p>
          <a:p>
            <a:pPr marL="0" lvl="0" indent="0" algn="l" rtl="0">
              <a:lnSpc>
                <a:spcPct val="115000"/>
              </a:lnSpc>
              <a:spcBef>
                <a:spcPts val="0"/>
              </a:spcBef>
              <a:spcAft>
                <a:spcPts val="0"/>
              </a:spcAft>
              <a:buSzPts val="1100"/>
              <a:buNone/>
            </a:pPr>
            <a:endParaRPr lang="en-GB" sz="900">
              <a:solidFill>
                <a:srgbClr val="434343"/>
              </a:solidFill>
            </a:endParaRPr>
          </a:p>
          <a:p>
            <a:pPr marL="0" lvl="0" indent="0" algn="l" rtl="0">
              <a:lnSpc>
                <a:spcPct val="115000"/>
              </a:lnSpc>
              <a:spcBef>
                <a:spcPts val="0"/>
              </a:spcBef>
              <a:spcAft>
                <a:spcPts val="0"/>
              </a:spcAft>
              <a:buSzPts val="1100"/>
              <a:buNone/>
            </a:pPr>
            <a:r>
              <a:rPr lang="en-GB" b="1" i="1">
                <a:solidFill>
                  <a:srgbClr val="434343"/>
                </a:solidFill>
              </a:rPr>
              <a:t>TIP! </a:t>
            </a:r>
            <a:r>
              <a:rPr lang="en-GB" i="1">
                <a:solidFill>
                  <a:srgbClr val="434343"/>
                </a:solidFill>
              </a:rPr>
              <a:t>Before starting the activity, think about which students will make strong leaders and assign them the role of Project Manager for their team (the groups can then decide the other roles). Students can make team role badges using sticky name labels.</a:t>
            </a:r>
            <a:endParaRPr lang="en-GB"/>
          </a:p>
          <a:p>
            <a:endParaRPr lang="en-GB"/>
          </a:p>
        </p:txBody>
      </p:sp>
      <p:sp>
        <p:nvSpPr>
          <p:cNvPr id="4" name="Slide Number Placeholder 3"/>
          <p:cNvSpPr>
            <a:spLocks noGrp="1"/>
          </p:cNvSpPr>
          <p:nvPr>
            <p:ph type="sldNum" sz="quarter" idx="5"/>
          </p:nvPr>
        </p:nvSpPr>
        <p:spPr/>
        <p:txBody>
          <a:bodyPr/>
          <a:lstStyle/>
          <a:p>
            <a:fld id="{FE285FC9-EBD8-4975-80AA-76C4FB3CA35D}" type="slidenum">
              <a:rPr lang="en-GB" smtClean="0"/>
              <a:t>15</a:t>
            </a:fld>
            <a:endParaRPr lang="en-GB"/>
          </a:p>
        </p:txBody>
      </p:sp>
    </p:spTree>
    <p:extLst>
      <p:ext uri="{BB962C8B-B14F-4D97-AF65-F5344CB8AC3E}">
        <p14:creationId xmlns:p14="http://schemas.microsoft.com/office/powerpoint/2010/main" val="3125821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GB" sz="750" b="1" dirty="0">
                <a:solidFill>
                  <a:srgbClr val="434343"/>
                </a:solidFill>
              </a:rPr>
              <a:t>The Challenge</a:t>
            </a:r>
            <a:endParaRPr lang="en-GB" sz="750" b="1" dirty="0">
              <a:solidFill>
                <a:srgbClr val="434343"/>
              </a:solidFill>
              <a:cs typeface="Calibri"/>
            </a:endParaRPr>
          </a:p>
          <a:p>
            <a:pPr>
              <a:lnSpc>
                <a:spcPct val="114999"/>
              </a:lnSpc>
              <a:buSzPts val="1100"/>
            </a:pPr>
            <a:r>
              <a:rPr lang="en-GB" sz="750" b="1" i="1" dirty="0"/>
              <a:t>Working in teams, you will design a household product that uses machine learning </a:t>
            </a:r>
            <a:endParaRPr lang="en-GB" sz="750" dirty="0"/>
          </a:p>
          <a:p>
            <a:pPr marL="0" lvl="0" indent="0" algn="l" rtl="0">
              <a:lnSpc>
                <a:spcPct val="115000"/>
              </a:lnSpc>
              <a:spcBef>
                <a:spcPts val="0"/>
              </a:spcBef>
              <a:spcAft>
                <a:spcPts val="0"/>
              </a:spcAft>
              <a:buSzPts val="1100"/>
              <a:buNone/>
            </a:pPr>
            <a:endParaRPr lang="en-GB" sz="900">
              <a:solidFill>
                <a:srgbClr val="434343"/>
              </a:solidFill>
            </a:endParaRPr>
          </a:p>
          <a:p>
            <a:pPr>
              <a:lnSpc>
                <a:spcPct val="115000"/>
              </a:lnSpc>
              <a:buSzPts val="1100"/>
            </a:pPr>
            <a:r>
              <a:rPr lang="en-GB" sz="750" dirty="0">
                <a:solidFill>
                  <a:srgbClr val="434343"/>
                </a:solidFill>
                <a:cs typeface="Calibri"/>
              </a:rPr>
              <a:t>Make sure every team has copies of following handouts:</a:t>
            </a:r>
            <a:endParaRPr lang="en-GB" sz="750" dirty="0">
              <a:solidFill>
                <a:srgbClr val="000000"/>
              </a:solidFill>
              <a:cs typeface="Calibri"/>
            </a:endParaRPr>
          </a:p>
          <a:p>
            <a:pPr>
              <a:lnSpc>
                <a:spcPct val="114999"/>
              </a:lnSpc>
              <a:buSzPts val="1100"/>
            </a:pPr>
            <a:endParaRPr lang="en-GB" sz="750" dirty="0">
              <a:solidFill>
                <a:srgbClr val="434343"/>
              </a:solidFill>
              <a:cs typeface="Calibri"/>
            </a:endParaRPr>
          </a:p>
          <a:p>
            <a:pPr marL="285750" indent="-285750">
              <a:lnSpc>
                <a:spcPct val="114999"/>
              </a:lnSpc>
              <a:buSzPts val="1100"/>
              <a:buFont typeface="Arial"/>
              <a:buChar char="•"/>
            </a:pPr>
            <a:r>
              <a:rPr lang="en-GB" sz="750" dirty="0">
                <a:solidFill>
                  <a:srgbClr val="434343"/>
                </a:solidFill>
                <a:cs typeface="Calibri"/>
              </a:rPr>
              <a:t>Planning guide (p11 of student pack)</a:t>
            </a:r>
            <a:endParaRPr lang="en-GB" sz="750" dirty="0">
              <a:solidFill>
                <a:srgbClr val="000000"/>
              </a:solidFill>
              <a:cs typeface="Calibri"/>
            </a:endParaRPr>
          </a:p>
          <a:p>
            <a:pPr marL="285750" indent="-285750">
              <a:lnSpc>
                <a:spcPct val="114999"/>
              </a:lnSpc>
              <a:buSzPts val="1100"/>
              <a:buFont typeface="Arial"/>
              <a:buChar char="•"/>
            </a:pPr>
            <a:r>
              <a:rPr lang="en-GB" sz="750" dirty="0">
                <a:solidFill>
                  <a:srgbClr val="434343"/>
                </a:solidFill>
                <a:cs typeface="Calibri"/>
              </a:rPr>
              <a:t>Idea development (p12 of student pack)</a:t>
            </a:r>
          </a:p>
          <a:p>
            <a:pPr marL="285750" indent="-285750">
              <a:lnSpc>
                <a:spcPct val="114999"/>
              </a:lnSpc>
              <a:buSzPts val="1100"/>
              <a:buFont typeface="Arial"/>
              <a:buChar char="•"/>
            </a:pPr>
            <a:r>
              <a:rPr lang="en-GB" sz="750" dirty="0">
                <a:solidFill>
                  <a:srgbClr val="434343"/>
                </a:solidFill>
                <a:cs typeface="Calibri"/>
              </a:rPr>
              <a:t>The idea sheet</a:t>
            </a:r>
          </a:p>
          <a:p>
            <a:pPr>
              <a:lnSpc>
                <a:spcPct val="114999"/>
              </a:lnSpc>
            </a:pPr>
            <a:endParaRPr lang="en-GB" sz="750" dirty="0">
              <a:solidFill>
                <a:srgbClr val="434343"/>
              </a:solidFill>
              <a:cs typeface="Calibri"/>
            </a:endParaRPr>
          </a:p>
          <a:p>
            <a:r>
              <a:rPr lang="en-GB" sz="750" dirty="0">
                <a:cs typeface="Calibri" panose="020F0502020204030204"/>
              </a:rPr>
              <a:t>Check that students understand the challenge and their team roles. </a:t>
            </a:r>
            <a:endParaRPr lang="en-GB" dirty="0">
              <a:cs typeface="Calibri" panose="020F0502020204030204"/>
            </a:endParaRPr>
          </a:p>
          <a:p>
            <a:r>
              <a:rPr lang="en-GB" sz="750" dirty="0">
                <a:cs typeface="Calibri" panose="020F0502020204030204"/>
              </a:rPr>
              <a:t>Set a deadline for the teams to complete their idea development. </a:t>
            </a:r>
          </a:p>
        </p:txBody>
      </p:sp>
      <p:sp>
        <p:nvSpPr>
          <p:cNvPr id="4" name="Slide Number Placeholder 3"/>
          <p:cNvSpPr>
            <a:spLocks noGrp="1"/>
          </p:cNvSpPr>
          <p:nvPr>
            <p:ph type="sldNum" sz="quarter" idx="5"/>
          </p:nvPr>
        </p:nvSpPr>
        <p:spPr/>
        <p:txBody>
          <a:bodyPr/>
          <a:lstStyle/>
          <a:p>
            <a:fld id="{FE285FC9-EBD8-4975-80AA-76C4FB3CA35D}" type="slidenum">
              <a:rPr lang="en-GB" smtClean="0"/>
              <a:t>16</a:t>
            </a:fld>
            <a:endParaRPr lang="en-GB"/>
          </a:p>
        </p:txBody>
      </p:sp>
    </p:spTree>
    <p:extLst>
      <p:ext uri="{BB962C8B-B14F-4D97-AF65-F5344CB8AC3E}">
        <p14:creationId xmlns:p14="http://schemas.microsoft.com/office/powerpoint/2010/main" val="3096755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should explain to students what an elevator pitch is, and what you expect it to include.</a:t>
            </a:r>
          </a:p>
        </p:txBody>
      </p:sp>
      <p:sp>
        <p:nvSpPr>
          <p:cNvPr id="4" name="Slide Number Placeholder 3"/>
          <p:cNvSpPr>
            <a:spLocks noGrp="1"/>
          </p:cNvSpPr>
          <p:nvPr>
            <p:ph type="sldNum" sz="quarter" idx="5"/>
          </p:nvPr>
        </p:nvSpPr>
        <p:spPr/>
        <p:txBody>
          <a:bodyPr/>
          <a:lstStyle/>
          <a:p>
            <a:fld id="{FE285FC9-EBD8-4975-80AA-76C4FB3CA35D}" type="slidenum">
              <a:rPr lang="en-GB" smtClean="0"/>
              <a:t>17</a:t>
            </a:fld>
            <a:endParaRPr lang="en-GB"/>
          </a:p>
        </p:txBody>
      </p:sp>
    </p:spTree>
    <p:extLst>
      <p:ext uri="{BB962C8B-B14F-4D97-AF65-F5344CB8AC3E}">
        <p14:creationId xmlns:p14="http://schemas.microsoft.com/office/powerpoint/2010/main" val="3058149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285FC9-EBD8-4975-80AA-76C4FB3CA35D}" type="slidenum">
              <a:rPr lang="en-GB" smtClean="0"/>
              <a:t>19</a:t>
            </a:fld>
            <a:endParaRPr lang="en-GB"/>
          </a:p>
        </p:txBody>
      </p:sp>
    </p:spTree>
    <p:extLst>
      <p:ext uri="{BB962C8B-B14F-4D97-AF65-F5344CB8AC3E}">
        <p14:creationId xmlns:p14="http://schemas.microsoft.com/office/powerpoint/2010/main" val="407340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buSzPts val="1100"/>
            </a:pPr>
            <a:r>
              <a:rPr lang="en-GB" sz="750" dirty="0"/>
              <a:t>Machines of the Future has been specifically developed to meet the CREST Discovery Award requirements. By undertaking the activity and completing the reflective CREST Discovery Passports, all your students should be able to achieve an Award. </a:t>
            </a:r>
            <a:endParaRPr lang="en-US" sz="750" dirty="0"/>
          </a:p>
          <a:p>
            <a:pPr>
              <a:lnSpc>
                <a:spcPct val="114999"/>
              </a:lnSpc>
              <a:buSzPts val="1100"/>
            </a:pPr>
            <a:endParaRPr lang="en-GB" sz="750" dirty="0">
              <a:solidFill>
                <a:srgbClr val="000000"/>
              </a:solidFill>
            </a:endParaRPr>
          </a:p>
          <a:p>
            <a:pPr marL="0" lvl="0" indent="0" algn="l">
              <a:lnSpc>
                <a:spcPct val="114999"/>
              </a:lnSpc>
              <a:spcBef>
                <a:spcPts val="0"/>
              </a:spcBef>
              <a:spcAft>
                <a:spcPts val="0"/>
              </a:spcAft>
              <a:buSzPts val="1100"/>
              <a:buNone/>
            </a:pPr>
            <a:r>
              <a:rPr lang="en-GB" sz="750" b="1" dirty="0">
                <a:solidFill>
                  <a:srgbClr val="434343"/>
                </a:solidFill>
              </a:rPr>
              <a:t>The Challenge</a:t>
            </a:r>
            <a:endParaRPr lang="en-GB" sz="750" dirty="0"/>
          </a:p>
          <a:p>
            <a:pPr marL="0" lvl="0" indent="0" algn="l" rtl="0">
              <a:lnSpc>
                <a:spcPct val="115000"/>
              </a:lnSpc>
              <a:spcBef>
                <a:spcPts val="0"/>
              </a:spcBef>
              <a:spcAft>
                <a:spcPts val="0"/>
              </a:spcAft>
              <a:buSzPts val="1100"/>
              <a:buNone/>
            </a:pPr>
            <a:r>
              <a:rPr lang="en-GB" sz="750" dirty="0">
                <a:solidFill>
                  <a:srgbClr val="434343"/>
                </a:solidFill>
              </a:rPr>
              <a:t>In this 5 hour project, students aged 10-14 will work in teams to find out about machine learning and come up with an idea for using it in a home environment.</a:t>
            </a:r>
            <a:endParaRPr lang="en-GB" sz="750" dirty="0">
              <a:solidFill>
                <a:srgbClr val="434343"/>
              </a:solidFill>
              <a:cs typeface="Calibri"/>
            </a:endParaRPr>
          </a:p>
          <a:p>
            <a:pPr marL="0" lvl="0" indent="0" algn="l" rtl="0">
              <a:lnSpc>
                <a:spcPct val="115000"/>
              </a:lnSpc>
              <a:spcBef>
                <a:spcPts val="0"/>
              </a:spcBef>
              <a:spcAft>
                <a:spcPts val="0"/>
              </a:spcAft>
              <a:buSzPts val="1100"/>
              <a:buNone/>
            </a:pPr>
            <a:endParaRPr lang="en-GB" sz="900" dirty="0">
              <a:solidFill>
                <a:srgbClr val="434343"/>
              </a:solidFill>
            </a:endParaRPr>
          </a:p>
          <a:p>
            <a:pPr marL="0" lvl="0" indent="0" algn="l" rtl="0">
              <a:lnSpc>
                <a:spcPct val="115000"/>
              </a:lnSpc>
              <a:spcBef>
                <a:spcPts val="0"/>
              </a:spcBef>
              <a:spcAft>
                <a:spcPts val="0"/>
              </a:spcAft>
              <a:buSzPts val="1100"/>
              <a:buNone/>
            </a:pPr>
            <a:r>
              <a:rPr lang="en-GB" sz="750" dirty="0">
                <a:solidFill>
                  <a:srgbClr val="434343"/>
                </a:solidFill>
              </a:rPr>
              <a:t>Students will:</a:t>
            </a:r>
            <a:endParaRPr lang="en-GB" sz="750" dirty="0">
              <a:solidFill>
                <a:srgbClr val="434343"/>
              </a:solidFill>
              <a:cs typeface="Calibri"/>
            </a:endParaRPr>
          </a:p>
          <a:p>
            <a:pPr marL="930275" lvl="0" indent="-607060" algn="l" rtl="0">
              <a:lnSpc>
                <a:spcPct val="115000"/>
              </a:lnSpc>
              <a:spcBef>
                <a:spcPts val="0"/>
              </a:spcBef>
              <a:spcAft>
                <a:spcPts val="0"/>
              </a:spcAft>
              <a:buClr>
                <a:srgbClr val="434343"/>
              </a:buClr>
              <a:buSzPts val="1100"/>
              <a:buChar char="●"/>
            </a:pPr>
            <a:r>
              <a:rPr lang="en-GB" sz="750" dirty="0">
                <a:solidFill>
                  <a:srgbClr val="434343"/>
                </a:solidFill>
              </a:rPr>
              <a:t>Research existing machine learning tools and explore the future potential of this technique.</a:t>
            </a:r>
            <a:endParaRPr lang="en-GB" sz="750" dirty="0">
              <a:solidFill>
                <a:srgbClr val="434343"/>
              </a:solidFill>
              <a:cs typeface="Calibri"/>
            </a:endParaRPr>
          </a:p>
          <a:p>
            <a:pPr marL="930275" lvl="0" indent="-607060" algn="l" rtl="0">
              <a:lnSpc>
                <a:spcPct val="115000"/>
              </a:lnSpc>
              <a:spcBef>
                <a:spcPts val="0"/>
              </a:spcBef>
              <a:spcAft>
                <a:spcPts val="0"/>
              </a:spcAft>
              <a:buClr>
                <a:srgbClr val="434343"/>
              </a:buClr>
              <a:buSzPts val="1100"/>
              <a:buChar char="●"/>
            </a:pPr>
            <a:r>
              <a:rPr lang="en-GB" sz="750" dirty="0">
                <a:solidFill>
                  <a:srgbClr val="434343"/>
                </a:solidFill>
              </a:rPr>
              <a:t>Develop a concept for their own machine learning tool.</a:t>
            </a:r>
            <a:endParaRPr lang="en-GB" sz="750" dirty="0">
              <a:solidFill>
                <a:srgbClr val="434343"/>
              </a:solidFill>
              <a:cs typeface="Calibri"/>
            </a:endParaRPr>
          </a:p>
          <a:p>
            <a:pPr marL="930275" lvl="0" indent="-607060" algn="l" rtl="0">
              <a:lnSpc>
                <a:spcPct val="115000"/>
              </a:lnSpc>
              <a:spcBef>
                <a:spcPts val="0"/>
              </a:spcBef>
              <a:spcAft>
                <a:spcPts val="0"/>
              </a:spcAft>
              <a:buClr>
                <a:srgbClr val="434343"/>
              </a:buClr>
              <a:buSzPts val="1100"/>
              <a:buChar char="●"/>
            </a:pPr>
            <a:r>
              <a:rPr lang="en-GB" sz="750" dirty="0">
                <a:solidFill>
                  <a:srgbClr val="434343"/>
                </a:solidFill>
              </a:rPr>
              <a:t>Decide on what data they would need to collect and how they would source the data.</a:t>
            </a:r>
            <a:endParaRPr lang="en-GB" sz="750" dirty="0">
              <a:solidFill>
                <a:srgbClr val="434343"/>
              </a:solidFill>
              <a:cs typeface="Calibri"/>
            </a:endParaRPr>
          </a:p>
          <a:p>
            <a:pPr marL="930275" indent="-607060">
              <a:lnSpc>
                <a:spcPct val="115000"/>
              </a:lnSpc>
              <a:buClr>
                <a:srgbClr val="434343"/>
              </a:buClr>
              <a:buSzPts val="1100"/>
              <a:buChar char="●"/>
            </a:pPr>
            <a:r>
              <a:rPr lang="en-GB" sz="750" dirty="0">
                <a:solidFill>
                  <a:srgbClr val="434343"/>
                </a:solidFill>
              </a:rPr>
              <a:t>Create a plan for how the machine might process the data and how this would be useful for humans. </a:t>
            </a:r>
          </a:p>
          <a:p>
            <a:pPr marL="930447" lvl="0" indent="-607375" algn="l" rtl="0">
              <a:lnSpc>
                <a:spcPct val="115000"/>
              </a:lnSpc>
              <a:spcBef>
                <a:spcPts val="0"/>
              </a:spcBef>
              <a:spcAft>
                <a:spcPts val="0"/>
              </a:spcAft>
              <a:buClr>
                <a:srgbClr val="434343"/>
              </a:buClr>
              <a:buSzPts val="1100"/>
              <a:buChar char="●"/>
            </a:pPr>
            <a:r>
              <a:rPr lang="en-GB" sz="750" dirty="0">
                <a:solidFill>
                  <a:srgbClr val="434343"/>
                </a:solidFill>
              </a:rPr>
              <a:t>Draw a detailed design for the physical form of their machine learning tool.</a:t>
            </a:r>
            <a:endParaRPr lang="en-GB" sz="750" dirty="0">
              <a:solidFill>
                <a:srgbClr val="434343"/>
              </a:solidFill>
              <a:cs typeface="Calibri"/>
            </a:endParaRPr>
          </a:p>
          <a:p>
            <a:pPr marL="930275" lvl="0" indent="-607060" algn="l" rtl="0">
              <a:lnSpc>
                <a:spcPct val="115000"/>
              </a:lnSpc>
              <a:spcBef>
                <a:spcPts val="0"/>
              </a:spcBef>
              <a:spcAft>
                <a:spcPts val="0"/>
              </a:spcAft>
              <a:buClr>
                <a:srgbClr val="434343"/>
              </a:buClr>
              <a:buSzPts val="1100"/>
              <a:buChar char="●"/>
            </a:pPr>
            <a:r>
              <a:rPr lang="en-GB" sz="750" dirty="0">
                <a:solidFill>
                  <a:srgbClr val="434343"/>
                </a:solidFill>
              </a:rPr>
              <a:t>Develop ideas about how to market their product.</a:t>
            </a:r>
            <a:endParaRPr lang="en-GB" sz="750" dirty="0">
              <a:solidFill>
                <a:srgbClr val="434343"/>
              </a:solidFill>
              <a:cs typeface="Calibri"/>
            </a:endParaRPr>
          </a:p>
          <a:p>
            <a:pPr marL="0" lvl="0" indent="0" algn="l" rtl="0">
              <a:lnSpc>
                <a:spcPct val="115000"/>
              </a:lnSpc>
              <a:spcBef>
                <a:spcPts val="0"/>
              </a:spcBef>
              <a:spcAft>
                <a:spcPts val="0"/>
              </a:spcAft>
              <a:buSzPts val="1100"/>
              <a:buNone/>
            </a:pPr>
            <a:endParaRPr lang="en-GB" sz="900" dirty="0"/>
          </a:p>
          <a:p>
            <a:pPr marL="0" lvl="0" indent="0" algn="l" rtl="0">
              <a:lnSpc>
                <a:spcPct val="115000"/>
              </a:lnSpc>
              <a:spcBef>
                <a:spcPts val="0"/>
              </a:spcBef>
              <a:spcAft>
                <a:spcPts val="0"/>
              </a:spcAft>
              <a:buSzPts val="1100"/>
              <a:buNone/>
            </a:pPr>
            <a:r>
              <a:rPr lang="en-GB" sz="750" b="1" dirty="0">
                <a:solidFill>
                  <a:srgbClr val="434343"/>
                </a:solidFill>
              </a:rPr>
              <a:t>Learning Objectives</a:t>
            </a:r>
            <a:endParaRPr lang="en-GB" sz="750" b="1" dirty="0">
              <a:solidFill>
                <a:srgbClr val="434343"/>
              </a:solidFill>
              <a:cs typeface="Calibri"/>
            </a:endParaRPr>
          </a:p>
          <a:p>
            <a:pPr marL="930275" lvl="0" indent="-607060" algn="l" rtl="0">
              <a:lnSpc>
                <a:spcPct val="115000"/>
              </a:lnSpc>
              <a:spcBef>
                <a:spcPts val="0"/>
              </a:spcBef>
              <a:spcAft>
                <a:spcPts val="0"/>
              </a:spcAft>
              <a:buClr>
                <a:srgbClr val="434343"/>
              </a:buClr>
              <a:buSzPts val="1100"/>
              <a:buChar char="●"/>
            </a:pPr>
            <a:r>
              <a:rPr lang="en-GB" sz="750" dirty="0">
                <a:solidFill>
                  <a:srgbClr val="434343"/>
                </a:solidFill>
              </a:rPr>
              <a:t>Reflect on how they and their families have experienced technological change and consider future technological changes they might experience.</a:t>
            </a:r>
            <a:endParaRPr lang="en-GB" sz="750" dirty="0">
              <a:solidFill>
                <a:srgbClr val="434343"/>
              </a:solidFill>
              <a:cs typeface="Calibri"/>
            </a:endParaRPr>
          </a:p>
          <a:p>
            <a:pPr marL="930275" lvl="0" indent="-607060" algn="l" rtl="0">
              <a:lnSpc>
                <a:spcPct val="115000"/>
              </a:lnSpc>
              <a:spcBef>
                <a:spcPts val="0"/>
              </a:spcBef>
              <a:spcAft>
                <a:spcPts val="0"/>
              </a:spcAft>
              <a:buClr>
                <a:srgbClr val="434343"/>
              </a:buClr>
              <a:buSzPts val="1100"/>
              <a:buChar char="●"/>
            </a:pPr>
            <a:r>
              <a:rPr lang="en-GB" sz="750" dirty="0">
                <a:solidFill>
                  <a:srgbClr val="434343"/>
                </a:solidFill>
              </a:rPr>
              <a:t>Explore what machine learning tools there are and how they work.</a:t>
            </a:r>
            <a:endParaRPr lang="en-GB" sz="750" dirty="0">
              <a:solidFill>
                <a:srgbClr val="434343"/>
              </a:solidFill>
              <a:cs typeface="Calibri"/>
            </a:endParaRPr>
          </a:p>
          <a:p>
            <a:pPr marL="930275" lvl="0" indent="-607060" algn="l" rtl="0">
              <a:lnSpc>
                <a:spcPct val="115000"/>
              </a:lnSpc>
              <a:spcBef>
                <a:spcPts val="0"/>
              </a:spcBef>
              <a:spcAft>
                <a:spcPts val="0"/>
              </a:spcAft>
              <a:buClr>
                <a:srgbClr val="434343"/>
              </a:buClr>
              <a:buSzPts val="1100"/>
              <a:buChar char="●"/>
            </a:pPr>
            <a:r>
              <a:rPr lang="en-GB" sz="750" dirty="0">
                <a:solidFill>
                  <a:srgbClr val="434343"/>
                </a:solidFill>
              </a:rPr>
              <a:t>Understand the potential of utilising machine learning tools and the capacity of machine learning, specifically in reference to SMART appliances.</a:t>
            </a:r>
            <a:endParaRPr lang="en-GB" sz="750" dirty="0">
              <a:solidFill>
                <a:srgbClr val="434343"/>
              </a:solidFill>
              <a:cs typeface="Calibri"/>
            </a:endParaRPr>
          </a:p>
          <a:p>
            <a:pPr marL="930275" indent="-607060">
              <a:lnSpc>
                <a:spcPct val="115000"/>
              </a:lnSpc>
              <a:buClr>
                <a:srgbClr val="434343"/>
              </a:buClr>
              <a:buSzPts val="1100"/>
              <a:buChar char="●"/>
            </a:pPr>
            <a:r>
              <a:rPr lang="en-GB" sz="750" dirty="0">
                <a:solidFill>
                  <a:srgbClr val="434343"/>
                </a:solidFill>
              </a:rPr>
              <a:t>Use their knowledge of AI and machine learning to design a product in a real-world context. </a:t>
            </a:r>
            <a:endParaRPr lang="en-GB" b="1" dirty="0">
              <a:solidFill>
                <a:srgbClr val="434343"/>
              </a:solidFill>
              <a:cs typeface="Calibri" panose="020F0502020204030204"/>
            </a:endParaRPr>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2</a:t>
            </a:fld>
            <a:endParaRPr lang="en-GB"/>
          </a:p>
        </p:txBody>
      </p:sp>
    </p:spTree>
    <p:extLst>
      <p:ext uri="{BB962C8B-B14F-4D97-AF65-F5344CB8AC3E}">
        <p14:creationId xmlns:p14="http://schemas.microsoft.com/office/powerpoint/2010/main" val="101777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a:t>Machines of the Future has been specifically developed to meet the CREST Discovery Award requirements. </a:t>
            </a:r>
          </a:p>
          <a:p>
            <a:pPr marL="0" lvl="0" indent="0" algn="l" rtl="0">
              <a:lnSpc>
                <a:spcPct val="100000"/>
              </a:lnSpc>
              <a:spcBef>
                <a:spcPts val="0"/>
              </a:spcBef>
              <a:spcAft>
                <a:spcPts val="0"/>
              </a:spcAft>
              <a:buSzPts val="1100"/>
              <a:buNone/>
            </a:pPr>
            <a:r>
              <a:rPr lang="en-GB"/>
              <a:t>By undertaking the activity and completing the reflective CREST Discovery Passports, all your students should be able to achieve an Award. </a:t>
            </a:r>
          </a:p>
          <a:p>
            <a:endParaRPr lang="en-GB"/>
          </a:p>
        </p:txBody>
      </p:sp>
      <p:sp>
        <p:nvSpPr>
          <p:cNvPr id="4" name="Slide Number Placeholder 3"/>
          <p:cNvSpPr>
            <a:spLocks noGrp="1"/>
          </p:cNvSpPr>
          <p:nvPr>
            <p:ph type="sldNum" sz="quarter" idx="5"/>
          </p:nvPr>
        </p:nvSpPr>
        <p:spPr/>
        <p:txBody>
          <a:bodyPr/>
          <a:lstStyle/>
          <a:p>
            <a:fld id="{FE285FC9-EBD8-4975-80AA-76C4FB3CA35D}" type="slidenum">
              <a:rPr lang="en-GB" smtClean="0"/>
              <a:t>3</a:t>
            </a:fld>
            <a:endParaRPr lang="en-GB"/>
          </a:p>
        </p:txBody>
      </p:sp>
    </p:spTree>
    <p:extLst>
      <p:ext uri="{BB962C8B-B14F-4D97-AF65-F5344CB8AC3E}">
        <p14:creationId xmlns:p14="http://schemas.microsoft.com/office/powerpoint/2010/main" val="322033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b="1" dirty="0"/>
              <a:t>1. Ask the students:</a:t>
            </a:r>
          </a:p>
          <a:p>
            <a:pPr marL="0" lvl="0" indent="0" algn="l" rtl="0">
              <a:lnSpc>
                <a:spcPct val="100000"/>
              </a:lnSpc>
              <a:spcBef>
                <a:spcPts val="0"/>
              </a:spcBef>
              <a:spcAft>
                <a:spcPts val="0"/>
              </a:spcAft>
              <a:buSzPts val="1100"/>
              <a:buNone/>
            </a:pPr>
            <a:r>
              <a:rPr lang="en-GB" dirty="0"/>
              <a:t>Have you heard of machine learning?</a:t>
            </a:r>
          </a:p>
          <a:p>
            <a:pPr marL="0" lvl="0" indent="0" algn="l" rtl="0">
              <a:lnSpc>
                <a:spcPct val="100000"/>
              </a:lnSpc>
              <a:spcBef>
                <a:spcPts val="0"/>
              </a:spcBef>
              <a:spcAft>
                <a:spcPts val="0"/>
              </a:spcAft>
              <a:buSzPts val="1100"/>
              <a:buNone/>
            </a:pPr>
            <a:r>
              <a:rPr lang="en-GB" dirty="0"/>
              <a:t>How about artificial intelligence? </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b="1" dirty="0"/>
              <a:t>2. Explain:</a:t>
            </a:r>
          </a:p>
          <a:p>
            <a:pPr marL="0" lvl="0" indent="0" algn="l" rtl="0">
              <a:lnSpc>
                <a:spcPct val="100000"/>
              </a:lnSpc>
              <a:spcBef>
                <a:spcPts val="0"/>
              </a:spcBef>
              <a:spcAft>
                <a:spcPts val="0"/>
              </a:spcAft>
              <a:buSzPts val="1100"/>
              <a:buNone/>
            </a:pPr>
            <a:r>
              <a:rPr lang="en-GB" dirty="0"/>
              <a:t>Use facial recognition to explain machine learning to students.</a:t>
            </a:r>
          </a:p>
          <a:p>
            <a:pPr marL="0" lvl="0" indent="0" algn="l" rtl="0">
              <a:lnSpc>
                <a:spcPct val="100000"/>
              </a:lnSpc>
              <a:spcBef>
                <a:spcPts val="0"/>
              </a:spcBef>
              <a:spcAft>
                <a:spcPts val="0"/>
              </a:spcAft>
              <a:buSzPts val="1100"/>
              <a:buNone/>
            </a:pPr>
            <a:r>
              <a:rPr lang="en-GB" dirty="0"/>
              <a:t>Explain to the students that put simply:</a:t>
            </a:r>
          </a:p>
          <a:p>
            <a:pPr marL="0" lvl="0" indent="0" algn="l" rtl="0">
              <a:lnSpc>
                <a:spcPct val="100000"/>
              </a:lnSpc>
              <a:spcBef>
                <a:spcPts val="0"/>
              </a:spcBef>
              <a:spcAft>
                <a:spcPts val="0"/>
              </a:spcAft>
              <a:buSzPts val="1100"/>
              <a:buNone/>
            </a:pPr>
            <a:endParaRPr lang="en-GB" dirty="0"/>
          </a:p>
          <a:p>
            <a:pPr marL="457200" lvl="0" indent="-298450" algn="l" rtl="0">
              <a:lnSpc>
                <a:spcPct val="115000"/>
              </a:lnSpc>
              <a:spcBef>
                <a:spcPts val="0"/>
              </a:spcBef>
              <a:spcAft>
                <a:spcPts val="0"/>
              </a:spcAft>
              <a:buClr>
                <a:srgbClr val="434343"/>
              </a:buClr>
              <a:buSzPts val="1100"/>
              <a:buChar char="●"/>
            </a:pPr>
            <a:r>
              <a:rPr lang="en-GB" b="1" dirty="0">
                <a:solidFill>
                  <a:srgbClr val="434343"/>
                </a:solidFill>
              </a:rPr>
              <a:t>What is artificial intelligence (AI)? </a:t>
            </a:r>
            <a:r>
              <a:rPr lang="en-GB" dirty="0">
                <a:solidFill>
                  <a:srgbClr val="434343"/>
                </a:solidFill>
              </a:rPr>
              <a:t>AI is an umbrella term. It refers to a suite of technologies in which computer systems are programmed to exhibit complex behaviour, when acting in conditions of uncertainty.</a:t>
            </a:r>
          </a:p>
          <a:p>
            <a:pPr marL="0" lvl="0" indent="0" algn="l" rtl="0">
              <a:lnSpc>
                <a:spcPct val="115000"/>
              </a:lnSpc>
              <a:spcBef>
                <a:spcPts val="0"/>
              </a:spcBef>
              <a:spcAft>
                <a:spcPts val="0"/>
              </a:spcAft>
              <a:buNone/>
            </a:pPr>
            <a:endParaRPr lang="en-GB" sz="200" dirty="0">
              <a:solidFill>
                <a:srgbClr val="434343"/>
              </a:solidFill>
            </a:endParaRPr>
          </a:p>
          <a:p>
            <a:pPr marL="457200" lvl="0" indent="-298450" algn="l" rtl="0">
              <a:lnSpc>
                <a:spcPct val="115000"/>
              </a:lnSpc>
              <a:spcBef>
                <a:spcPts val="0"/>
              </a:spcBef>
              <a:spcAft>
                <a:spcPts val="0"/>
              </a:spcAft>
              <a:buClr>
                <a:srgbClr val="434343"/>
              </a:buClr>
              <a:buSzPts val="1100"/>
              <a:buChar char="●"/>
            </a:pPr>
            <a:r>
              <a:rPr lang="en-GB" b="1" dirty="0">
                <a:solidFill>
                  <a:srgbClr val="434343"/>
                </a:solidFill>
              </a:rPr>
              <a:t>What is machine learning (ML)? </a:t>
            </a:r>
            <a:r>
              <a:rPr lang="en-GB" dirty="0">
                <a:solidFill>
                  <a:srgbClr val="434343"/>
                </a:solidFill>
              </a:rPr>
              <a:t>Machine learning is a technology that allows computers to learn directly from examples and experience in the form of data. Traditional approaches to programming rely on hardcoded rules, which set out how to solve a problem, step-by-step. In contrast, machine learning systems are set a task, and given a large amount of data to use as examples of how this task can be achieved or from which to detect patterns. The system then learns how best to achieve the desired output. </a:t>
            </a:r>
          </a:p>
          <a:p>
            <a:pPr marL="457200" lvl="0" indent="0" algn="l" rtl="0">
              <a:lnSpc>
                <a:spcPct val="115000"/>
              </a:lnSpc>
              <a:spcBef>
                <a:spcPts val="0"/>
              </a:spcBef>
              <a:spcAft>
                <a:spcPts val="0"/>
              </a:spcAft>
              <a:buNone/>
            </a:pPr>
            <a:endParaRPr lang="en-GB" sz="200" dirty="0">
              <a:solidFill>
                <a:srgbClr val="434343"/>
              </a:solidFill>
            </a:endParaRPr>
          </a:p>
          <a:p>
            <a:pPr marL="457200" lvl="0" indent="-298450" algn="l" rtl="0">
              <a:lnSpc>
                <a:spcPct val="115000"/>
              </a:lnSpc>
              <a:spcBef>
                <a:spcPts val="0"/>
              </a:spcBef>
              <a:spcAft>
                <a:spcPts val="0"/>
              </a:spcAft>
              <a:buClr>
                <a:srgbClr val="434343"/>
              </a:buClr>
              <a:buSzPts val="1100"/>
              <a:buChar char="●"/>
            </a:pPr>
            <a:r>
              <a:rPr lang="en-GB" b="1" dirty="0">
                <a:solidFill>
                  <a:srgbClr val="434343"/>
                </a:solidFill>
              </a:rPr>
              <a:t>What is an algorithm? </a:t>
            </a:r>
            <a:r>
              <a:rPr lang="en-GB" dirty="0">
                <a:solidFill>
                  <a:srgbClr val="434343"/>
                </a:solidFill>
              </a:rPr>
              <a:t>An algorithm is a list of rules which can be followed to solve a problem or make a decision. Check out this really simple explanation from BBC Bitesize </a:t>
            </a:r>
            <a:r>
              <a:rPr lang="en-GB" u="sng" dirty="0">
                <a:solidFill>
                  <a:srgbClr val="1155CC"/>
                </a:solidFill>
                <a:hlinkClick r:id="rId3"/>
              </a:rPr>
              <a:t>https://www.bbc.com/bitesize/articles/z3whpv4</a:t>
            </a:r>
            <a:r>
              <a:rPr lang="en-GB" dirty="0">
                <a:solidFill>
                  <a:srgbClr val="434343"/>
                </a:solidFill>
              </a:rPr>
              <a:t> </a:t>
            </a:r>
          </a:p>
          <a:p>
            <a:pPr marL="0" lvl="0" indent="0" algn="l" rtl="0">
              <a:lnSpc>
                <a:spcPct val="115000"/>
              </a:lnSpc>
              <a:spcBef>
                <a:spcPts val="0"/>
              </a:spcBef>
              <a:spcAft>
                <a:spcPts val="0"/>
              </a:spcAft>
              <a:buNone/>
            </a:pPr>
            <a:endParaRPr lang="en-GB" sz="200" dirty="0">
              <a:solidFill>
                <a:srgbClr val="434343"/>
              </a:solidFill>
            </a:endParaRPr>
          </a:p>
          <a:p>
            <a:pPr marL="457200" lvl="0" indent="-298450" algn="l" rtl="0">
              <a:lnSpc>
                <a:spcPct val="115000"/>
              </a:lnSpc>
              <a:spcBef>
                <a:spcPts val="0"/>
              </a:spcBef>
              <a:spcAft>
                <a:spcPts val="0"/>
              </a:spcAft>
              <a:buClr>
                <a:srgbClr val="434343"/>
              </a:buClr>
              <a:buSzPts val="1100"/>
              <a:buChar char="●"/>
            </a:pPr>
            <a:r>
              <a:rPr lang="en-GB" b="1" dirty="0">
                <a:solidFill>
                  <a:srgbClr val="434343"/>
                </a:solidFill>
              </a:rPr>
              <a:t>What is a robot? </a:t>
            </a:r>
            <a:r>
              <a:rPr lang="en-GB" dirty="0">
                <a:solidFill>
                  <a:srgbClr val="434343"/>
                </a:solidFill>
              </a:rPr>
              <a:t>In the context of machine learning and AI, a ‘robot’ typically refers to the embodied form of AI; robots are physical agents that act in the real world. These physical manifestations might have sensory inputs and abilities powered by machine learning.</a:t>
            </a:r>
          </a:p>
          <a:p>
            <a:pPr marL="457200" lvl="0" indent="0" algn="l" rtl="0">
              <a:lnSpc>
                <a:spcPct val="115000"/>
              </a:lnSpc>
              <a:spcBef>
                <a:spcPts val="0"/>
              </a:spcBef>
              <a:spcAft>
                <a:spcPts val="0"/>
              </a:spcAft>
              <a:buNone/>
            </a:pPr>
            <a:endParaRPr lang="en-GB" dirty="0">
              <a:solidFill>
                <a:srgbClr val="434343"/>
              </a:solidFill>
            </a:endParaRPr>
          </a:p>
          <a:p>
            <a:pPr marL="457200" lvl="0" indent="-298450" algn="l" rtl="0">
              <a:spcBef>
                <a:spcPts val="0"/>
              </a:spcBef>
              <a:spcAft>
                <a:spcPts val="0"/>
              </a:spcAft>
              <a:buClr>
                <a:srgbClr val="434343"/>
              </a:buClr>
              <a:buSzPts val="1100"/>
              <a:buChar char="●"/>
            </a:pPr>
            <a:r>
              <a:rPr lang="en-GB" dirty="0"/>
              <a:t>Pattern recognition is the </a:t>
            </a:r>
            <a:r>
              <a:rPr lang="en-GB" b="1" dirty="0"/>
              <a:t>classification of data based on experience</a:t>
            </a:r>
            <a:r>
              <a:rPr lang="en-GB" dirty="0"/>
              <a:t> or on statistical information (learning by example rather than learning by rules). </a:t>
            </a:r>
            <a:endParaRPr lang="en-GB" dirty="0">
              <a:solidFill>
                <a:srgbClr val="434343"/>
              </a:solidFill>
            </a:endParaRPr>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4</a:t>
            </a:fld>
            <a:endParaRPr lang="en-GB"/>
          </a:p>
        </p:txBody>
      </p:sp>
    </p:spTree>
    <p:extLst>
      <p:ext uri="{BB962C8B-B14F-4D97-AF65-F5344CB8AC3E}">
        <p14:creationId xmlns:p14="http://schemas.microsoft.com/office/powerpoint/2010/main" val="80576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b="1"/>
              <a:t>1. Ask the students:</a:t>
            </a:r>
          </a:p>
          <a:p>
            <a:pPr marL="0" lvl="0" indent="0" algn="l" rtl="0">
              <a:lnSpc>
                <a:spcPct val="100000"/>
              </a:lnSpc>
              <a:spcBef>
                <a:spcPts val="0"/>
              </a:spcBef>
              <a:spcAft>
                <a:spcPts val="0"/>
              </a:spcAft>
              <a:buSzPts val="1100"/>
              <a:buNone/>
            </a:pPr>
            <a:r>
              <a:rPr lang="en-GB"/>
              <a:t>Have you heard of machine learning?</a:t>
            </a:r>
          </a:p>
          <a:p>
            <a:pPr marL="0" lvl="0" indent="0" algn="l" rtl="0">
              <a:lnSpc>
                <a:spcPct val="100000"/>
              </a:lnSpc>
              <a:spcBef>
                <a:spcPts val="0"/>
              </a:spcBef>
              <a:spcAft>
                <a:spcPts val="0"/>
              </a:spcAft>
              <a:buSzPts val="1100"/>
              <a:buNone/>
            </a:pPr>
            <a:r>
              <a:rPr lang="en-GB"/>
              <a:t>How about artificial intelligence? </a:t>
            </a:r>
          </a:p>
          <a:p>
            <a:pPr marL="0" lvl="0" indent="0" algn="l" rtl="0">
              <a:lnSpc>
                <a:spcPct val="100000"/>
              </a:lnSpc>
              <a:spcBef>
                <a:spcPts val="0"/>
              </a:spcBef>
              <a:spcAft>
                <a:spcPts val="0"/>
              </a:spcAft>
              <a:buSzPts val="1100"/>
              <a:buNone/>
            </a:pPr>
            <a:endParaRPr lang="en-GB"/>
          </a:p>
          <a:p>
            <a:pPr marL="0" lvl="0" indent="0" algn="l" rtl="0">
              <a:lnSpc>
                <a:spcPct val="100000"/>
              </a:lnSpc>
              <a:spcBef>
                <a:spcPts val="0"/>
              </a:spcBef>
              <a:spcAft>
                <a:spcPts val="0"/>
              </a:spcAft>
              <a:buSzPts val="1100"/>
              <a:buNone/>
            </a:pPr>
            <a:r>
              <a:rPr lang="en-GB" b="1"/>
              <a:t>2. Explain:</a:t>
            </a:r>
          </a:p>
          <a:p>
            <a:pPr marL="0" lvl="0" indent="0" algn="l" rtl="0">
              <a:lnSpc>
                <a:spcPct val="100000"/>
              </a:lnSpc>
              <a:spcBef>
                <a:spcPts val="0"/>
              </a:spcBef>
              <a:spcAft>
                <a:spcPts val="0"/>
              </a:spcAft>
              <a:buSzPts val="1100"/>
              <a:buNone/>
            </a:pPr>
            <a:r>
              <a:rPr lang="en-GB"/>
              <a:t>Use facial recognition to explain machine learning to students</a:t>
            </a:r>
          </a:p>
          <a:p>
            <a:pPr marL="0" lvl="0" indent="0" algn="l" rtl="0">
              <a:lnSpc>
                <a:spcPct val="100000"/>
              </a:lnSpc>
              <a:spcBef>
                <a:spcPts val="0"/>
              </a:spcBef>
              <a:spcAft>
                <a:spcPts val="0"/>
              </a:spcAft>
              <a:buSzPts val="1100"/>
              <a:buNone/>
            </a:pPr>
            <a:r>
              <a:rPr lang="en-GB"/>
              <a:t>Explain to the students that put simply:</a:t>
            </a:r>
          </a:p>
          <a:p>
            <a:pPr marL="0" lvl="0" indent="0" algn="l" rtl="0">
              <a:lnSpc>
                <a:spcPct val="100000"/>
              </a:lnSpc>
              <a:spcBef>
                <a:spcPts val="0"/>
              </a:spcBef>
              <a:spcAft>
                <a:spcPts val="0"/>
              </a:spcAft>
              <a:buSzPts val="1100"/>
              <a:buNone/>
            </a:pPr>
            <a:endParaRPr lang="en-GB"/>
          </a:p>
          <a:p>
            <a:pPr marL="457200" lvl="0" indent="-298450" algn="l" rtl="0">
              <a:lnSpc>
                <a:spcPct val="115000"/>
              </a:lnSpc>
              <a:spcBef>
                <a:spcPts val="0"/>
              </a:spcBef>
              <a:spcAft>
                <a:spcPts val="0"/>
              </a:spcAft>
              <a:buClr>
                <a:srgbClr val="434343"/>
              </a:buClr>
              <a:buSzPts val="1100"/>
              <a:buChar char="●"/>
            </a:pPr>
            <a:r>
              <a:rPr lang="en-GB" b="1">
                <a:solidFill>
                  <a:srgbClr val="434343"/>
                </a:solidFill>
              </a:rPr>
              <a:t>What is artificial intelligence (AI)? </a:t>
            </a:r>
            <a:r>
              <a:rPr lang="en-GB">
                <a:solidFill>
                  <a:srgbClr val="434343"/>
                </a:solidFill>
              </a:rPr>
              <a:t>AI is an umbrella term. It refers to a suite of technologies in which computer systems are programmed to exhibit complex behaviour, when acting in conditions of uncertainty.</a:t>
            </a:r>
          </a:p>
          <a:p>
            <a:pPr marL="0" lvl="0" indent="0" algn="l" rtl="0">
              <a:lnSpc>
                <a:spcPct val="115000"/>
              </a:lnSpc>
              <a:spcBef>
                <a:spcPts val="0"/>
              </a:spcBef>
              <a:spcAft>
                <a:spcPts val="0"/>
              </a:spcAft>
              <a:buNone/>
            </a:pPr>
            <a:endParaRPr lang="en-GB" sz="200">
              <a:solidFill>
                <a:srgbClr val="434343"/>
              </a:solidFill>
            </a:endParaRPr>
          </a:p>
          <a:p>
            <a:pPr marL="457200" lvl="0" indent="-298450" algn="l" rtl="0">
              <a:lnSpc>
                <a:spcPct val="115000"/>
              </a:lnSpc>
              <a:spcBef>
                <a:spcPts val="0"/>
              </a:spcBef>
              <a:spcAft>
                <a:spcPts val="0"/>
              </a:spcAft>
              <a:buClr>
                <a:srgbClr val="434343"/>
              </a:buClr>
              <a:buSzPts val="1100"/>
              <a:buChar char="●"/>
            </a:pPr>
            <a:r>
              <a:rPr lang="en-GB" b="1">
                <a:solidFill>
                  <a:srgbClr val="434343"/>
                </a:solidFill>
              </a:rPr>
              <a:t>What is machine learning (ML)? </a:t>
            </a:r>
            <a:r>
              <a:rPr lang="en-GB">
                <a:solidFill>
                  <a:srgbClr val="434343"/>
                </a:solidFill>
              </a:rPr>
              <a:t>Machine learning is a technology that allows computers to learn directly from examples and experience in the form of data. Traditional approaches to programming rely on hardcoded rules, which set out how to solve a problem, step-by-step. In contrast, machine learning systems are set a task, and given a large amount of data to use as examples of how this task can be achieved or from which to detect patterns. The system then learns how best to achieve the desired output. </a:t>
            </a:r>
          </a:p>
          <a:p>
            <a:pPr marL="457200" lvl="0" indent="0" algn="l" rtl="0">
              <a:lnSpc>
                <a:spcPct val="115000"/>
              </a:lnSpc>
              <a:spcBef>
                <a:spcPts val="0"/>
              </a:spcBef>
              <a:spcAft>
                <a:spcPts val="0"/>
              </a:spcAft>
              <a:buNone/>
            </a:pPr>
            <a:endParaRPr lang="en-GB" sz="200">
              <a:solidFill>
                <a:srgbClr val="434343"/>
              </a:solidFill>
            </a:endParaRPr>
          </a:p>
          <a:p>
            <a:pPr marL="457200" lvl="0" indent="-298450" algn="l" rtl="0">
              <a:lnSpc>
                <a:spcPct val="115000"/>
              </a:lnSpc>
              <a:spcBef>
                <a:spcPts val="0"/>
              </a:spcBef>
              <a:spcAft>
                <a:spcPts val="0"/>
              </a:spcAft>
              <a:buClr>
                <a:srgbClr val="434343"/>
              </a:buClr>
              <a:buSzPts val="1100"/>
              <a:buChar char="●"/>
            </a:pPr>
            <a:r>
              <a:rPr lang="en-GB" b="1">
                <a:solidFill>
                  <a:srgbClr val="434343"/>
                </a:solidFill>
              </a:rPr>
              <a:t>What is an algorithm? </a:t>
            </a:r>
            <a:r>
              <a:rPr lang="en-GB">
                <a:solidFill>
                  <a:srgbClr val="434343"/>
                </a:solidFill>
              </a:rPr>
              <a:t>An algorithm is a list of rules which can be followed to solve a problem or make a decision. Check out this really simple explanation from BBC Bitesize </a:t>
            </a:r>
            <a:r>
              <a:rPr lang="en-GB" u="sng">
                <a:solidFill>
                  <a:srgbClr val="1155CC"/>
                </a:solidFill>
                <a:hlinkClick r:id="rId3"/>
              </a:rPr>
              <a:t>https://www.bbc.com/bitesize/articles/z3whpv4</a:t>
            </a:r>
            <a:r>
              <a:rPr lang="en-GB">
                <a:solidFill>
                  <a:srgbClr val="434343"/>
                </a:solidFill>
              </a:rPr>
              <a:t> </a:t>
            </a:r>
          </a:p>
          <a:p>
            <a:pPr marL="0" lvl="0" indent="0" algn="l" rtl="0">
              <a:lnSpc>
                <a:spcPct val="115000"/>
              </a:lnSpc>
              <a:spcBef>
                <a:spcPts val="0"/>
              </a:spcBef>
              <a:spcAft>
                <a:spcPts val="0"/>
              </a:spcAft>
              <a:buNone/>
            </a:pPr>
            <a:endParaRPr lang="en-GB" sz="200">
              <a:solidFill>
                <a:srgbClr val="434343"/>
              </a:solidFill>
            </a:endParaRPr>
          </a:p>
          <a:p>
            <a:pPr marL="457200" lvl="0" indent="-298450" algn="l" rtl="0">
              <a:lnSpc>
                <a:spcPct val="115000"/>
              </a:lnSpc>
              <a:spcBef>
                <a:spcPts val="0"/>
              </a:spcBef>
              <a:spcAft>
                <a:spcPts val="0"/>
              </a:spcAft>
              <a:buClr>
                <a:srgbClr val="434343"/>
              </a:buClr>
              <a:buSzPts val="1100"/>
              <a:buChar char="●"/>
            </a:pPr>
            <a:r>
              <a:rPr lang="en-GB" b="1">
                <a:solidFill>
                  <a:srgbClr val="434343"/>
                </a:solidFill>
              </a:rPr>
              <a:t>What is a robot? </a:t>
            </a:r>
            <a:r>
              <a:rPr lang="en-GB">
                <a:solidFill>
                  <a:srgbClr val="434343"/>
                </a:solidFill>
              </a:rPr>
              <a:t>In the context of machine learning and AI, a ‘robot’ typically refers to the embodied form of AI; robots are physical agents that act in the real world. These physical manifestations might have sensory inputs and abilities powered by machine learning.</a:t>
            </a:r>
          </a:p>
          <a:p>
            <a:pPr marL="457200" lvl="0" indent="0" algn="l" rtl="0">
              <a:lnSpc>
                <a:spcPct val="115000"/>
              </a:lnSpc>
              <a:spcBef>
                <a:spcPts val="0"/>
              </a:spcBef>
              <a:spcAft>
                <a:spcPts val="0"/>
              </a:spcAft>
              <a:buNone/>
            </a:pPr>
            <a:endParaRPr lang="en-GB">
              <a:solidFill>
                <a:srgbClr val="434343"/>
              </a:solidFill>
            </a:endParaRPr>
          </a:p>
          <a:p>
            <a:pPr marL="457200" lvl="0" indent="-298450" algn="l" rtl="0">
              <a:spcBef>
                <a:spcPts val="0"/>
              </a:spcBef>
              <a:spcAft>
                <a:spcPts val="0"/>
              </a:spcAft>
              <a:buClr>
                <a:srgbClr val="434343"/>
              </a:buClr>
              <a:buSzPts val="1100"/>
              <a:buChar char="●"/>
            </a:pPr>
            <a:r>
              <a:rPr lang="en-GB"/>
              <a:t>Pattern recognition is the </a:t>
            </a:r>
            <a:r>
              <a:rPr lang="en-GB" b="1"/>
              <a:t>classification of data based on experience</a:t>
            </a:r>
            <a:r>
              <a:rPr lang="en-GB"/>
              <a:t> or on statistical information (learning by example rather than learning by rules).</a:t>
            </a:r>
            <a:endParaRPr lang="en-GB">
              <a:solidFill>
                <a:srgbClr val="434343"/>
              </a:solidFill>
            </a:endParaRPr>
          </a:p>
          <a:p>
            <a:endParaRPr lang="en-GB"/>
          </a:p>
        </p:txBody>
      </p:sp>
      <p:sp>
        <p:nvSpPr>
          <p:cNvPr id="4" name="Slide Number Placeholder 3"/>
          <p:cNvSpPr>
            <a:spLocks noGrp="1"/>
          </p:cNvSpPr>
          <p:nvPr>
            <p:ph type="sldNum" sz="quarter" idx="5"/>
          </p:nvPr>
        </p:nvSpPr>
        <p:spPr/>
        <p:txBody>
          <a:bodyPr/>
          <a:lstStyle/>
          <a:p>
            <a:fld id="{FE285FC9-EBD8-4975-80AA-76C4FB3CA35D}" type="slidenum">
              <a:rPr lang="en-GB" smtClean="0"/>
              <a:t>5</a:t>
            </a:fld>
            <a:endParaRPr lang="en-GB"/>
          </a:p>
        </p:txBody>
      </p:sp>
    </p:spTree>
    <p:extLst>
      <p:ext uri="{BB962C8B-B14F-4D97-AF65-F5344CB8AC3E}">
        <p14:creationId xmlns:p14="http://schemas.microsoft.com/office/powerpoint/2010/main" val="529593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buSzPts val="1100"/>
            </a:pPr>
            <a:r>
              <a:rPr lang="en-GB" sz="750" b="1" dirty="0">
                <a:solidFill>
                  <a:srgbClr val="434343"/>
                </a:solidFill>
              </a:rPr>
              <a:t>1. In pairs</a:t>
            </a:r>
            <a:endParaRPr lang="en-GB" sz="750" b="1" dirty="0">
              <a:solidFill>
                <a:srgbClr val="434343"/>
              </a:solidFill>
              <a:cs typeface="Calibri"/>
            </a:endParaRPr>
          </a:p>
          <a:p>
            <a:pPr>
              <a:lnSpc>
                <a:spcPct val="115000"/>
              </a:lnSpc>
              <a:buSzPts val="1100"/>
            </a:pPr>
            <a:r>
              <a:rPr lang="en-GB" sz="750" dirty="0">
                <a:solidFill>
                  <a:srgbClr val="434343"/>
                </a:solidFill>
              </a:rPr>
              <a:t>Ask students to share with their partner, examples from their own lives at home or school that they think might use machine learning. T</a:t>
            </a:r>
            <a:r>
              <a:rPr lang="en-GB" sz="750" dirty="0"/>
              <a:t>hey might have family members who have experiences of using machine learning. Use the notes under point 3 below as well as the images on the slide to help facilitate if they are short of ideas. </a:t>
            </a:r>
            <a:endParaRPr lang="en-GB" sz="750" dirty="0">
              <a:solidFill>
                <a:srgbClr val="434343"/>
              </a:solidFill>
              <a:cs typeface="Calibri"/>
            </a:endParaRPr>
          </a:p>
          <a:p>
            <a:pPr marL="0" lvl="0" indent="0" algn="l">
              <a:lnSpc>
                <a:spcPct val="114999"/>
              </a:lnSpc>
              <a:spcBef>
                <a:spcPts val="0"/>
              </a:spcBef>
              <a:spcAft>
                <a:spcPts val="0"/>
              </a:spcAft>
              <a:buSzPts val="1100"/>
              <a:buNone/>
            </a:pPr>
            <a:endParaRPr lang="en-GB" sz="750" dirty="0">
              <a:solidFill>
                <a:srgbClr val="434343"/>
              </a:solidFill>
              <a:cs typeface="Calibri"/>
            </a:endParaRPr>
          </a:p>
          <a:p>
            <a:pPr>
              <a:lnSpc>
                <a:spcPct val="114999"/>
              </a:lnSpc>
              <a:buSzPts val="1100"/>
            </a:pPr>
            <a:r>
              <a:rPr lang="en-GB" sz="750" b="1" dirty="0">
                <a:solidFill>
                  <a:srgbClr val="434343"/>
                </a:solidFill>
                <a:cs typeface="Calibri"/>
              </a:rPr>
              <a:t>2. Discuss</a:t>
            </a:r>
          </a:p>
          <a:p>
            <a:pPr>
              <a:lnSpc>
                <a:spcPct val="114999"/>
              </a:lnSpc>
              <a:buSzPts val="1100"/>
            </a:pPr>
            <a:r>
              <a:rPr lang="en-GB" sz="750" dirty="0"/>
              <a:t>Ask students to share some of their ideas, stories and experiences with the class and discuss whether machine learning is being used. You might have to look up some of the answers later as it’s not always obvious if something uses machine learning or not. </a:t>
            </a:r>
            <a:endParaRPr lang="en-GB" sz="750" dirty="0">
              <a:cs typeface="Calibri"/>
            </a:endParaRPr>
          </a:p>
          <a:p>
            <a:pPr>
              <a:lnSpc>
                <a:spcPct val="115000"/>
              </a:lnSpc>
              <a:buSzPts val="1100"/>
            </a:pPr>
            <a:endParaRPr lang="en-GB" dirty="0">
              <a:solidFill>
                <a:srgbClr val="434343"/>
              </a:solidFill>
            </a:endParaRPr>
          </a:p>
          <a:p>
            <a:pPr>
              <a:lnSpc>
                <a:spcPct val="115000"/>
              </a:lnSpc>
              <a:buSzPts val="1100"/>
            </a:pPr>
            <a:r>
              <a:rPr lang="en-GB" sz="750" b="1" dirty="0">
                <a:solidFill>
                  <a:srgbClr val="434343"/>
                </a:solidFill>
              </a:rPr>
              <a:t>3. Identify (see table on page 11 of teacher guide)</a:t>
            </a:r>
            <a:endParaRPr lang="en-GB" sz="750" b="1" dirty="0">
              <a:solidFill>
                <a:srgbClr val="434343"/>
              </a:solidFill>
              <a:cs typeface="Calibri"/>
            </a:endParaRPr>
          </a:p>
          <a:p>
            <a:pPr>
              <a:lnSpc>
                <a:spcPct val="115000"/>
              </a:lnSpc>
              <a:buSzPts val="1100"/>
            </a:pPr>
            <a:r>
              <a:rPr lang="en-GB" sz="750" dirty="0">
                <a:solidFill>
                  <a:srgbClr val="434343"/>
                </a:solidFill>
              </a:rPr>
              <a:t>Use the examples shared to draw out different ways machine learning is used in everyday life. </a:t>
            </a:r>
            <a:r>
              <a:rPr lang="en-GB" dirty="0"/>
              <a:t>You could use the images on the slide to highlight examples that students may have encountered. </a:t>
            </a:r>
            <a:r>
              <a:rPr lang="en-GB" sz="750" dirty="0">
                <a:solidFill>
                  <a:srgbClr val="434343"/>
                </a:solidFill>
              </a:rPr>
              <a:t>For each one ask the students how they think machine learning is used. </a:t>
            </a:r>
            <a:endParaRPr lang="en-GB" sz="750" dirty="0">
              <a:solidFill>
                <a:srgbClr val="434343"/>
              </a:solidFill>
              <a:cs typeface="Calibri"/>
            </a:endParaRPr>
          </a:p>
          <a:p>
            <a:pPr marL="930275" indent="-607060">
              <a:lnSpc>
                <a:spcPct val="115000"/>
              </a:lnSpc>
              <a:buClr>
                <a:srgbClr val="434343"/>
              </a:buClr>
              <a:buSzPts val="1100"/>
              <a:buFont typeface="Arial"/>
              <a:buChar char="•"/>
            </a:pPr>
            <a:r>
              <a:rPr lang="en-GB" sz="750" b="1" dirty="0"/>
              <a:t>Facial recognition: </a:t>
            </a:r>
            <a:r>
              <a:rPr lang="en-GB" sz="750" dirty="0"/>
              <a:t>Students may have come across this on their Apple tablet and phone security. Facial recognition is trained using ML by processing and classifying thousands upon thousands of images. </a:t>
            </a:r>
            <a:endParaRPr lang="en-GB" sz="750" b="1" dirty="0">
              <a:solidFill>
                <a:srgbClr val="434343"/>
              </a:solidFill>
              <a:cs typeface="Calibri" panose="020F0502020204030204"/>
            </a:endParaRPr>
          </a:p>
          <a:p>
            <a:pPr marL="930275" indent="-607060">
              <a:lnSpc>
                <a:spcPct val="114999"/>
              </a:lnSpc>
              <a:buClr>
                <a:srgbClr val="434343"/>
              </a:buClr>
              <a:buSzPts val="1100"/>
              <a:buFont typeface="Arial"/>
              <a:buChar char="•"/>
            </a:pPr>
            <a:r>
              <a:rPr lang="en-GB" sz="750" b="1" dirty="0">
                <a:solidFill>
                  <a:srgbClr val="434343"/>
                </a:solidFill>
              </a:rPr>
              <a:t>Chat bots: </a:t>
            </a:r>
            <a:r>
              <a:rPr lang="en-GB" sz="750" dirty="0"/>
              <a:t>Students may have come across Google, Hey, Alexa or Siri chatbots and they may also have interacted with chatbots on websites. S</a:t>
            </a:r>
            <a:r>
              <a:rPr lang="en-GB" sz="750" dirty="0">
                <a:solidFill>
                  <a:srgbClr val="434343"/>
                </a:solidFill>
              </a:rPr>
              <a:t>ome just use non-ML AI to mimic human conversation, but some use machine learning to mimic human conversation that either keeps the human chatting longest, or achieves the most customer satisfaction based on feedback data. Have you ever used a chat function on a website? Do you think it was a human or a chat bot? Were you asked to rate your satisfaction after the interaction? </a:t>
            </a:r>
            <a:endParaRPr lang="en-GB" sz="750" dirty="0">
              <a:solidFill>
                <a:srgbClr val="434343"/>
              </a:solidFill>
              <a:cs typeface="Calibri"/>
            </a:endParaRPr>
          </a:p>
          <a:p>
            <a:pPr marL="930275" indent="-607060">
              <a:lnSpc>
                <a:spcPct val="115000"/>
              </a:lnSpc>
              <a:buClr>
                <a:srgbClr val="434343"/>
              </a:buClr>
              <a:buSzPts val="1100"/>
              <a:buChar char="●"/>
            </a:pPr>
            <a:r>
              <a:rPr lang="en-GB" sz="750" b="1" dirty="0">
                <a:solidFill>
                  <a:srgbClr val="434343"/>
                </a:solidFill>
              </a:rPr>
              <a:t>Translate apps:</a:t>
            </a:r>
            <a:r>
              <a:rPr lang="en-GB" sz="750" dirty="0">
                <a:solidFill>
                  <a:srgbClr val="434343"/>
                </a:solidFill>
              </a:rPr>
              <a:t> Students may have come across them online when using websites in foreign languages. A lot of translate apps do not use machine learning, they use a lot of pre-programmes rules instead. But some newer tools are starting to use ML to build statistics based translation systems, by looking at millions of examples of already translated material, ML can be used to predict how things will be translated through data rather than by following set rules. </a:t>
            </a:r>
            <a:endParaRPr lang="en-GB" sz="750" dirty="0">
              <a:solidFill>
                <a:srgbClr val="434343"/>
              </a:solidFill>
              <a:cs typeface="Calibri"/>
            </a:endParaRPr>
          </a:p>
          <a:p>
            <a:pPr marL="930275" indent="-607060">
              <a:lnSpc>
                <a:spcPct val="115000"/>
              </a:lnSpc>
              <a:buClr>
                <a:srgbClr val="434343"/>
              </a:buClr>
              <a:buSzPts val="1100"/>
              <a:buChar char="●"/>
            </a:pPr>
            <a:r>
              <a:rPr lang="en-GB" sz="750" b="1" dirty="0">
                <a:solidFill>
                  <a:srgbClr val="434343"/>
                </a:solidFill>
              </a:rPr>
              <a:t>Fraud detection: </a:t>
            </a:r>
            <a:r>
              <a:rPr lang="en-GB" sz="750" dirty="0">
                <a:solidFill>
                  <a:srgbClr val="434343"/>
                </a:solidFill>
              </a:rPr>
              <a:t>Students may have come across it if they have an email account with a SPAM filter. They may have family members who have experienced credit card fraud that was spotted by machine learning technology. Rather than programming fraud detection software to look for particular words or phrases, more modern fraud detection software uses ML, giving the tool loads of examples of emails or transactions and asking it to categorise it as fraudulent or not. The tool gradually gets better at identifying which emails or transactions are fraudulent or not, although we don’t really know what they are looking for! </a:t>
            </a:r>
            <a:endParaRPr lang="en-GB" sz="750" dirty="0">
              <a:solidFill>
                <a:srgbClr val="434343"/>
              </a:solidFill>
              <a:cs typeface="Calibri"/>
            </a:endParaRPr>
          </a:p>
          <a:p>
            <a:pPr marL="930275" indent="-607060">
              <a:lnSpc>
                <a:spcPct val="115000"/>
              </a:lnSpc>
              <a:buClr>
                <a:srgbClr val="434343"/>
              </a:buClr>
              <a:buSzPts val="1100"/>
              <a:buChar char="●"/>
            </a:pPr>
            <a:r>
              <a:rPr lang="en-GB" sz="750" b="1" dirty="0">
                <a:solidFill>
                  <a:srgbClr val="434343"/>
                </a:solidFill>
              </a:rPr>
              <a:t>Online shopping and media:</a:t>
            </a:r>
            <a:r>
              <a:rPr lang="en-GB" sz="750" dirty="0">
                <a:solidFill>
                  <a:srgbClr val="434343"/>
                </a:solidFill>
              </a:rPr>
              <a:t> Students may have come across it when using YouTube or when shopping online. Some sites like Amazon use ML to provide recommendations and encourage users to buy more things. The system will start by recommending random things and over time the ML tool refines the recommendations by analysing the data about what was bought and what was not. </a:t>
            </a:r>
            <a:endParaRPr lang="en-GB" sz="750" dirty="0">
              <a:solidFill>
                <a:srgbClr val="434343"/>
              </a:solidFill>
              <a:cs typeface="Calibri"/>
            </a:endParaRPr>
          </a:p>
          <a:p>
            <a:pPr marL="930275" indent="-607060">
              <a:lnSpc>
                <a:spcPct val="115000"/>
              </a:lnSpc>
              <a:buClr>
                <a:srgbClr val="434343"/>
              </a:buClr>
              <a:buSzPts val="1100"/>
              <a:buChar char="●"/>
            </a:pPr>
            <a:r>
              <a:rPr lang="en-GB" sz="750" b="1" dirty="0">
                <a:solidFill>
                  <a:srgbClr val="434343"/>
                </a:solidFill>
              </a:rPr>
              <a:t>Self driving cars: </a:t>
            </a:r>
            <a:r>
              <a:rPr lang="en-GB" sz="750" dirty="0">
                <a:solidFill>
                  <a:srgbClr val="434343"/>
                </a:solidFill>
              </a:rPr>
              <a:t>Students may have heard about this in the media.</a:t>
            </a:r>
            <a:r>
              <a:rPr lang="en-GB" sz="750" b="1" dirty="0">
                <a:solidFill>
                  <a:srgbClr val="434343"/>
                </a:solidFill>
              </a:rPr>
              <a:t> </a:t>
            </a:r>
            <a:r>
              <a:rPr lang="en-GB" sz="750" dirty="0">
                <a:solidFill>
                  <a:srgbClr val="434343"/>
                </a:solidFill>
              </a:rPr>
              <a:t>Self driving cars use ML, rather than being programmed to follow the rules of driving, the software is fed millions of files of videos and images of driving that is good and driving that is bad, and gradually improves the way the car drives itself and how it reacts to situations. </a:t>
            </a:r>
            <a:endParaRPr lang="en-GB" sz="750" dirty="0">
              <a:solidFill>
                <a:srgbClr val="434343"/>
              </a:solidFill>
              <a:cs typeface="Calibri"/>
            </a:endParaRPr>
          </a:p>
          <a:p>
            <a:pPr marL="930275" indent="-607060">
              <a:lnSpc>
                <a:spcPct val="115000"/>
              </a:lnSpc>
              <a:buClr>
                <a:srgbClr val="434343"/>
              </a:buClr>
              <a:buSzPts val="1100"/>
              <a:buChar char="●"/>
            </a:pPr>
            <a:endParaRPr lang="en-GB" sz="750" dirty="0">
              <a:solidFill>
                <a:srgbClr val="434343"/>
              </a:solidFill>
              <a:cs typeface="Calibri"/>
            </a:endParaRPr>
          </a:p>
          <a:p>
            <a:pPr marL="0" lvl="0" indent="0" algn="l" rtl="0">
              <a:lnSpc>
                <a:spcPct val="115000"/>
              </a:lnSpc>
              <a:spcBef>
                <a:spcPts val="0"/>
              </a:spcBef>
              <a:spcAft>
                <a:spcPts val="0"/>
              </a:spcAft>
              <a:buSzPts val="1100"/>
              <a:buNone/>
            </a:pPr>
            <a:endParaRPr lang="en-GB" dirty="0">
              <a:solidFill>
                <a:srgbClr val="434343"/>
              </a:solidFill>
            </a:endParaRPr>
          </a:p>
          <a:p>
            <a:pPr marL="0" lvl="0" indent="0" algn="l" rtl="0">
              <a:lnSpc>
                <a:spcPct val="115000"/>
              </a:lnSpc>
              <a:spcBef>
                <a:spcPts val="0"/>
              </a:spcBef>
              <a:spcAft>
                <a:spcPts val="0"/>
              </a:spcAft>
              <a:buSzPts val="1100"/>
              <a:buNone/>
            </a:pPr>
            <a:r>
              <a:rPr lang="en-GB" sz="750" b="1" dirty="0">
                <a:solidFill>
                  <a:srgbClr val="434343"/>
                </a:solidFill>
              </a:rPr>
              <a:t>4. Summarise</a:t>
            </a:r>
            <a:endParaRPr lang="en-GB" sz="750" b="1" dirty="0">
              <a:solidFill>
                <a:srgbClr val="434343"/>
              </a:solidFill>
              <a:cs typeface="Calibri"/>
            </a:endParaRPr>
          </a:p>
          <a:p>
            <a:pPr>
              <a:lnSpc>
                <a:spcPct val="115000"/>
              </a:lnSpc>
              <a:buSzPts val="1100"/>
            </a:pPr>
            <a:r>
              <a:rPr lang="en-GB" sz="750" dirty="0">
                <a:solidFill>
                  <a:srgbClr val="434343"/>
                </a:solidFill>
              </a:rPr>
              <a:t>Over the last few years we have seen big developments in the field of machine learning. Machine learning is no longer a thing of the future, many of us now interact with systems using machine learning on a daily basis, such as image and voice recognition on social media and virtual personal assistants. </a:t>
            </a:r>
            <a:endParaRPr lang="en-GB" sz="750" dirty="0">
              <a:solidFill>
                <a:srgbClr val="434343"/>
              </a:solidFill>
              <a:cs typeface="Calibri"/>
            </a:endParaRPr>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6</a:t>
            </a:fld>
            <a:endParaRPr lang="en-GB"/>
          </a:p>
        </p:txBody>
      </p:sp>
    </p:spTree>
    <p:extLst>
      <p:ext uri="{BB962C8B-B14F-4D97-AF65-F5344CB8AC3E}">
        <p14:creationId xmlns:p14="http://schemas.microsoft.com/office/powerpoint/2010/main" val="178496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b="1" dirty="0"/>
              <a:t>1. Watch the video (until 5.48)</a:t>
            </a:r>
          </a:p>
          <a:p>
            <a:pPr marL="0" lvl="0" indent="0" algn="l" rtl="0">
              <a:lnSpc>
                <a:spcPct val="100000"/>
              </a:lnSpc>
              <a:spcBef>
                <a:spcPts val="0"/>
              </a:spcBef>
              <a:spcAft>
                <a:spcPts val="0"/>
              </a:spcAft>
              <a:buSzPts val="1100"/>
              <a:buNone/>
            </a:pPr>
            <a:endParaRPr lang="en-GB" b="1" dirty="0"/>
          </a:p>
          <a:p>
            <a:pPr marL="0" lvl="0" indent="0" algn="l" rtl="0">
              <a:lnSpc>
                <a:spcPct val="100000"/>
              </a:lnSpc>
              <a:spcBef>
                <a:spcPts val="0"/>
              </a:spcBef>
              <a:spcAft>
                <a:spcPts val="0"/>
              </a:spcAft>
              <a:buSzPts val="1100"/>
              <a:buNone/>
            </a:pPr>
            <a:r>
              <a:rPr lang="en-GB" b="1" dirty="0"/>
              <a:t>2. Recap </a:t>
            </a:r>
          </a:p>
          <a:p>
            <a:pPr marL="0" lvl="0" indent="0" algn="l" rtl="0">
              <a:lnSpc>
                <a:spcPct val="100000"/>
              </a:lnSpc>
              <a:spcBef>
                <a:spcPts val="0"/>
              </a:spcBef>
              <a:spcAft>
                <a:spcPts val="0"/>
              </a:spcAft>
              <a:buSzPts val="1100"/>
              <a:buNone/>
            </a:pPr>
            <a:r>
              <a:rPr lang="en-GB" dirty="0"/>
              <a:t>Use the following prompt questions to recap and check the students’ understanding of the video:</a:t>
            </a:r>
          </a:p>
          <a:p>
            <a:pPr marL="930447" lvl="0" indent="-607375" algn="l" rtl="0">
              <a:lnSpc>
                <a:spcPct val="100000"/>
              </a:lnSpc>
              <a:spcBef>
                <a:spcPts val="0"/>
              </a:spcBef>
              <a:spcAft>
                <a:spcPts val="0"/>
              </a:spcAft>
              <a:buSzPts val="1100"/>
              <a:buChar char="●"/>
            </a:pPr>
            <a:r>
              <a:rPr lang="en-GB" dirty="0"/>
              <a:t>What did you learn that you didn’t already know?</a:t>
            </a:r>
          </a:p>
          <a:p>
            <a:pPr marL="930447" lvl="0" indent="-607375" algn="l" rtl="0">
              <a:lnSpc>
                <a:spcPct val="100000"/>
              </a:lnSpc>
              <a:spcBef>
                <a:spcPts val="0"/>
              </a:spcBef>
              <a:spcAft>
                <a:spcPts val="0"/>
              </a:spcAft>
              <a:buSzPts val="1100"/>
              <a:buChar char="●"/>
            </a:pPr>
            <a:r>
              <a:rPr lang="en-GB" dirty="0"/>
              <a:t>How does the machine know what to do? (Because it is programmed by a human to follow an algorithm - a process or set of rules, which in this example tells the machine to sort images into bees or threes, but does not tell it </a:t>
            </a:r>
            <a:r>
              <a:rPr lang="en-GB" b="1" dirty="0"/>
              <a:t>how </a:t>
            </a:r>
            <a:r>
              <a:rPr lang="en-GB" dirty="0"/>
              <a:t>to sort the images).</a:t>
            </a:r>
          </a:p>
          <a:p>
            <a:pPr marL="930447" lvl="0" indent="-607375" algn="l" rtl="0">
              <a:lnSpc>
                <a:spcPct val="100000"/>
              </a:lnSpc>
              <a:spcBef>
                <a:spcPts val="0"/>
              </a:spcBef>
              <a:spcAft>
                <a:spcPts val="0"/>
              </a:spcAft>
              <a:buSzPts val="1100"/>
              <a:buChar char="●"/>
            </a:pPr>
            <a:r>
              <a:rPr lang="en-GB" dirty="0"/>
              <a:t>How does the machine know which images are bees and which are threes? (We don’t know). </a:t>
            </a:r>
          </a:p>
          <a:p>
            <a:pPr marL="930447" lvl="0" indent="-607375" algn="l" rtl="0">
              <a:lnSpc>
                <a:spcPct val="100000"/>
              </a:lnSpc>
              <a:spcBef>
                <a:spcPts val="0"/>
              </a:spcBef>
              <a:spcAft>
                <a:spcPts val="0"/>
              </a:spcAft>
              <a:buSzPts val="1100"/>
              <a:buChar char="●"/>
            </a:pPr>
            <a:r>
              <a:rPr lang="en-GB" dirty="0"/>
              <a:t>How does the machine improve in categorising images? (By continuous testing on wider and wider ranges of data. The answers to the tests are provided by data generated by humans, so the machine can know how accurate its answers are and improve, but we can’t really understand what the machines are doing to improve). </a:t>
            </a:r>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7</a:t>
            </a:fld>
            <a:endParaRPr lang="en-GB"/>
          </a:p>
        </p:txBody>
      </p:sp>
    </p:spTree>
    <p:extLst>
      <p:ext uri="{BB962C8B-B14F-4D97-AF65-F5344CB8AC3E}">
        <p14:creationId xmlns:p14="http://schemas.microsoft.com/office/powerpoint/2010/main" val="281960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None/>
            </a:pPr>
            <a:r>
              <a:rPr lang="en-GB" dirty="0"/>
              <a:t>Machine learning is a technology that allows computers to perform specific tasks intelligently, by learning from data, examples, and experience.</a:t>
            </a:r>
          </a:p>
          <a:p>
            <a:pPr marL="0" lvl="0" indent="0" algn="l" rtl="0">
              <a:lnSpc>
                <a:spcPct val="100000"/>
              </a:lnSpc>
              <a:spcBef>
                <a:spcPts val="0"/>
              </a:spcBef>
              <a:spcAft>
                <a:spcPts val="0"/>
              </a:spcAft>
              <a:buNone/>
            </a:pPr>
            <a:endParaRPr lang="en-GB" dirty="0"/>
          </a:p>
          <a:p>
            <a:pPr marL="457200" lvl="0" indent="-298450" algn="l" rtl="0">
              <a:lnSpc>
                <a:spcPct val="100000"/>
              </a:lnSpc>
              <a:spcBef>
                <a:spcPts val="0"/>
              </a:spcBef>
              <a:spcAft>
                <a:spcPts val="0"/>
              </a:spcAft>
              <a:buSzPts val="1100"/>
              <a:buChar char="●"/>
            </a:pPr>
            <a:r>
              <a:rPr lang="en-GB" dirty="0"/>
              <a:t>With most machine learning the machine follows some instructions in response to patterns.</a:t>
            </a:r>
          </a:p>
          <a:p>
            <a:pPr marL="457200" lvl="0" indent="-228600" algn="l" rtl="0">
              <a:lnSpc>
                <a:spcPct val="100000"/>
              </a:lnSpc>
              <a:spcBef>
                <a:spcPts val="0"/>
              </a:spcBef>
              <a:spcAft>
                <a:spcPts val="0"/>
              </a:spcAft>
              <a:buSzPts val="1100"/>
              <a:buNone/>
            </a:pPr>
            <a:endParaRPr lang="en-GB" dirty="0"/>
          </a:p>
          <a:p>
            <a:pPr marL="457200" lvl="0" indent="-298450" algn="l" rtl="0">
              <a:lnSpc>
                <a:spcPct val="100000"/>
              </a:lnSpc>
              <a:spcBef>
                <a:spcPts val="0"/>
              </a:spcBef>
              <a:spcAft>
                <a:spcPts val="0"/>
              </a:spcAft>
              <a:buSzPts val="1100"/>
              <a:buChar char="●"/>
            </a:pPr>
            <a:r>
              <a:rPr lang="en-GB" dirty="0"/>
              <a:t>Some machine learning also involves the computer spotting patterns on its own – without support from a scientist. This helps us spot patterns that humans might not usually notice.</a:t>
            </a:r>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8</a:t>
            </a:fld>
            <a:endParaRPr lang="en-GB"/>
          </a:p>
        </p:txBody>
      </p:sp>
    </p:spTree>
    <p:extLst>
      <p:ext uri="{BB962C8B-B14F-4D97-AF65-F5344CB8AC3E}">
        <p14:creationId xmlns:p14="http://schemas.microsoft.com/office/powerpoint/2010/main" val="1956393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0447" lvl="0" indent="-607375" algn="l" rtl="0">
              <a:lnSpc>
                <a:spcPct val="115000"/>
              </a:lnSpc>
              <a:spcBef>
                <a:spcPts val="0"/>
              </a:spcBef>
              <a:spcAft>
                <a:spcPts val="0"/>
              </a:spcAft>
              <a:buClr>
                <a:srgbClr val="434343"/>
              </a:buClr>
              <a:buSzPts val="1100"/>
              <a:buAutoNum type="arabicPeriod"/>
            </a:pPr>
            <a:r>
              <a:rPr lang="en-GB" dirty="0">
                <a:solidFill>
                  <a:srgbClr val="434343"/>
                </a:solidFill>
              </a:rPr>
              <a:t>Scroll down the page to take the </a:t>
            </a:r>
            <a:r>
              <a:rPr lang="en-GB" u="sng" dirty="0">
                <a:solidFill>
                  <a:srgbClr val="1155CC"/>
                </a:solidFill>
                <a:hlinkClick r:id="rId3"/>
              </a:rPr>
              <a:t>‘Does this involve machine learning?’ short quiz</a:t>
            </a:r>
            <a:r>
              <a:rPr lang="en-GB" dirty="0">
                <a:solidFill>
                  <a:srgbClr val="434343"/>
                </a:solidFill>
              </a:rPr>
              <a:t>. </a:t>
            </a:r>
          </a:p>
          <a:p>
            <a:pPr marL="930447" lvl="0" indent="-607375" algn="l" rtl="0">
              <a:lnSpc>
                <a:spcPct val="115000"/>
              </a:lnSpc>
              <a:spcBef>
                <a:spcPts val="0"/>
              </a:spcBef>
              <a:spcAft>
                <a:spcPts val="0"/>
              </a:spcAft>
              <a:buClr>
                <a:srgbClr val="434343"/>
              </a:buClr>
              <a:buSzPts val="1100"/>
              <a:buAutoNum type="arabicPeriod"/>
            </a:pPr>
            <a:r>
              <a:rPr lang="en-GB" dirty="0">
                <a:solidFill>
                  <a:srgbClr val="434343"/>
                </a:solidFill>
              </a:rPr>
              <a:t>Read out each question and take ideas from the class about whether or not the product in questions uses machine learning. See if the class can figure out which tools exist, which ones use machine learning, and which ones are completely fictional.</a:t>
            </a:r>
          </a:p>
          <a:p>
            <a:pPr marL="930447" lvl="0" indent="-607375" algn="l" rtl="0">
              <a:lnSpc>
                <a:spcPct val="115000"/>
              </a:lnSpc>
              <a:spcBef>
                <a:spcPts val="0"/>
              </a:spcBef>
              <a:spcAft>
                <a:spcPts val="0"/>
              </a:spcAft>
              <a:buClr>
                <a:srgbClr val="434343"/>
              </a:buClr>
              <a:buSzPts val="1100"/>
              <a:buAutoNum type="arabicPeriod"/>
            </a:pPr>
            <a:r>
              <a:rPr lang="en-GB" dirty="0">
                <a:solidFill>
                  <a:srgbClr val="434343"/>
                </a:solidFill>
              </a:rPr>
              <a:t>Take a show of hands to decide whether to select ‘yes’ or ‘no’ and then reveal and read out the answer. </a:t>
            </a:r>
            <a:endParaRPr lang="en-GB" dirty="0"/>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9</a:t>
            </a:fld>
            <a:endParaRPr lang="en-GB"/>
          </a:p>
        </p:txBody>
      </p:sp>
    </p:spTree>
    <p:extLst>
      <p:ext uri="{BB962C8B-B14F-4D97-AF65-F5344CB8AC3E}">
        <p14:creationId xmlns:p14="http://schemas.microsoft.com/office/powerpoint/2010/main" val="1386004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 Discove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63648FE-49DA-4922-A1EC-E6CE2C0DE55B}"/>
              </a:ext>
            </a:extLst>
          </p:cNvPr>
          <p:cNvSpPr>
            <a:spLocks noGrp="1"/>
          </p:cNvSpPr>
          <p:nvPr>
            <p:ph type="pic" sz="quarter" idx="13"/>
          </p:nvPr>
        </p:nvSpPr>
        <p:spPr>
          <a:xfrm>
            <a:off x="4576548" y="2982729"/>
            <a:ext cx="7616346" cy="3875271"/>
          </a:xfrm>
          <a:custGeom>
            <a:avLst/>
            <a:gdLst>
              <a:gd name="connsiteX0" fmla="*/ 0 w 5186126"/>
              <a:gd name="connsiteY0" fmla="*/ 0 h 5749046"/>
              <a:gd name="connsiteX1" fmla="*/ 5186126 w 5186126"/>
              <a:gd name="connsiteY1" fmla="*/ 0 h 5749046"/>
              <a:gd name="connsiteX2" fmla="*/ 5186126 w 5186126"/>
              <a:gd name="connsiteY2" fmla="*/ 5749046 h 5749046"/>
              <a:gd name="connsiteX3" fmla="*/ 0 w 5186126"/>
              <a:gd name="connsiteY3" fmla="*/ 5749046 h 5749046"/>
              <a:gd name="connsiteX4" fmla="*/ 0 w 5186126"/>
              <a:gd name="connsiteY4" fmla="*/ 0 h 5749046"/>
              <a:gd name="connsiteX0" fmla="*/ 0 w 5186126"/>
              <a:gd name="connsiteY0" fmla="*/ 0 h 5749046"/>
              <a:gd name="connsiteX1" fmla="*/ 5186126 w 5186126"/>
              <a:gd name="connsiteY1" fmla="*/ 0 h 5749046"/>
              <a:gd name="connsiteX2" fmla="*/ 5186126 w 5186126"/>
              <a:gd name="connsiteY2" fmla="*/ 5749046 h 5749046"/>
              <a:gd name="connsiteX3" fmla="*/ 0 w 5186126"/>
              <a:gd name="connsiteY3" fmla="*/ 0 h 5749046"/>
              <a:gd name="connsiteX0" fmla="*/ 0 w 5195853"/>
              <a:gd name="connsiteY0" fmla="*/ 3093396 h 5749046"/>
              <a:gd name="connsiteX1" fmla="*/ 5195853 w 5195853"/>
              <a:gd name="connsiteY1" fmla="*/ 0 h 5749046"/>
              <a:gd name="connsiteX2" fmla="*/ 5195853 w 5195853"/>
              <a:gd name="connsiteY2" fmla="*/ 5749046 h 5749046"/>
              <a:gd name="connsiteX3" fmla="*/ 0 w 5195853"/>
              <a:gd name="connsiteY3" fmla="*/ 3093396 h 5749046"/>
              <a:gd name="connsiteX0" fmla="*/ 0 w 5190029"/>
              <a:gd name="connsiteY0" fmla="*/ 3099220 h 5749046"/>
              <a:gd name="connsiteX1" fmla="*/ 5190029 w 5190029"/>
              <a:gd name="connsiteY1" fmla="*/ 0 h 5749046"/>
              <a:gd name="connsiteX2" fmla="*/ 5190029 w 5190029"/>
              <a:gd name="connsiteY2" fmla="*/ 5749046 h 5749046"/>
              <a:gd name="connsiteX3" fmla="*/ 0 w 5190029"/>
              <a:gd name="connsiteY3" fmla="*/ 3099220 h 5749046"/>
              <a:gd name="connsiteX0" fmla="*/ 0 w 5192834"/>
              <a:gd name="connsiteY0" fmla="*/ 3099220 h 5768681"/>
              <a:gd name="connsiteX1" fmla="*/ 5190029 w 5192834"/>
              <a:gd name="connsiteY1" fmla="*/ 0 h 5768681"/>
              <a:gd name="connsiteX2" fmla="*/ 5192834 w 5192834"/>
              <a:gd name="connsiteY2" fmla="*/ 5768681 h 5768681"/>
              <a:gd name="connsiteX3" fmla="*/ 0 w 5192834"/>
              <a:gd name="connsiteY3" fmla="*/ 3099220 h 5768681"/>
              <a:gd name="connsiteX0" fmla="*/ 0 w 5192834"/>
              <a:gd name="connsiteY0" fmla="*/ 3104830 h 5774291"/>
              <a:gd name="connsiteX1" fmla="*/ 5187224 w 5192834"/>
              <a:gd name="connsiteY1" fmla="*/ 0 h 5774291"/>
              <a:gd name="connsiteX2" fmla="*/ 5192834 w 5192834"/>
              <a:gd name="connsiteY2" fmla="*/ 5774291 h 5774291"/>
              <a:gd name="connsiteX3" fmla="*/ 0 w 5192834"/>
              <a:gd name="connsiteY3" fmla="*/ 3104830 h 5774291"/>
              <a:gd name="connsiteX0" fmla="*/ 0 w 5236744"/>
              <a:gd name="connsiteY0" fmla="*/ 5771939 h 5774291"/>
              <a:gd name="connsiteX1" fmla="*/ 5231134 w 5236744"/>
              <a:gd name="connsiteY1" fmla="*/ 0 h 5774291"/>
              <a:gd name="connsiteX2" fmla="*/ 5236744 w 5236744"/>
              <a:gd name="connsiteY2" fmla="*/ 5774291 h 5774291"/>
              <a:gd name="connsiteX3" fmla="*/ 0 w 5236744"/>
              <a:gd name="connsiteY3" fmla="*/ 5771939 h 5774291"/>
              <a:gd name="connsiteX0" fmla="*/ 0 w 5236744"/>
              <a:gd name="connsiteY0" fmla="*/ 5771939 h 5774291"/>
              <a:gd name="connsiteX1" fmla="*/ 3691534 w 5236744"/>
              <a:gd name="connsiteY1" fmla="*/ 1666943 h 5774291"/>
              <a:gd name="connsiteX2" fmla="*/ 5231134 w 5236744"/>
              <a:gd name="connsiteY2" fmla="*/ 0 h 5774291"/>
              <a:gd name="connsiteX3" fmla="*/ 5236744 w 5236744"/>
              <a:gd name="connsiteY3" fmla="*/ 5774291 h 5774291"/>
              <a:gd name="connsiteX4" fmla="*/ 0 w 5236744"/>
              <a:gd name="connsiteY4" fmla="*/ 5771939 h 5774291"/>
              <a:gd name="connsiteX0" fmla="*/ 0 w 5236744"/>
              <a:gd name="connsiteY0" fmla="*/ 5771939 h 5774291"/>
              <a:gd name="connsiteX1" fmla="*/ 3534713 w 5236744"/>
              <a:gd name="connsiteY1" fmla="*/ 106684 h 5774291"/>
              <a:gd name="connsiteX2" fmla="*/ 5231134 w 5236744"/>
              <a:gd name="connsiteY2" fmla="*/ 0 h 5774291"/>
              <a:gd name="connsiteX3" fmla="*/ 5236744 w 5236744"/>
              <a:gd name="connsiteY3" fmla="*/ 5774291 h 5774291"/>
              <a:gd name="connsiteX4" fmla="*/ 0 w 5236744"/>
              <a:gd name="connsiteY4" fmla="*/ 5771939 h 5774291"/>
              <a:gd name="connsiteX0" fmla="*/ 0 w 5236744"/>
              <a:gd name="connsiteY0" fmla="*/ 5665255 h 5667607"/>
              <a:gd name="connsiteX1" fmla="*/ 3534713 w 5236744"/>
              <a:gd name="connsiteY1" fmla="*/ 0 h 5667607"/>
              <a:gd name="connsiteX2" fmla="*/ 5224861 w 5236744"/>
              <a:gd name="connsiteY2" fmla="*/ 1840306 h 5667607"/>
              <a:gd name="connsiteX3" fmla="*/ 5236744 w 5236744"/>
              <a:gd name="connsiteY3" fmla="*/ 5667607 h 5667607"/>
              <a:gd name="connsiteX4" fmla="*/ 0 w 5236744"/>
              <a:gd name="connsiteY4" fmla="*/ 5665255 h 5667607"/>
              <a:gd name="connsiteX0" fmla="*/ 0 w 5224248"/>
              <a:gd name="connsiteY0" fmla="*/ 5665255 h 5667607"/>
              <a:gd name="connsiteX1" fmla="*/ 3522217 w 5224248"/>
              <a:gd name="connsiteY1" fmla="*/ 0 h 5667607"/>
              <a:gd name="connsiteX2" fmla="*/ 5212365 w 5224248"/>
              <a:gd name="connsiteY2" fmla="*/ 1840306 h 5667607"/>
              <a:gd name="connsiteX3" fmla="*/ 5224248 w 5224248"/>
              <a:gd name="connsiteY3" fmla="*/ 5667607 h 5667607"/>
              <a:gd name="connsiteX4" fmla="*/ 0 w 5224248"/>
              <a:gd name="connsiteY4" fmla="*/ 5665255 h 5667607"/>
              <a:gd name="connsiteX0" fmla="*/ 0 w 5224248"/>
              <a:gd name="connsiteY0" fmla="*/ 5654629 h 5656981"/>
              <a:gd name="connsiteX1" fmla="*/ 3512221 w 5224248"/>
              <a:gd name="connsiteY1" fmla="*/ 0 h 5656981"/>
              <a:gd name="connsiteX2" fmla="*/ 5212365 w 5224248"/>
              <a:gd name="connsiteY2" fmla="*/ 1829680 h 5656981"/>
              <a:gd name="connsiteX3" fmla="*/ 5224248 w 5224248"/>
              <a:gd name="connsiteY3" fmla="*/ 5656981 h 5656981"/>
              <a:gd name="connsiteX4" fmla="*/ 0 w 5224248"/>
              <a:gd name="connsiteY4" fmla="*/ 5654629 h 5656981"/>
              <a:gd name="connsiteX0" fmla="*/ 0 w 5224248"/>
              <a:gd name="connsiteY0" fmla="*/ 5649316 h 5651668"/>
              <a:gd name="connsiteX1" fmla="*/ 3519719 w 5224248"/>
              <a:gd name="connsiteY1" fmla="*/ 0 h 5651668"/>
              <a:gd name="connsiteX2" fmla="*/ 5212365 w 5224248"/>
              <a:gd name="connsiteY2" fmla="*/ 1824367 h 5651668"/>
              <a:gd name="connsiteX3" fmla="*/ 5224248 w 5224248"/>
              <a:gd name="connsiteY3" fmla="*/ 5651668 h 5651668"/>
              <a:gd name="connsiteX4" fmla="*/ 0 w 5224248"/>
              <a:gd name="connsiteY4" fmla="*/ 5649316 h 5651668"/>
              <a:gd name="connsiteX0" fmla="*/ 0 w 5224248"/>
              <a:gd name="connsiteY0" fmla="*/ 5649316 h 5651668"/>
              <a:gd name="connsiteX1" fmla="*/ 3519719 w 5224248"/>
              <a:gd name="connsiteY1" fmla="*/ 0 h 5651668"/>
              <a:gd name="connsiteX2" fmla="*/ 5219862 w 5224248"/>
              <a:gd name="connsiteY2" fmla="*/ 1829679 h 5651668"/>
              <a:gd name="connsiteX3" fmla="*/ 5224248 w 5224248"/>
              <a:gd name="connsiteY3" fmla="*/ 5651668 h 5651668"/>
              <a:gd name="connsiteX4" fmla="*/ 0 w 5224248"/>
              <a:gd name="connsiteY4" fmla="*/ 5649316 h 5651668"/>
              <a:gd name="connsiteX0" fmla="*/ 0 w 5224248"/>
              <a:gd name="connsiteY0" fmla="*/ 5649316 h 5651668"/>
              <a:gd name="connsiteX1" fmla="*/ 3519719 w 5224248"/>
              <a:gd name="connsiteY1" fmla="*/ 0 h 5651668"/>
              <a:gd name="connsiteX2" fmla="*/ 5222361 w 5224248"/>
              <a:gd name="connsiteY2" fmla="*/ 1834994 h 5651668"/>
              <a:gd name="connsiteX3" fmla="*/ 5224248 w 5224248"/>
              <a:gd name="connsiteY3" fmla="*/ 5651668 h 5651668"/>
              <a:gd name="connsiteX4" fmla="*/ 0 w 5224248"/>
              <a:gd name="connsiteY4" fmla="*/ 5649316 h 5651668"/>
              <a:gd name="connsiteX0" fmla="*/ 0 w 5224861"/>
              <a:gd name="connsiteY0" fmla="*/ 5649316 h 5651668"/>
              <a:gd name="connsiteX1" fmla="*/ 3519719 w 5224861"/>
              <a:gd name="connsiteY1" fmla="*/ 0 h 5651668"/>
              <a:gd name="connsiteX2" fmla="*/ 5224861 w 5224861"/>
              <a:gd name="connsiteY2" fmla="*/ 1834994 h 5651668"/>
              <a:gd name="connsiteX3" fmla="*/ 5224248 w 5224861"/>
              <a:gd name="connsiteY3" fmla="*/ 5651668 h 5651668"/>
              <a:gd name="connsiteX4" fmla="*/ 0 w 5224861"/>
              <a:gd name="connsiteY4" fmla="*/ 5649316 h 565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861" h="5651668">
                <a:moveTo>
                  <a:pt x="0" y="5649316"/>
                </a:moveTo>
                <a:lnTo>
                  <a:pt x="3519719" y="0"/>
                </a:lnTo>
                <a:lnTo>
                  <a:pt x="5224861" y="1834994"/>
                </a:lnTo>
                <a:cubicBezTo>
                  <a:pt x="5224657" y="3107219"/>
                  <a:pt x="5224452" y="4379443"/>
                  <a:pt x="5224248" y="5651668"/>
                </a:cubicBezTo>
                <a:lnTo>
                  <a:pt x="0" y="5649316"/>
                </a:lnTo>
                <a:close/>
              </a:path>
            </a:pathLst>
          </a:custGeom>
        </p:spPr>
        <p:txBody>
          <a:bodyPr/>
          <a:lstStyle/>
          <a:p>
            <a:r>
              <a:rPr lang="en-US"/>
              <a:t>Click icon to add picture</a:t>
            </a:r>
            <a:endParaRPr lang="en-GB"/>
          </a:p>
        </p:txBody>
      </p:sp>
      <p:sp>
        <p:nvSpPr>
          <p:cNvPr id="5" name="Text Placeholder 4">
            <a:extLst>
              <a:ext uri="{FF2B5EF4-FFF2-40B4-BE49-F238E27FC236}">
                <a16:creationId xmlns:a16="http://schemas.microsoft.com/office/drawing/2014/main" id="{E375792B-3ED9-4976-ADA6-F2084C457AD8}"/>
              </a:ext>
            </a:extLst>
          </p:cNvPr>
          <p:cNvSpPr>
            <a:spLocks noGrp="1"/>
          </p:cNvSpPr>
          <p:nvPr>
            <p:ph type="body" sz="quarter" idx="11"/>
          </p:nvPr>
        </p:nvSpPr>
        <p:spPr>
          <a:xfrm>
            <a:off x="623888" y="4039163"/>
            <a:ext cx="5832475" cy="1099765"/>
          </a:xfrm>
        </p:spPr>
        <p:txBody>
          <a:bodyPr>
            <a:noAutofit/>
          </a:bodyPr>
          <a:lstStyle>
            <a:lvl1pPr marL="0" indent="0">
              <a:buNone/>
              <a:defRPr sz="3200">
                <a:solidFill>
                  <a:schemeClr val="bg1"/>
                </a:solidFill>
              </a:defRPr>
            </a:lvl1pPr>
          </a:lstStyle>
          <a:p>
            <a:pPr lvl="0"/>
            <a:r>
              <a:rPr lang="en-US"/>
              <a:t>Click to edit Master text styles</a:t>
            </a:r>
          </a:p>
        </p:txBody>
      </p:sp>
      <p:sp>
        <p:nvSpPr>
          <p:cNvPr id="2" name="Title 1">
            <a:extLst>
              <a:ext uri="{FF2B5EF4-FFF2-40B4-BE49-F238E27FC236}">
                <a16:creationId xmlns:a16="http://schemas.microsoft.com/office/drawing/2014/main" id="{5D1EC283-EE39-43F6-843C-0245BEF434D1}"/>
              </a:ext>
            </a:extLst>
          </p:cNvPr>
          <p:cNvSpPr>
            <a:spLocks noGrp="1"/>
          </p:cNvSpPr>
          <p:nvPr>
            <p:ph type="title"/>
          </p:nvPr>
        </p:nvSpPr>
        <p:spPr>
          <a:xfrm>
            <a:off x="623888" y="1858962"/>
            <a:ext cx="7166799" cy="1862645"/>
          </a:xfrm>
        </p:spPr>
        <p:txBody>
          <a:bodyPr>
            <a:noAutofit/>
          </a:bodyPr>
          <a:lstStyle>
            <a:lvl1pPr>
              <a:defRPr sz="6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26331417"/>
      </p:ext>
    </p:extLst>
  </p:cSld>
  <p:clrMapOvr>
    <a:masterClrMapping/>
  </p:clrMapOvr>
  <p:extLst>
    <p:ext uri="{DCECCB84-F9BA-43D5-87BE-67443E8EF086}">
      <p15:sldGuideLst xmlns:p15="http://schemas.microsoft.com/office/powerpoint/2012/main">
        <p15:guide id="1" orient="horz" pos="418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3 C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2" y="0"/>
            <a:ext cx="10054171" cy="2245424"/>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 name="connsiteX0" fmla="*/ 0 w 8092139"/>
              <a:gd name="connsiteY0" fmla="*/ 3977 h 2708601"/>
              <a:gd name="connsiteX1" fmla="*/ 5768395 w 8092139"/>
              <a:gd name="connsiteY1" fmla="*/ 0 h 2708601"/>
              <a:gd name="connsiteX2" fmla="*/ 8092139 w 8092139"/>
              <a:gd name="connsiteY2" fmla="*/ 2708601 h 2708601"/>
              <a:gd name="connsiteX3" fmla="*/ 796 w 8092139"/>
              <a:gd name="connsiteY3" fmla="*/ 1725310 h 2708601"/>
              <a:gd name="connsiteX4" fmla="*/ 0 w 8092139"/>
              <a:gd name="connsiteY4" fmla="*/ 3977 h 2708601"/>
              <a:gd name="connsiteX0" fmla="*/ 0 w 8092139"/>
              <a:gd name="connsiteY0" fmla="*/ 0 h 2704624"/>
              <a:gd name="connsiteX1" fmla="*/ 8084603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96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15713"/>
              <a:gd name="connsiteX1" fmla="*/ 8089577 w 8092139"/>
              <a:gd name="connsiteY1" fmla="*/ 396 h 2715713"/>
              <a:gd name="connsiteX2" fmla="*/ 8092139 w 8092139"/>
              <a:gd name="connsiteY2" fmla="*/ 2715713 h 2715713"/>
              <a:gd name="connsiteX3" fmla="*/ 796 w 8092139"/>
              <a:gd name="connsiteY3" fmla="*/ 1721333 h 2715713"/>
              <a:gd name="connsiteX4" fmla="*/ 0 w 8092139"/>
              <a:gd name="connsiteY4" fmla="*/ 0 h 2715713"/>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9385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4016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8960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8960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8960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89602"/>
              <a:gd name="connsiteY0" fmla="*/ 0 h 2509411"/>
              <a:gd name="connsiteX1" fmla="*/ 8089602 w 8089602"/>
              <a:gd name="connsiteY1" fmla="*/ 3080 h 2509411"/>
              <a:gd name="connsiteX2" fmla="*/ 6315990 w 8089602"/>
              <a:gd name="connsiteY2" fmla="*/ 2509411 h 2509411"/>
              <a:gd name="connsiteX3" fmla="*/ 2401 w 8089602"/>
              <a:gd name="connsiteY3" fmla="*/ 1726700 h 2509411"/>
              <a:gd name="connsiteX4" fmla="*/ 0 w 8089602"/>
              <a:gd name="connsiteY4" fmla="*/ 0 h 2509411"/>
              <a:gd name="connsiteX0" fmla="*/ 0 w 6717826"/>
              <a:gd name="connsiteY0" fmla="*/ 0 h 2509411"/>
              <a:gd name="connsiteX1" fmla="*/ 6717826 w 6717826"/>
              <a:gd name="connsiteY1" fmla="*/ 3080 h 2509411"/>
              <a:gd name="connsiteX2" fmla="*/ 6315990 w 6717826"/>
              <a:gd name="connsiteY2" fmla="*/ 2509411 h 2509411"/>
              <a:gd name="connsiteX3" fmla="*/ 2401 w 6717826"/>
              <a:gd name="connsiteY3" fmla="*/ 1726700 h 2509411"/>
              <a:gd name="connsiteX4" fmla="*/ 0 w 6717826"/>
              <a:gd name="connsiteY4" fmla="*/ 0 h 2509411"/>
              <a:gd name="connsiteX0" fmla="*/ 0 w 6717826"/>
              <a:gd name="connsiteY0" fmla="*/ 0 h 2495122"/>
              <a:gd name="connsiteX1" fmla="*/ 6717826 w 6717826"/>
              <a:gd name="connsiteY1" fmla="*/ 3080 h 2495122"/>
              <a:gd name="connsiteX2" fmla="*/ 6213428 w 6717826"/>
              <a:gd name="connsiteY2" fmla="*/ 2495122 h 2495122"/>
              <a:gd name="connsiteX3" fmla="*/ 2401 w 6717826"/>
              <a:gd name="connsiteY3" fmla="*/ 1726700 h 2495122"/>
              <a:gd name="connsiteX4" fmla="*/ 0 w 6717826"/>
              <a:gd name="connsiteY4" fmla="*/ 0 h 2495122"/>
              <a:gd name="connsiteX0" fmla="*/ 0 w 6717826"/>
              <a:gd name="connsiteY0" fmla="*/ 0 h 2491498"/>
              <a:gd name="connsiteX1" fmla="*/ 6717826 w 6717826"/>
              <a:gd name="connsiteY1" fmla="*/ 3080 h 2491498"/>
              <a:gd name="connsiteX2" fmla="*/ 6243769 w 6717826"/>
              <a:gd name="connsiteY2" fmla="*/ 2491498 h 2491498"/>
              <a:gd name="connsiteX3" fmla="*/ 2401 w 6717826"/>
              <a:gd name="connsiteY3" fmla="*/ 1726700 h 2491498"/>
              <a:gd name="connsiteX4" fmla="*/ 0 w 6717826"/>
              <a:gd name="connsiteY4" fmla="*/ 0 h 2491498"/>
              <a:gd name="connsiteX0" fmla="*/ 0 w 6696154"/>
              <a:gd name="connsiteY0" fmla="*/ 0 h 2491498"/>
              <a:gd name="connsiteX1" fmla="*/ 6696154 w 6696154"/>
              <a:gd name="connsiteY1" fmla="*/ 3080 h 2491498"/>
              <a:gd name="connsiteX2" fmla="*/ 6243769 w 6696154"/>
              <a:gd name="connsiteY2" fmla="*/ 2491498 h 2491498"/>
              <a:gd name="connsiteX3" fmla="*/ 2401 w 6696154"/>
              <a:gd name="connsiteY3" fmla="*/ 1726700 h 2491498"/>
              <a:gd name="connsiteX4" fmla="*/ 0 w 6696154"/>
              <a:gd name="connsiteY4" fmla="*/ 0 h 2491498"/>
              <a:gd name="connsiteX0" fmla="*/ 0 w 6665813"/>
              <a:gd name="connsiteY0" fmla="*/ 0 h 2491498"/>
              <a:gd name="connsiteX1" fmla="*/ 6665813 w 6665813"/>
              <a:gd name="connsiteY1" fmla="*/ 6703 h 2491498"/>
              <a:gd name="connsiteX2" fmla="*/ 6243769 w 6665813"/>
              <a:gd name="connsiteY2" fmla="*/ 2491498 h 2491498"/>
              <a:gd name="connsiteX3" fmla="*/ 2401 w 6665813"/>
              <a:gd name="connsiteY3" fmla="*/ 1726700 h 2491498"/>
              <a:gd name="connsiteX4" fmla="*/ 0 w 6665813"/>
              <a:gd name="connsiteY4" fmla="*/ 0 h 2491498"/>
              <a:gd name="connsiteX0" fmla="*/ 0 w 6672315"/>
              <a:gd name="connsiteY0" fmla="*/ 0 h 2491498"/>
              <a:gd name="connsiteX1" fmla="*/ 6672315 w 6672315"/>
              <a:gd name="connsiteY1" fmla="*/ 3079 h 2491498"/>
              <a:gd name="connsiteX2" fmla="*/ 6243769 w 6672315"/>
              <a:gd name="connsiteY2" fmla="*/ 2491498 h 2491498"/>
              <a:gd name="connsiteX3" fmla="*/ 2401 w 6672315"/>
              <a:gd name="connsiteY3" fmla="*/ 1726700 h 2491498"/>
              <a:gd name="connsiteX4" fmla="*/ 0 w 6672315"/>
              <a:gd name="connsiteY4" fmla="*/ 0 h 2491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2315" h="2491498">
                <a:moveTo>
                  <a:pt x="0" y="0"/>
                </a:moveTo>
                <a:lnTo>
                  <a:pt x="6672315" y="3079"/>
                </a:lnTo>
                <a:lnTo>
                  <a:pt x="6243769" y="2491498"/>
                </a:lnTo>
                <a:lnTo>
                  <a:pt x="2401" y="1726700"/>
                </a:lnTo>
                <a:cubicBezTo>
                  <a:pt x="814" y="1155133"/>
                  <a:pt x="1587" y="571567"/>
                  <a:pt x="0" y="0"/>
                </a:cubicBezTo>
                <a:close/>
              </a:path>
            </a:pathLst>
          </a:custGeom>
          <a:blipFill dpi="0" rotWithShape="1">
            <a:blip r:embed="rId2"/>
            <a:srcRect/>
            <a:stretch>
              <a:fillRect b="-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9" y="333375"/>
            <a:ext cx="8891142" cy="1525588"/>
          </a:xfrm>
        </p:spPr>
        <p:txBody>
          <a:bodyPr/>
          <a:lstStyle>
            <a:lvl1pP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BE6DCD9E-A3D1-41DA-B5C0-2422683DCD6B}"/>
              </a:ext>
            </a:extLst>
          </p:cNvPr>
          <p:cNvSpPr>
            <a:spLocks noGrp="1"/>
          </p:cNvSpPr>
          <p:nvPr>
            <p:ph type="body" sz="quarter" idx="14"/>
          </p:nvPr>
        </p:nvSpPr>
        <p:spPr>
          <a:xfrm>
            <a:off x="623889" y="2528888"/>
            <a:ext cx="7565251" cy="3779837"/>
          </a:xfrm>
        </p:spPr>
        <p:txBody>
          <a:bodyPr/>
          <a:lstStyle>
            <a:lvl1pPr marL="0" indent="0">
              <a:buFont typeface="Arial" panose="020B0604020202020204" pitchFamily="34" charset="0"/>
              <a:buNone/>
              <a:defRPr/>
            </a:lvl1pPr>
            <a:lvl2pPr marL="216000" indent="-216000">
              <a:buFont typeface="Arial" panose="020B0604020202020204" pitchFamily="34" charset="0"/>
              <a:buChar char="•"/>
              <a:defRPr/>
            </a:lvl2pPr>
            <a:lvl3pPr marL="216000" indent="-216000">
              <a:buFont typeface="Arial" panose="020B0604020202020204" pitchFamily="34" charset="0"/>
              <a:buChar char="•"/>
              <a:defRPr/>
            </a:lvl3pPr>
            <a:lvl4pPr marL="216000" indent="-216000">
              <a:buFont typeface="Arial" panose="020B0604020202020204" pitchFamily="34" charset="0"/>
              <a:buChar char="•"/>
              <a:defRPr/>
            </a:lvl4pPr>
            <a:lvl5pPr marL="216000" indent="-216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p:cNvSpPr/>
          <p:nvPr userDrawn="1"/>
        </p:nvSpPr>
        <p:spPr>
          <a:xfrm>
            <a:off x="9517743" y="0"/>
            <a:ext cx="2674257" cy="2446384"/>
          </a:xfrm>
          <a:custGeom>
            <a:avLst/>
            <a:gdLst>
              <a:gd name="connsiteX0" fmla="*/ 0 w 2669177"/>
              <a:gd name="connsiteY0" fmla="*/ 0 h 2439489"/>
              <a:gd name="connsiteX1" fmla="*/ 2669177 w 2669177"/>
              <a:gd name="connsiteY1" fmla="*/ 0 h 2439489"/>
              <a:gd name="connsiteX2" fmla="*/ 2669177 w 2669177"/>
              <a:gd name="connsiteY2" fmla="*/ 2439489 h 2439489"/>
              <a:gd name="connsiteX3" fmla="*/ 0 w 2669177"/>
              <a:gd name="connsiteY3" fmla="*/ 2439489 h 2439489"/>
              <a:gd name="connsiteX4" fmla="*/ 0 w 2669177"/>
              <a:gd name="connsiteY4" fmla="*/ 0 h 2439489"/>
              <a:gd name="connsiteX0" fmla="*/ 398417 w 2669177"/>
              <a:gd name="connsiteY0" fmla="*/ 0 h 2439489"/>
              <a:gd name="connsiteX1" fmla="*/ 2669177 w 2669177"/>
              <a:gd name="connsiteY1" fmla="*/ 0 h 2439489"/>
              <a:gd name="connsiteX2" fmla="*/ 2669177 w 2669177"/>
              <a:gd name="connsiteY2" fmla="*/ 2439489 h 2439489"/>
              <a:gd name="connsiteX3" fmla="*/ 0 w 2669177"/>
              <a:gd name="connsiteY3" fmla="*/ 2439489 h 2439489"/>
              <a:gd name="connsiteX4" fmla="*/ 398417 w 2669177"/>
              <a:gd name="connsiteY4" fmla="*/ 0 h 2439489"/>
              <a:gd name="connsiteX0" fmla="*/ 398417 w 2669177"/>
              <a:gd name="connsiteY0" fmla="*/ 0 h 2439489"/>
              <a:gd name="connsiteX1" fmla="*/ 2669177 w 2669177"/>
              <a:gd name="connsiteY1" fmla="*/ 0 h 2439489"/>
              <a:gd name="connsiteX2" fmla="*/ 2669177 w 2669177"/>
              <a:gd name="connsiteY2" fmla="*/ 2439489 h 2439489"/>
              <a:gd name="connsiteX3" fmla="*/ 0 w 2669177"/>
              <a:gd name="connsiteY3" fmla="*/ 2246811 h 2439489"/>
              <a:gd name="connsiteX4" fmla="*/ 398417 w 2669177"/>
              <a:gd name="connsiteY4" fmla="*/ 0 h 2439489"/>
              <a:gd name="connsiteX0" fmla="*/ 600892 w 2669177"/>
              <a:gd name="connsiteY0" fmla="*/ 3265 h 2439489"/>
              <a:gd name="connsiteX1" fmla="*/ 2669177 w 2669177"/>
              <a:gd name="connsiteY1" fmla="*/ 0 h 2439489"/>
              <a:gd name="connsiteX2" fmla="*/ 2669177 w 2669177"/>
              <a:gd name="connsiteY2" fmla="*/ 2439489 h 2439489"/>
              <a:gd name="connsiteX3" fmla="*/ 0 w 2669177"/>
              <a:gd name="connsiteY3" fmla="*/ 2246811 h 2439489"/>
              <a:gd name="connsiteX4" fmla="*/ 600892 w 2669177"/>
              <a:gd name="connsiteY4" fmla="*/ 3265 h 2439489"/>
              <a:gd name="connsiteX0" fmla="*/ 662941 w 2669177"/>
              <a:gd name="connsiteY0" fmla="*/ 3265 h 2439489"/>
              <a:gd name="connsiteX1" fmla="*/ 2669177 w 2669177"/>
              <a:gd name="connsiteY1" fmla="*/ 0 h 2439489"/>
              <a:gd name="connsiteX2" fmla="*/ 2669177 w 2669177"/>
              <a:gd name="connsiteY2" fmla="*/ 2439489 h 2439489"/>
              <a:gd name="connsiteX3" fmla="*/ 0 w 2669177"/>
              <a:gd name="connsiteY3" fmla="*/ 2246811 h 2439489"/>
              <a:gd name="connsiteX4" fmla="*/ 662941 w 2669177"/>
              <a:gd name="connsiteY4" fmla="*/ 3265 h 2439489"/>
              <a:gd name="connsiteX0" fmla="*/ 640081 w 2669177"/>
              <a:gd name="connsiteY0" fmla="*/ 3265 h 2439489"/>
              <a:gd name="connsiteX1" fmla="*/ 2669177 w 2669177"/>
              <a:gd name="connsiteY1" fmla="*/ 0 h 2439489"/>
              <a:gd name="connsiteX2" fmla="*/ 2669177 w 2669177"/>
              <a:gd name="connsiteY2" fmla="*/ 2439489 h 2439489"/>
              <a:gd name="connsiteX3" fmla="*/ 0 w 2669177"/>
              <a:gd name="connsiteY3" fmla="*/ 2246811 h 2439489"/>
              <a:gd name="connsiteX4" fmla="*/ 640081 w 2669177"/>
              <a:gd name="connsiteY4" fmla="*/ 3265 h 2439489"/>
              <a:gd name="connsiteX0" fmla="*/ 642621 w 2671717"/>
              <a:gd name="connsiteY0" fmla="*/ 3265 h 2439489"/>
              <a:gd name="connsiteX1" fmla="*/ 2671717 w 2671717"/>
              <a:gd name="connsiteY1" fmla="*/ 0 h 2439489"/>
              <a:gd name="connsiteX2" fmla="*/ 2671717 w 2671717"/>
              <a:gd name="connsiteY2" fmla="*/ 2439489 h 2439489"/>
              <a:gd name="connsiteX3" fmla="*/ 0 w 2671717"/>
              <a:gd name="connsiteY3" fmla="*/ 2249351 h 2439489"/>
              <a:gd name="connsiteX4" fmla="*/ 642621 w 2671717"/>
              <a:gd name="connsiteY4" fmla="*/ 3265 h 2439489"/>
              <a:gd name="connsiteX0" fmla="*/ 645161 w 2674257"/>
              <a:gd name="connsiteY0" fmla="*/ 3265 h 2439489"/>
              <a:gd name="connsiteX1" fmla="*/ 2674257 w 2674257"/>
              <a:gd name="connsiteY1" fmla="*/ 0 h 2439489"/>
              <a:gd name="connsiteX2" fmla="*/ 2674257 w 2674257"/>
              <a:gd name="connsiteY2" fmla="*/ 2439489 h 2439489"/>
              <a:gd name="connsiteX3" fmla="*/ 0 w 2674257"/>
              <a:gd name="connsiteY3" fmla="*/ 2254431 h 2439489"/>
              <a:gd name="connsiteX4" fmla="*/ 645161 w 2674257"/>
              <a:gd name="connsiteY4" fmla="*/ 3265 h 2439489"/>
              <a:gd name="connsiteX0" fmla="*/ 647701 w 2674257"/>
              <a:gd name="connsiteY0" fmla="*/ 3265 h 2439489"/>
              <a:gd name="connsiteX1" fmla="*/ 2674257 w 2674257"/>
              <a:gd name="connsiteY1" fmla="*/ 0 h 2439489"/>
              <a:gd name="connsiteX2" fmla="*/ 2674257 w 2674257"/>
              <a:gd name="connsiteY2" fmla="*/ 2439489 h 2439489"/>
              <a:gd name="connsiteX3" fmla="*/ 0 w 2674257"/>
              <a:gd name="connsiteY3" fmla="*/ 2254431 h 2439489"/>
              <a:gd name="connsiteX4" fmla="*/ 647701 w 2674257"/>
              <a:gd name="connsiteY4" fmla="*/ 3265 h 2439489"/>
              <a:gd name="connsiteX0" fmla="*/ 647701 w 2674257"/>
              <a:gd name="connsiteY0" fmla="*/ 0 h 2441304"/>
              <a:gd name="connsiteX1" fmla="*/ 2674257 w 2674257"/>
              <a:gd name="connsiteY1" fmla="*/ 1815 h 2441304"/>
              <a:gd name="connsiteX2" fmla="*/ 2674257 w 2674257"/>
              <a:gd name="connsiteY2" fmla="*/ 2441304 h 2441304"/>
              <a:gd name="connsiteX3" fmla="*/ 0 w 2674257"/>
              <a:gd name="connsiteY3" fmla="*/ 2256246 h 2441304"/>
              <a:gd name="connsiteX4" fmla="*/ 647701 w 2674257"/>
              <a:gd name="connsiteY4" fmla="*/ 0 h 2441304"/>
              <a:gd name="connsiteX0" fmla="*/ 647701 w 2674257"/>
              <a:gd name="connsiteY0" fmla="*/ 0 h 2446384"/>
              <a:gd name="connsiteX1" fmla="*/ 2674257 w 2674257"/>
              <a:gd name="connsiteY1" fmla="*/ 1815 h 2446384"/>
              <a:gd name="connsiteX2" fmla="*/ 2674257 w 2674257"/>
              <a:gd name="connsiteY2" fmla="*/ 2446384 h 2446384"/>
              <a:gd name="connsiteX3" fmla="*/ 0 w 2674257"/>
              <a:gd name="connsiteY3" fmla="*/ 2256246 h 2446384"/>
              <a:gd name="connsiteX4" fmla="*/ 647701 w 2674257"/>
              <a:gd name="connsiteY4" fmla="*/ 0 h 244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57" h="2446384">
                <a:moveTo>
                  <a:pt x="647701" y="0"/>
                </a:moveTo>
                <a:lnTo>
                  <a:pt x="2674257" y="1815"/>
                </a:lnTo>
                <a:lnTo>
                  <a:pt x="2674257" y="2446384"/>
                </a:lnTo>
                <a:lnTo>
                  <a:pt x="0" y="2256246"/>
                </a:lnTo>
                <a:lnTo>
                  <a:pt x="647701" y="0"/>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5" name="Picture Placeholder 4"/>
          <p:cNvSpPr>
            <a:spLocks noGrp="1"/>
          </p:cNvSpPr>
          <p:nvPr>
            <p:ph type="pic" sz="quarter" idx="15"/>
          </p:nvPr>
        </p:nvSpPr>
        <p:spPr>
          <a:xfrm>
            <a:off x="8189140" y="2359154"/>
            <a:ext cx="4005573" cy="4498847"/>
          </a:xfrm>
          <a:custGeom>
            <a:avLst/>
            <a:gdLst>
              <a:gd name="connsiteX0" fmla="*/ 0 w 4002860"/>
              <a:gd name="connsiteY0" fmla="*/ 0 h 4329112"/>
              <a:gd name="connsiteX1" fmla="*/ 4002860 w 4002860"/>
              <a:gd name="connsiteY1" fmla="*/ 0 h 4329112"/>
              <a:gd name="connsiteX2" fmla="*/ 4002860 w 4002860"/>
              <a:gd name="connsiteY2" fmla="*/ 4329112 h 4329112"/>
              <a:gd name="connsiteX3" fmla="*/ 0 w 4002860"/>
              <a:gd name="connsiteY3" fmla="*/ 4329112 h 4329112"/>
              <a:gd name="connsiteX4" fmla="*/ 0 w 4002860"/>
              <a:gd name="connsiteY4" fmla="*/ 0 h 4329112"/>
              <a:gd name="connsiteX0" fmla="*/ 1296894 w 4002860"/>
              <a:gd name="connsiteY0" fmla="*/ 0 h 4502430"/>
              <a:gd name="connsiteX1" fmla="*/ 4002860 w 4002860"/>
              <a:gd name="connsiteY1" fmla="*/ 173318 h 4502430"/>
              <a:gd name="connsiteX2" fmla="*/ 4002860 w 4002860"/>
              <a:gd name="connsiteY2" fmla="*/ 4502430 h 4502430"/>
              <a:gd name="connsiteX3" fmla="*/ 0 w 4002860"/>
              <a:gd name="connsiteY3" fmla="*/ 4502430 h 4502430"/>
              <a:gd name="connsiteX4" fmla="*/ 1296894 w 4002860"/>
              <a:gd name="connsiteY4" fmla="*/ 0 h 4502430"/>
              <a:gd name="connsiteX0" fmla="*/ 1296894 w 4002860"/>
              <a:gd name="connsiteY0" fmla="*/ 0 h 4502430"/>
              <a:gd name="connsiteX1" fmla="*/ 4002860 w 4002860"/>
              <a:gd name="connsiteY1" fmla="*/ 203200 h 4502430"/>
              <a:gd name="connsiteX2" fmla="*/ 4002860 w 4002860"/>
              <a:gd name="connsiteY2" fmla="*/ 4502430 h 4502430"/>
              <a:gd name="connsiteX3" fmla="*/ 0 w 4002860"/>
              <a:gd name="connsiteY3" fmla="*/ 4502430 h 4502430"/>
              <a:gd name="connsiteX4" fmla="*/ 1296894 w 4002860"/>
              <a:gd name="connsiteY4" fmla="*/ 0 h 4502430"/>
              <a:gd name="connsiteX0" fmla="*/ 1296894 w 4005573"/>
              <a:gd name="connsiteY0" fmla="*/ 0 h 4502430"/>
              <a:gd name="connsiteX1" fmla="*/ 4005573 w 4005573"/>
              <a:gd name="connsiteY1" fmla="*/ 195060 h 4502430"/>
              <a:gd name="connsiteX2" fmla="*/ 4002860 w 4005573"/>
              <a:gd name="connsiteY2" fmla="*/ 4502430 h 4502430"/>
              <a:gd name="connsiteX3" fmla="*/ 0 w 4005573"/>
              <a:gd name="connsiteY3" fmla="*/ 4502430 h 4502430"/>
              <a:gd name="connsiteX4" fmla="*/ 1296894 w 4005573"/>
              <a:gd name="connsiteY4" fmla="*/ 0 h 4502430"/>
              <a:gd name="connsiteX0" fmla="*/ 1302321 w 4005573"/>
              <a:gd name="connsiteY0" fmla="*/ 0 h 4510570"/>
              <a:gd name="connsiteX1" fmla="*/ 4005573 w 4005573"/>
              <a:gd name="connsiteY1" fmla="*/ 203200 h 4510570"/>
              <a:gd name="connsiteX2" fmla="*/ 4002860 w 4005573"/>
              <a:gd name="connsiteY2" fmla="*/ 4510570 h 4510570"/>
              <a:gd name="connsiteX3" fmla="*/ 0 w 4005573"/>
              <a:gd name="connsiteY3" fmla="*/ 4510570 h 4510570"/>
              <a:gd name="connsiteX4" fmla="*/ 1302321 w 4005573"/>
              <a:gd name="connsiteY4" fmla="*/ 0 h 4510570"/>
              <a:gd name="connsiteX0" fmla="*/ 1302321 w 4005573"/>
              <a:gd name="connsiteY0" fmla="*/ 0 h 4498847"/>
              <a:gd name="connsiteX1" fmla="*/ 4005573 w 4005573"/>
              <a:gd name="connsiteY1" fmla="*/ 191477 h 4498847"/>
              <a:gd name="connsiteX2" fmla="*/ 4002860 w 4005573"/>
              <a:gd name="connsiteY2" fmla="*/ 4498847 h 4498847"/>
              <a:gd name="connsiteX3" fmla="*/ 0 w 4005573"/>
              <a:gd name="connsiteY3" fmla="*/ 4498847 h 4498847"/>
              <a:gd name="connsiteX4" fmla="*/ 1302321 w 4005573"/>
              <a:gd name="connsiteY4" fmla="*/ 0 h 4498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5573" h="4498847">
                <a:moveTo>
                  <a:pt x="1302321" y="0"/>
                </a:moveTo>
                <a:lnTo>
                  <a:pt x="4005573" y="191477"/>
                </a:lnTo>
                <a:cubicBezTo>
                  <a:pt x="4004669" y="1627267"/>
                  <a:pt x="4003764" y="3063057"/>
                  <a:pt x="4002860" y="4498847"/>
                </a:cubicBezTo>
                <a:lnTo>
                  <a:pt x="0" y="4498847"/>
                </a:lnTo>
                <a:lnTo>
                  <a:pt x="1302321" y="0"/>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3195243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2FA6A-9E62-4510-AC18-ECF8D93FEFE2}"/>
              </a:ext>
            </a:extLst>
          </p:cNvPr>
          <p:cNvSpPr>
            <a:spLocks noGrp="1"/>
          </p:cNvSpPr>
          <p:nvPr>
            <p:ph type="title"/>
          </p:nvPr>
        </p:nvSpPr>
        <p:spPr>
          <a:xfrm>
            <a:off x="623887" y="330927"/>
            <a:ext cx="10944226" cy="643631"/>
          </a:xfrm>
        </p:spPr>
        <p:txBody>
          <a:bodyPr/>
          <a:lstStyle>
            <a:lvl1pPr>
              <a:defRPr>
                <a:solidFill>
                  <a:schemeClr val="accent4"/>
                </a:solidFill>
              </a:defRPr>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D09D7673-9889-4C96-883A-5B298999FCA1}"/>
              </a:ext>
            </a:extLst>
          </p:cNvPr>
          <p:cNvSpPr>
            <a:spLocks noGrp="1"/>
          </p:cNvSpPr>
          <p:nvPr>
            <p:ph sz="quarter" idx="10"/>
          </p:nvPr>
        </p:nvSpPr>
        <p:spPr>
          <a:xfrm>
            <a:off x="623888" y="1300163"/>
            <a:ext cx="10944225" cy="5008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094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1 C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0" y="0"/>
            <a:ext cx="12196048" cy="2454751"/>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 name="connsiteX0" fmla="*/ 0 w 8092139"/>
              <a:gd name="connsiteY0" fmla="*/ 3977 h 2708601"/>
              <a:gd name="connsiteX1" fmla="*/ 5768395 w 8092139"/>
              <a:gd name="connsiteY1" fmla="*/ 0 h 2708601"/>
              <a:gd name="connsiteX2" fmla="*/ 8092139 w 8092139"/>
              <a:gd name="connsiteY2" fmla="*/ 2708601 h 2708601"/>
              <a:gd name="connsiteX3" fmla="*/ 796 w 8092139"/>
              <a:gd name="connsiteY3" fmla="*/ 1725310 h 2708601"/>
              <a:gd name="connsiteX4" fmla="*/ 0 w 8092139"/>
              <a:gd name="connsiteY4" fmla="*/ 3977 h 2708601"/>
              <a:gd name="connsiteX0" fmla="*/ 0 w 8092139"/>
              <a:gd name="connsiteY0" fmla="*/ 0 h 2704624"/>
              <a:gd name="connsiteX1" fmla="*/ 8084603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96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15713"/>
              <a:gd name="connsiteX1" fmla="*/ 8089577 w 8092139"/>
              <a:gd name="connsiteY1" fmla="*/ 396 h 2715713"/>
              <a:gd name="connsiteX2" fmla="*/ 8092139 w 8092139"/>
              <a:gd name="connsiteY2" fmla="*/ 2715713 h 2715713"/>
              <a:gd name="connsiteX3" fmla="*/ 796 w 8092139"/>
              <a:gd name="connsiteY3" fmla="*/ 1721333 h 2715713"/>
              <a:gd name="connsiteX4" fmla="*/ 0 w 8092139"/>
              <a:gd name="connsiteY4" fmla="*/ 0 h 2715713"/>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9385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4016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8960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744" h="2723765">
                <a:moveTo>
                  <a:pt x="0" y="0"/>
                </a:moveTo>
                <a:lnTo>
                  <a:pt x="8089602" y="3080"/>
                </a:lnTo>
                <a:cubicBezTo>
                  <a:pt x="8090983" y="909975"/>
                  <a:pt x="8092363" y="1816870"/>
                  <a:pt x="8093744" y="2723765"/>
                </a:cubicBezTo>
                <a:lnTo>
                  <a:pt x="2401" y="1726700"/>
                </a:lnTo>
                <a:cubicBezTo>
                  <a:pt x="814" y="1155133"/>
                  <a:pt x="1587" y="571567"/>
                  <a:pt x="0"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8" y="333375"/>
            <a:ext cx="10944225" cy="1525588"/>
          </a:xfrm>
        </p:spPr>
        <p:txBody>
          <a:bodyPr/>
          <a:lstStyle>
            <a:lvl1pP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BE6DCD9E-A3D1-41DA-B5C0-2422683DCD6B}"/>
              </a:ext>
            </a:extLst>
          </p:cNvPr>
          <p:cNvSpPr>
            <a:spLocks noGrp="1"/>
          </p:cNvSpPr>
          <p:nvPr>
            <p:ph type="body" sz="quarter" idx="14"/>
          </p:nvPr>
        </p:nvSpPr>
        <p:spPr>
          <a:xfrm>
            <a:off x="623888" y="2528888"/>
            <a:ext cx="10944225" cy="3779837"/>
          </a:xfrm>
        </p:spPr>
        <p:txBody>
          <a:bodyPr/>
          <a:lstStyle>
            <a:lvl1pPr marL="0" indent="0">
              <a:buFont typeface="Arial" panose="020B0604020202020204" pitchFamily="34" charset="0"/>
              <a:buNone/>
              <a:defRPr/>
            </a:lvl1pPr>
            <a:lvl2pPr marL="216000" indent="-216000">
              <a:buFont typeface="Arial" panose="020B0604020202020204" pitchFamily="34" charset="0"/>
              <a:buChar char="•"/>
              <a:defRPr/>
            </a:lvl2pPr>
            <a:lvl3pPr marL="216000" indent="-216000">
              <a:buFont typeface="Arial" panose="020B0604020202020204" pitchFamily="34" charset="0"/>
              <a:buChar char="•"/>
              <a:defRPr/>
            </a:lvl3pPr>
            <a:lvl4pPr marL="216000" indent="-216000">
              <a:buFont typeface="Arial" panose="020B0604020202020204" pitchFamily="34" charset="0"/>
              <a:buChar char="•"/>
              <a:defRPr/>
            </a:lvl4pPr>
            <a:lvl5pPr marL="216000" indent="-216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708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1 C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0" y="0"/>
            <a:ext cx="12196048" cy="2454751"/>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 name="connsiteX0" fmla="*/ 0 w 8092139"/>
              <a:gd name="connsiteY0" fmla="*/ 3977 h 2708601"/>
              <a:gd name="connsiteX1" fmla="*/ 5768395 w 8092139"/>
              <a:gd name="connsiteY1" fmla="*/ 0 h 2708601"/>
              <a:gd name="connsiteX2" fmla="*/ 8092139 w 8092139"/>
              <a:gd name="connsiteY2" fmla="*/ 2708601 h 2708601"/>
              <a:gd name="connsiteX3" fmla="*/ 796 w 8092139"/>
              <a:gd name="connsiteY3" fmla="*/ 1725310 h 2708601"/>
              <a:gd name="connsiteX4" fmla="*/ 0 w 8092139"/>
              <a:gd name="connsiteY4" fmla="*/ 3977 h 2708601"/>
              <a:gd name="connsiteX0" fmla="*/ 0 w 8092139"/>
              <a:gd name="connsiteY0" fmla="*/ 0 h 2704624"/>
              <a:gd name="connsiteX1" fmla="*/ 8084603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96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15713"/>
              <a:gd name="connsiteX1" fmla="*/ 8089577 w 8092139"/>
              <a:gd name="connsiteY1" fmla="*/ 396 h 2715713"/>
              <a:gd name="connsiteX2" fmla="*/ 8092139 w 8092139"/>
              <a:gd name="connsiteY2" fmla="*/ 2715713 h 2715713"/>
              <a:gd name="connsiteX3" fmla="*/ 796 w 8092139"/>
              <a:gd name="connsiteY3" fmla="*/ 1721333 h 2715713"/>
              <a:gd name="connsiteX4" fmla="*/ 0 w 8092139"/>
              <a:gd name="connsiteY4" fmla="*/ 0 h 2715713"/>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9385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4016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8960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744" h="2723765">
                <a:moveTo>
                  <a:pt x="0" y="0"/>
                </a:moveTo>
                <a:lnTo>
                  <a:pt x="8089602" y="3080"/>
                </a:lnTo>
                <a:cubicBezTo>
                  <a:pt x="8090983" y="909975"/>
                  <a:pt x="8092363" y="1816870"/>
                  <a:pt x="8093744" y="2723765"/>
                </a:cubicBezTo>
                <a:lnTo>
                  <a:pt x="2401" y="1726700"/>
                </a:lnTo>
                <a:cubicBezTo>
                  <a:pt x="814" y="1155133"/>
                  <a:pt x="1587" y="571567"/>
                  <a:pt x="0"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8" y="333375"/>
            <a:ext cx="10944225" cy="1525588"/>
          </a:xfrm>
        </p:spPr>
        <p:txBody>
          <a:bodyPr/>
          <a:lstStyle>
            <a:lvl1pPr>
              <a:defRPr>
                <a:solidFill>
                  <a:schemeClr val="bg1"/>
                </a:solidFill>
              </a:defRPr>
            </a:lvl1pPr>
          </a:lstStyle>
          <a:p>
            <a:r>
              <a:rPr lang="en-US"/>
              <a:t>Click to edit Master title style</a:t>
            </a:r>
          </a:p>
        </p:txBody>
      </p:sp>
      <p:sp>
        <p:nvSpPr>
          <p:cNvPr id="4" name="Content Placeholder 3"/>
          <p:cNvSpPr>
            <a:spLocks noGrp="1"/>
          </p:cNvSpPr>
          <p:nvPr>
            <p:ph sz="quarter" idx="15"/>
          </p:nvPr>
        </p:nvSpPr>
        <p:spPr>
          <a:xfrm>
            <a:off x="6456363" y="2528888"/>
            <a:ext cx="5111750" cy="3779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98E61B7F-6CB9-460A-850E-B81BD42EF968}"/>
              </a:ext>
            </a:extLst>
          </p:cNvPr>
          <p:cNvSpPr>
            <a:spLocks noGrp="1"/>
          </p:cNvSpPr>
          <p:nvPr>
            <p:ph sz="quarter" idx="16"/>
          </p:nvPr>
        </p:nvSpPr>
        <p:spPr>
          <a:xfrm>
            <a:off x="623888" y="2528888"/>
            <a:ext cx="5111750" cy="3779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71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1 C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0" y="0"/>
            <a:ext cx="12196048" cy="2454751"/>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 name="connsiteX0" fmla="*/ 0 w 8092139"/>
              <a:gd name="connsiteY0" fmla="*/ 3977 h 2708601"/>
              <a:gd name="connsiteX1" fmla="*/ 5768395 w 8092139"/>
              <a:gd name="connsiteY1" fmla="*/ 0 h 2708601"/>
              <a:gd name="connsiteX2" fmla="*/ 8092139 w 8092139"/>
              <a:gd name="connsiteY2" fmla="*/ 2708601 h 2708601"/>
              <a:gd name="connsiteX3" fmla="*/ 796 w 8092139"/>
              <a:gd name="connsiteY3" fmla="*/ 1725310 h 2708601"/>
              <a:gd name="connsiteX4" fmla="*/ 0 w 8092139"/>
              <a:gd name="connsiteY4" fmla="*/ 3977 h 2708601"/>
              <a:gd name="connsiteX0" fmla="*/ 0 w 8092139"/>
              <a:gd name="connsiteY0" fmla="*/ 0 h 2704624"/>
              <a:gd name="connsiteX1" fmla="*/ 8084603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96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15713"/>
              <a:gd name="connsiteX1" fmla="*/ 8089577 w 8092139"/>
              <a:gd name="connsiteY1" fmla="*/ 396 h 2715713"/>
              <a:gd name="connsiteX2" fmla="*/ 8092139 w 8092139"/>
              <a:gd name="connsiteY2" fmla="*/ 2715713 h 2715713"/>
              <a:gd name="connsiteX3" fmla="*/ 796 w 8092139"/>
              <a:gd name="connsiteY3" fmla="*/ 1721333 h 2715713"/>
              <a:gd name="connsiteX4" fmla="*/ 0 w 8092139"/>
              <a:gd name="connsiteY4" fmla="*/ 0 h 2715713"/>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9385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4016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8960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744" h="2723765">
                <a:moveTo>
                  <a:pt x="0" y="0"/>
                </a:moveTo>
                <a:lnTo>
                  <a:pt x="8089602" y="3080"/>
                </a:lnTo>
                <a:cubicBezTo>
                  <a:pt x="8090983" y="909975"/>
                  <a:pt x="8092363" y="1816870"/>
                  <a:pt x="8093744" y="2723765"/>
                </a:cubicBezTo>
                <a:lnTo>
                  <a:pt x="2401" y="1726700"/>
                </a:lnTo>
                <a:cubicBezTo>
                  <a:pt x="814" y="1155133"/>
                  <a:pt x="1587" y="571567"/>
                  <a:pt x="0"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8" y="333375"/>
            <a:ext cx="10944225" cy="1525588"/>
          </a:xfrm>
        </p:spPr>
        <p:txBody>
          <a:bodyPr/>
          <a:lstStyle>
            <a:lvl1pPr>
              <a:defRPr>
                <a:solidFill>
                  <a:schemeClr val="bg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98E61B7F-6CB9-460A-850E-B81BD42EF968}"/>
              </a:ext>
            </a:extLst>
          </p:cNvPr>
          <p:cNvSpPr>
            <a:spLocks noGrp="1"/>
          </p:cNvSpPr>
          <p:nvPr>
            <p:ph sz="quarter" idx="16"/>
          </p:nvPr>
        </p:nvSpPr>
        <p:spPr>
          <a:xfrm>
            <a:off x="623887" y="2528888"/>
            <a:ext cx="10944225" cy="3779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141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1 B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0" y="0"/>
            <a:ext cx="12196048" cy="2454751"/>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 name="connsiteX0" fmla="*/ 0 w 8092139"/>
              <a:gd name="connsiteY0" fmla="*/ 3977 h 2708601"/>
              <a:gd name="connsiteX1" fmla="*/ 5768395 w 8092139"/>
              <a:gd name="connsiteY1" fmla="*/ 0 h 2708601"/>
              <a:gd name="connsiteX2" fmla="*/ 8092139 w 8092139"/>
              <a:gd name="connsiteY2" fmla="*/ 2708601 h 2708601"/>
              <a:gd name="connsiteX3" fmla="*/ 796 w 8092139"/>
              <a:gd name="connsiteY3" fmla="*/ 1725310 h 2708601"/>
              <a:gd name="connsiteX4" fmla="*/ 0 w 8092139"/>
              <a:gd name="connsiteY4" fmla="*/ 3977 h 2708601"/>
              <a:gd name="connsiteX0" fmla="*/ 0 w 8092139"/>
              <a:gd name="connsiteY0" fmla="*/ 0 h 2704624"/>
              <a:gd name="connsiteX1" fmla="*/ 8084603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96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15713"/>
              <a:gd name="connsiteX1" fmla="*/ 8089577 w 8092139"/>
              <a:gd name="connsiteY1" fmla="*/ 396 h 2715713"/>
              <a:gd name="connsiteX2" fmla="*/ 8092139 w 8092139"/>
              <a:gd name="connsiteY2" fmla="*/ 2715713 h 2715713"/>
              <a:gd name="connsiteX3" fmla="*/ 796 w 8092139"/>
              <a:gd name="connsiteY3" fmla="*/ 1721333 h 2715713"/>
              <a:gd name="connsiteX4" fmla="*/ 0 w 8092139"/>
              <a:gd name="connsiteY4" fmla="*/ 0 h 2715713"/>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9385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4016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8960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744" h="2723765">
                <a:moveTo>
                  <a:pt x="0" y="0"/>
                </a:moveTo>
                <a:lnTo>
                  <a:pt x="8089602" y="3080"/>
                </a:lnTo>
                <a:cubicBezTo>
                  <a:pt x="8090983" y="909975"/>
                  <a:pt x="8092363" y="1816870"/>
                  <a:pt x="8093744" y="2723765"/>
                </a:cubicBezTo>
                <a:lnTo>
                  <a:pt x="2401" y="1726700"/>
                </a:lnTo>
                <a:cubicBezTo>
                  <a:pt x="814" y="1155133"/>
                  <a:pt x="1587" y="571567"/>
                  <a:pt x="0"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8" y="333375"/>
            <a:ext cx="10944225" cy="1525588"/>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6825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2 C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0" y="0"/>
            <a:ext cx="8692099" cy="2144870"/>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8395" h="2379925">
                <a:moveTo>
                  <a:pt x="0" y="3977"/>
                </a:moveTo>
                <a:lnTo>
                  <a:pt x="5768395" y="0"/>
                </a:lnTo>
                <a:lnTo>
                  <a:pt x="5361407" y="2379925"/>
                </a:lnTo>
                <a:lnTo>
                  <a:pt x="796" y="1725310"/>
                </a:lnTo>
                <a:cubicBezTo>
                  <a:pt x="-791" y="1153743"/>
                  <a:pt x="1587" y="575544"/>
                  <a:pt x="0" y="3977"/>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8" y="333375"/>
            <a:ext cx="7450967" cy="1525588"/>
          </a:xfrm>
        </p:spPr>
        <p:txBody>
          <a:bodyPr/>
          <a:lstStyle>
            <a:lvl1pPr>
              <a:defRPr>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D629837D-0410-467D-B10A-FC3C90FD001B}"/>
              </a:ext>
            </a:extLst>
          </p:cNvPr>
          <p:cNvSpPr>
            <a:spLocks noGrp="1"/>
          </p:cNvSpPr>
          <p:nvPr>
            <p:ph type="pic" sz="quarter" idx="13"/>
          </p:nvPr>
        </p:nvSpPr>
        <p:spPr>
          <a:xfrm>
            <a:off x="8184844" y="387"/>
            <a:ext cx="4007156" cy="2446387"/>
          </a:xfrm>
          <a:custGeom>
            <a:avLst/>
            <a:gdLst>
              <a:gd name="connsiteX0" fmla="*/ 0 w 2709379"/>
              <a:gd name="connsiteY0" fmla="*/ 0 h 2617788"/>
              <a:gd name="connsiteX1" fmla="*/ 2709379 w 2709379"/>
              <a:gd name="connsiteY1" fmla="*/ 0 h 2617788"/>
              <a:gd name="connsiteX2" fmla="*/ 2709379 w 2709379"/>
              <a:gd name="connsiteY2" fmla="*/ 2617788 h 2617788"/>
              <a:gd name="connsiteX3" fmla="*/ 0 w 2709379"/>
              <a:gd name="connsiteY3" fmla="*/ 2617788 h 2617788"/>
              <a:gd name="connsiteX4" fmla="*/ 0 w 2709379"/>
              <a:gd name="connsiteY4" fmla="*/ 0 h 2617788"/>
              <a:gd name="connsiteX0" fmla="*/ 0 w 2709379"/>
              <a:gd name="connsiteY0" fmla="*/ 0 h 2617788"/>
              <a:gd name="connsiteX1" fmla="*/ 2709379 w 2709379"/>
              <a:gd name="connsiteY1" fmla="*/ 0 h 2617788"/>
              <a:gd name="connsiteX2" fmla="*/ 2709379 w 2709379"/>
              <a:gd name="connsiteY2" fmla="*/ 2617788 h 2617788"/>
              <a:gd name="connsiteX3" fmla="*/ 9939 w 2709379"/>
              <a:gd name="connsiteY3" fmla="*/ 2289797 h 2617788"/>
              <a:gd name="connsiteX4" fmla="*/ 0 w 2709379"/>
              <a:gd name="connsiteY4" fmla="*/ 0 h 2617788"/>
              <a:gd name="connsiteX0" fmla="*/ 993913 w 2699440"/>
              <a:gd name="connsiteY0" fmla="*/ 0 h 2627727"/>
              <a:gd name="connsiteX1" fmla="*/ 2699440 w 2699440"/>
              <a:gd name="connsiteY1" fmla="*/ 9939 h 2627727"/>
              <a:gd name="connsiteX2" fmla="*/ 2699440 w 2699440"/>
              <a:gd name="connsiteY2" fmla="*/ 2627727 h 2627727"/>
              <a:gd name="connsiteX3" fmla="*/ 0 w 2699440"/>
              <a:gd name="connsiteY3" fmla="*/ 2299736 h 2627727"/>
              <a:gd name="connsiteX4" fmla="*/ 993913 w 2699440"/>
              <a:gd name="connsiteY4" fmla="*/ 0 h 2627727"/>
              <a:gd name="connsiteX0" fmla="*/ 989150 w 2699440"/>
              <a:gd name="connsiteY0" fmla="*/ 0 h 2618202"/>
              <a:gd name="connsiteX1" fmla="*/ 2699440 w 2699440"/>
              <a:gd name="connsiteY1" fmla="*/ 414 h 2618202"/>
              <a:gd name="connsiteX2" fmla="*/ 2699440 w 2699440"/>
              <a:gd name="connsiteY2" fmla="*/ 2618202 h 2618202"/>
              <a:gd name="connsiteX3" fmla="*/ 0 w 2699440"/>
              <a:gd name="connsiteY3" fmla="*/ 2290211 h 2618202"/>
              <a:gd name="connsiteX4" fmla="*/ 989150 w 2699440"/>
              <a:gd name="connsiteY4" fmla="*/ 0 h 2618202"/>
              <a:gd name="connsiteX0" fmla="*/ 426814 w 2699440"/>
              <a:gd name="connsiteY0" fmla="*/ 0 h 2618202"/>
              <a:gd name="connsiteX1" fmla="*/ 2699440 w 2699440"/>
              <a:gd name="connsiteY1" fmla="*/ 414 h 2618202"/>
              <a:gd name="connsiteX2" fmla="*/ 2699440 w 2699440"/>
              <a:gd name="connsiteY2" fmla="*/ 2618202 h 2618202"/>
              <a:gd name="connsiteX3" fmla="*/ 0 w 2699440"/>
              <a:gd name="connsiteY3" fmla="*/ 2290211 h 2618202"/>
              <a:gd name="connsiteX4" fmla="*/ 426814 w 2699440"/>
              <a:gd name="connsiteY4" fmla="*/ 0 h 2618202"/>
              <a:gd name="connsiteX0" fmla="*/ 399876 w 2672502"/>
              <a:gd name="connsiteY0" fmla="*/ 0 h 2618202"/>
              <a:gd name="connsiteX1" fmla="*/ 2672502 w 2672502"/>
              <a:gd name="connsiteY1" fmla="*/ 414 h 2618202"/>
              <a:gd name="connsiteX2" fmla="*/ 2672502 w 2672502"/>
              <a:gd name="connsiteY2" fmla="*/ 2618202 h 2618202"/>
              <a:gd name="connsiteX3" fmla="*/ 0 w 2672502"/>
              <a:gd name="connsiteY3" fmla="*/ 2295588 h 2618202"/>
              <a:gd name="connsiteX4" fmla="*/ 399876 w 2672502"/>
              <a:gd name="connsiteY4" fmla="*/ 0 h 2618202"/>
              <a:gd name="connsiteX0" fmla="*/ 413036 w 2685662"/>
              <a:gd name="connsiteY0" fmla="*/ 0 h 2618202"/>
              <a:gd name="connsiteX1" fmla="*/ 2685662 w 2685662"/>
              <a:gd name="connsiteY1" fmla="*/ 414 h 2618202"/>
              <a:gd name="connsiteX2" fmla="*/ 2685662 w 2685662"/>
              <a:gd name="connsiteY2" fmla="*/ 2618202 h 2618202"/>
              <a:gd name="connsiteX3" fmla="*/ 0 w 2685662"/>
              <a:gd name="connsiteY3" fmla="*/ 2301591 h 2618202"/>
              <a:gd name="connsiteX4" fmla="*/ 413036 w 2685662"/>
              <a:gd name="connsiteY4" fmla="*/ 0 h 2618202"/>
              <a:gd name="connsiteX0" fmla="*/ 411156 w 2685662"/>
              <a:gd name="connsiteY0" fmla="*/ 2588 h 2617788"/>
              <a:gd name="connsiteX1" fmla="*/ 2685662 w 2685662"/>
              <a:gd name="connsiteY1" fmla="*/ 0 h 2617788"/>
              <a:gd name="connsiteX2" fmla="*/ 2685662 w 2685662"/>
              <a:gd name="connsiteY2" fmla="*/ 2617788 h 2617788"/>
              <a:gd name="connsiteX3" fmla="*/ 0 w 2685662"/>
              <a:gd name="connsiteY3" fmla="*/ 2301177 h 2617788"/>
              <a:gd name="connsiteX4" fmla="*/ 411156 w 2685662"/>
              <a:gd name="connsiteY4" fmla="*/ 2588 h 261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662" h="2617788">
                <a:moveTo>
                  <a:pt x="411156" y="2588"/>
                </a:moveTo>
                <a:lnTo>
                  <a:pt x="2685662" y="0"/>
                </a:lnTo>
                <a:lnTo>
                  <a:pt x="2685662" y="2617788"/>
                </a:lnTo>
                <a:lnTo>
                  <a:pt x="0" y="2301177"/>
                </a:lnTo>
                <a:lnTo>
                  <a:pt x="411156" y="2588"/>
                </a:lnTo>
                <a:close/>
              </a:path>
            </a:pathLst>
          </a:custGeom>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BE6DCD9E-A3D1-41DA-B5C0-2422683DCD6B}"/>
              </a:ext>
            </a:extLst>
          </p:cNvPr>
          <p:cNvSpPr>
            <a:spLocks noGrp="1"/>
          </p:cNvSpPr>
          <p:nvPr>
            <p:ph type="body" sz="quarter" idx="14"/>
          </p:nvPr>
        </p:nvSpPr>
        <p:spPr>
          <a:xfrm>
            <a:off x="623888" y="2528888"/>
            <a:ext cx="10944225" cy="3779837"/>
          </a:xfrm>
        </p:spPr>
        <p:txBody>
          <a:bodyPr/>
          <a:lstStyle>
            <a:lvl1pPr marL="0" indent="0">
              <a:buFont typeface="Arial" panose="020B0604020202020204" pitchFamily="34" charset="0"/>
              <a:buNone/>
              <a:defRPr/>
            </a:lvl1pPr>
            <a:lvl2pPr marL="216000" indent="-216000">
              <a:buFont typeface="Arial" panose="020B0604020202020204" pitchFamily="34" charset="0"/>
              <a:buChar char="•"/>
              <a:defRPr/>
            </a:lvl2pPr>
            <a:lvl3pPr marL="216000" indent="-216000">
              <a:buFont typeface="Arial" panose="020B0604020202020204" pitchFamily="34" charset="0"/>
              <a:buChar char="•"/>
              <a:defRPr/>
            </a:lvl3pPr>
            <a:lvl4pPr marL="216000" indent="-216000">
              <a:buFont typeface="Arial" panose="020B0604020202020204" pitchFamily="34" charset="0"/>
              <a:buChar char="•"/>
              <a:defRPr/>
            </a:lvl4pPr>
            <a:lvl5pPr marL="216000" indent="-216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287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2 C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0" y="0"/>
            <a:ext cx="8692099" cy="2144870"/>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8395" h="2379925">
                <a:moveTo>
                  <a:pt x="0" y="3977"/>
                </a:moveTo>
                <a:lnTo>
                  <a:pt x="5768395" y="0"/>
                </a:lnTo>
                <a:lnTo>
                  <a:pt x="5361407" y="2379925"/>
                </a:lnTo>
                <a:lnTo>
                  <a:pt x="796" y="1725310"/>
                </a:lnTo>
                <a:cubicBezTo>
                  <a:pt x="-791" y="1153743"/>
                  <a:pt x="1587" y="575544"/>
                  <a:pt x="0" y="3977"/>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8" y="333375"/>
            <a:ext cx="7450967" cy="1525588"/>
          </a:xfrm>
        </p:spPr>
        <p:txBody>
          <a:bodyPr/>
          <a:lstStyle>
            <a:lvl1pPr>
              <a:defRPr>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D629837D-0410-467D-B10A-FC3C90FD001B}"/>
              </a:ext>
            </a:extLst>
          </p:cNvPr>
          <p:cNvSpPr>
            <a:spLocks noGrp="1"/>
          </p:cNvSpPr>
          <p:nvPr>
            <p:ph type="pic" sz="quarter" idx="13"/>
          </p:nvPr>
        </p:nvSpPr>
        <p:spPr>
          <a:xfrm>
            <a:off x="8184844" y="387"/>
            <a:ext cx="4007156" cy="2446387"/>
          </a:xfrm>
          <a:custGeom>
            <a:avLst/>
            <a:gdLst>
              <a:gd name="connsiteX0" fmla="*/ 0 w 2709379"/>
              <a:gd name="connsiteY0" fmla="*/ 0 h 2617788"/>
              <a:gd name="connsiteX1" fmla="*/ 2709379 w 2709379"/>
              <a:gd name="connsiteY1" fmla="*/ 0 h 2617788"/>
              <a:gd name="connsiteX2" fmla="*/ 2709379 w 2709379"/>
              <a:gd name="connsiteY2" fmla="*/ 2617788 h 2617788"/>
              <a:gd name="connsiteX3" fmla="*/ 0 w 2709379"/>
              <a:gd name="connsiteY3" fmla="*/ 2617788 h 2617788"/>
              <a:gd name="connsiteX4" fmla="*/ 0 w 2709379"/>
              <a:gd name="connsiteY4" fmla="*/ 0 h 2617788"/>
              <a:gd name="connsiteX0" fmla="*/ 0 w 2709379"/>
              <a:gd name="connsiteY0" fmla="*/ 0 h 2617788"/>
              <a:gd name="connsiteX1" fmla="*/ 2709379 w 2709379"/>
              <a:gd name="connsiteY1" fmla="*/ 0 h 2617788"/>
              <a:gd name="connsiteX2" fmla="*/ 2709379 w 2709379"/>
              <a:gd name="connsiteY2" fmla="*/ 2617788 h 2617788"/>
              <a:gd name="connsiteX3" fmla="*/ 9939 w 2709379"/>
              <a:gd name="connsiteY3" fmla="*/ 2289797 h 2617788"/>
              <a:gd name="connsiteX4" fmla="*/ 0 w 2709379"/>
              <a:gd name="connsiteY4" fmla="*/ 0 h 2617788"/>
              <a:gd name="connsiteX0" fmla="*/ 993913 w 2699440"/>
              <a:gd name="connsiteY0" fmla="*/ 0 h 2627727"/>
              <a:gd name="connsiteX1" fmla="*/ 2699440 w 2699440"/>
              <a:gd name="connsiteY1" fmla="*/ 9939 h 2627727"/>
              <a:gd name="connsiteX2" fmla="*/ 2699440 w 2699440"/>
              <a:gd name="connsiteY2" fmla="*/ 2627727 h 2627727"/>
              <a:gd name="connsiteX3" fmla="*/ 0 w 2699440"/>
              <a:gd name="connsiteY3" fmla="*/ 2299736 h 2627727"/>
              <a:gd name="connsiteX4" fmla="*/ 993913 w 2699440"/>
              <a:gd name="connsiteY4" fmla="*/ 0 h 2627727"/>
              <a:gd name="connsiteX0" fmla="*/ 989150 w 2699440"/>
              <a:gd name="connsiteY0" fmla="*/ 0 h 2618202"/>
              <a:gd name="connsiteX1" fmla="*/ 2699440 w 2699440"/>
              <a:gd name="connsiteY1" fmla="*/ 414 h 2618202"/>
              <a:gd name="connsiteX2" fmla="*/ 2699440 w 2699440"/>
              <a:gd name="connsiteY2" fmla="*/ 2618202 h 2618202"/>
              <a:gd name="connsiteX3" fmla="*/ 0 w 2699440"/>
              <a:gd name="connsiteY3" fmla="*/ 2290211 h 2618202"/>
              <a:gd name="connsiteX4" fmla="*/ 989150 w 2699440"/>
              <a:gd name="connsiteY4" fmla="*/ 0 h 2618202"/>
              <a:gd name="connsiteX0" fmla="*/ 426814 w 2699440"/>
              <a:gd name="connsiteY0" fmla="*/ 0 h 2618202"/>
              <a:gd name="connsiteX1" fmla="*/ 2699440 w 2699440"/>
              <a:gd name="connsiteY1" fmla="*/ 414 h 2618202"/>
              <a:gd name="connsiteX2" fmla="*/ 2699440 w 2699440"/>
              <a:gd name="connsiteY2" fmla="*/ 2618202 h 2618202"/>
              <a:gd name="connsiteX3" fmla="*/ 0 w 2699440"/>
              <a:gd name="connsiteY3" fmla="*/ 2290211 h 2618202"/>
              <a:gd name="connsiteX4" fmla="*/ 426814 w 2699440"/>
              <a:gd name="connsiteY4" fmla="*/ 0 h 2618202"/>
              <a:gd name="connsiteX0" fmla="*/ 399876 w 2672502"/>
              <a:gd name="connsiteY0" fmla="*/ 0 h 2618202"/>
              <a:gd name="connsiteX1" fmla="*/ 2672502 w 2672502"/>
              <a:gd name="connsiteY1" fmla="*/ 414 h 2618202"/>
              <a:gd name="connsiteX2" fmla="*/ 2672502 w 2672502"/>
              <a:gd name="connsiteY2" fmla="*/ 2618202 h 2618202"/>
              <a:gd name="connsiteX3" fmla="*/ 0 w 2672502"/>
              <a:gd name="connsiteY3" fmla="*/ 2295588 h 2618202"/>
              <a:gd name="connsiteX4" fmla="*/ 399876 w 2672502"/>
              <a:gd name="connsiteY4" fmla="*/ 0 h 2618202"/>
              <a:gd name="connsiteX0" fmla="*/ 413036 w 2685662"/>
              <a:gd name="connsiteY0" fmla="*/ 0 h 2618202"/>
              <a:gd name="connsiteX1" fmla="*/ 2685662 w 2685662"/>
              <a:gd name="connsiteY1" fmla="*/ 414 h 2618202"/>
              <a:gd name="connsiteX2" fmla="*/ 2685662 w 2685662"/>
              <a:gd name="connsiteY2" fmla="*/ 2618202 h 2618202"/>
              <a:gd name="connsiteX3" fmla="*/ 0 w 2685662"/>
              <a:gd name="connsiteY3" fmla="*/ 2301591 h 2618202"/>
              <a:gd name="connsiteX4" fmla="*/ 413036 w 2685662"/>
              <a:gd name="connsiteY4" fmla="*/ 0 h 2618202"/>
              <a:gd name="connsiteX0" fmla="*/ 411156 w 2685662"/>
              <a:gd name="connsiteY0" fmla="*/ 2588 h 2617788"/>
              <a:gd name="connsiteX1" fmla="*/ 2685662 w 2685662"/>
              <a:gd name="connsiteY1" fmla="*/ 0 h 2617788"/>
              <a:gd name="connsiteX2" fmla="*/ 2685662 w 2685662"/>
              <a:gd name="connsiteY2" fmla="*/ 2617788 h 2617788"/>
              <a:gd name="connsiteX3" fmla="*/ 0 w 2685662"/>
              <a:gd name="connsiteY3" fmla="*/ 2301177 h 2617788"/>
              <a:gd name="connsiteX4" fmla="*/ 411156 w 2685662"/>
              <a:gd name="connsiteY4" fmla="*/ 2588 h 261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662" h="2617788">
                <a:moveTo>
                  <a:pt x="411156" y="2588"/>
                </a:moveTo>
                <a:lnTo>
                  <a:pt x="2685662" y="0"/>
                </a:lnTo>
                <a:lnTo>
                  <a:pt x="2685662" y="2617788"/>
                </a:lnTo>
                <a:lnTo>
                  <a:pt x="0" y="2301177"/>
                </a:lnTo>
                <a:lnTo>
                  <a:pt x="411156" y="2588"/>
                </a:lnTo>
                <a:close/>
              </a:path>
            </a:pathLst>
          </a:custGeom>
        </p:spPr>
        <p:txBody>
          <a:bodyPr/>
          <a:lstStyle/>
          <a:p>
            <a:r>
              <a:rPr lang="en-US"/>
              <a:t>Click icon to add picture</a:t>
            </a:r>
            <a:endParaRPr lang="en-GB"/>
          </a:p>
        </p:txBody>
      </p:sp>
      <p:sp>
        <p:nvSpPr>
          <p:cNvPr id="4" name="Content Placeholder 3">
            <a:extLst>
              <a:ext uri="{FF2B5EF4-FFF2-40B4-BE49-F238E27FC236}">
                <a16:creationId xmlns:a16="http://schemas.microsoft.com/office/drawing/2014/main" id="{1B9C4424-413E-4F7F-8F80-5BBA39DA0C79}"/>
              </a:ext>
            </a:extLst>
          </p:cNvPr>
          <p:cNvSpPr>
            <a:spLocks noGrp="1"/>
          </p:cNvSpPr>
          <p:nvPr>
            <p:ph sz="quarter" idx="14"/>
          </p:nvPr>
        </p:nvSpPr>
        <p:spPr>
          <a:xfrm>
            <a:off x="623888" y="2528888"/>
            <a:ext cx="5111750" cy="3779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C2C0135A-BEC1-4C81-9C9C-4C932C310302}"/>
              </a:ext>
            </a:extLst>
          </p:cNvPr>
          <p:cNvSpPr>
            <a:spLocks noGrp="1"/>
          </p:cNvSpPr>
          <p:nvPr>
            <p:ph sz="quarter" idx="15"/>
          </p:nvPr>
        </p:nvSpPr>
        <p:spPr>
          <a:xfrm>
            <a:off x="6456363" y="2528888"/>
            <a:ext cx="5111750" cy="3779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900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2 C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0" y="0"/>
            <a:ext cx="8692099" cy="2144870"/>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8395" h="2379925">
                <a:moveTo>
                  <a:pt x="0" y="3977"/>
                </a:moveTo>
                <a:lnTo>
                  <a:pt x="5768395" y="0"/>
                </a:lnTo>
                <a:lnTo>
                  <a:pt x="5361407" y="2379925"/>
                </a:lnTo>
                <a:lnTo>
                  <a:pt x="796" y="1725310"/>
                </a:lnTo>
                <a:cubicBezTo>
                  <a:pt x="-791" y="1153743"/>
                  <a:pt x="1587" y="575544"/>
                  <a:pt x="0" y="3977"/>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8" y="333375"/>
            <a:ext cx="7450967" cy="1525588"/>
          </a:xfrm>
        </p:spPr>
        <p:txBody>
          <a:bodyPr/>
          <a:lstStyle>
            <a:lvl1pPr>
              <a:defRPr>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D629837D-0410-467D-B10A-FC3C90FD001B}"/>
              </a:ext>
            </a:extLst>
          </p:cNvPr>
          <p:cNvSpPr>
            <a:spLocks noGrp="1"/>
          </p:cNvSpPr>
          <p:nvPr>
            <p:ph type="pic" sz="quarter" idx="13"/>
          </p:nvPr>
        </p:nvSpPr>
        <p:spPr>
          <a:xfrm>
            <a:off x="8184844" y="387"/>
            <a:ext cx="4007156" cy="2446387"/>
          </a:xfrm>
          <a:custGeom>
            <a:avLst/>
            <a:gdLst>
              <a:gd name="connsiteX0" fmla="*/ 0 w 2709379"/>
              <a:gd name="connsiteY0" fmla="*/ 0 h 2617788"/>
              <a:gd name="connsiteX1" fmla="*/ 2709379 w 2709379"/>
              <a:gd name="connsiteY1" fmla="*/ 0 h 2617788"/>
              <a:gd name="connsiteX2" fmla="*/ 2709379 w 2709379"/>
              <a:gd name="connsiteY2" fmla="*/ 2617788 h 2617788"/>
              <a:gd name="connsiteX3" fmla="*/ 0 w 2709379"/>
              <a:gd name="connsiteY3" fmla="*/ 2617788 h 2617788"/>
              <a:gd name="connsiteX4" fmla="*/ 0 w 2709379"/>
              <a:gd name="connsiteY4" fmla="*/ 0 h 2617788"/>
              <a:gd name="connsiteX0" fmla="*/ 0 w 2709379"/>
              <a:gd name="connsiteY0" fmla="*/ 0 h 2617788"/>
              <a:gd name="connsiteX1" fmla="*/ 2709379 w 2709379"/>
              <a:gd name="connsiteY1" fmla="*/ 0 h 2617788"/>
              <a:gd name="connsiteX2" fmla="*/ 2709379 w 2709379"/>
              <a:gd name="connsiteY2" fmla="*/ 2617788 h 2617788"/>
              <a:gd name="connsiteX3" fmla="*/ 9939 w 2709379"/>
              <a:gd name="connsiteY3" fmla="*/ 2289797 h 2617788"/>
              <a:gd name="connsiteX4" fmla="*/ 0 w 2709379"/>
              <a:gd name="connsiteY4" fmla="*/ 0 h 2617788"/>
              <a:gd name="connsiteX0" fmla="*/ 993913 w 2699440"/>
              <a:gd name="connsiteY0" fmla="*/ 0 h 2627727"/>
              <a:gd name="connsiteX1" fmla="*/ 2699440 w 2699440"/>
              <a:gd name="connsiteY1" fmla="*/ 9939 h 2627727"/>
              <a:gd name="connsiteX2" fmla="*/ 2699440 w 2699440"/>
              <a:gd name="connsiteY2" fmla="*/ 2627727 h 2627727"/>
              <a:gd name="connsiteX3" fmla="*/ 0 w 2699440"/>
              <a:gd name="connsiteY3" fmla="*/ 2299736 h 2627727"/>
              <a:gd name="connsiteX4" fmla="*/ 993913 w 2699440"/>
              <a:gd name="connsiteY4" fmla="*/ 0 h 2627727"/>
              <a:gd name="connsiteX0" fmla="*/ 989150 w 2699440"/>
              <a:gd name="connsiteY0" fmla="*/ 0 h 2618202"/>
              <a:gd name="connsiteX1" fmla="*/ 2699440 w 2699440"/>
              <a:gd name="connsiteY1" fmla="*/ 414 h 2618202"/>
              <a:gd name="connsiteX2" fmla="*/ 2699440 w 2699440"/>
              <a:gd name="connsiteY2" fmla="*/ 2618202 h 2618202"/>
              <a:gd name="connsiteX3" fmla="*/ 0 w 2699440"/>
              <a:gd name="connsiteY3" fmla="*/ 2290211 h 2618202"/>
              <a:gd name="connsiteX4" fmla="*/ 989150 w 2699440"/>
              <a:gd name="connsiteY4" fmla="*/ 0 h 2618202"/>
              <a:gd name="connsiteX0" fmla="*/ 426814 w 2699440"/>
              <a:gd name="connsiteY0" fmla="*/ 0 h 2618202"/>
              <a:gd name="connsiteX1" fmla="*/ 2699440 w 2699440"/>
              <a:gd name="connsiteY1" fmla="*/ 414 h 2618202"/>
              <a:gd name="connsiteX2" fmla="*/ 2699440 w 2699440"/>
              <a:gd name="connsiteY2" fmla="*/ 2618202 h 2618202"/>
              <a:gd name="connsiteX3" fmla="*/ 0 w 2699440"/>
              <a:gd name="connsiteY3" fmla="*/ 2290211 h 2618202"/>
              <a:gd name="connsiteX4" fmla="*/ 426814 w 2699440"/>
              <a:gd name="connsiteY4" fmla="*/ 0 h 2618202"/>
              <a:gd name="connsiteX0" fmla="*/ 399876 w 2672502"/>
              <a:gd name="connsiteY0" fmla="*/ 0 h 2618202"/>
              <a:gd name="connsiteX1" fmla="*/ 2672502 w 2672502"/>
              <a:gd name="connsiteY1" fmla="*/ 414 h 2618202"/>
              <a:gd name="connsiteX2" fmla="*/ 2672502 w 2672502"/>
              <a:gd name="connsiteY2" fmla="*/ 2618202 h 2618202"/>
              <a:gd name="connsiteX3" fmla="*/ 0 w 2672502"/>
              <a:gd name="connsiteY3" fmla="*/ 2295588 h 2618202"/>
              <a:gd name="connsiteX4" fmla="*/ 399876 w 2672502"/>
              <a:gd name="connsiteY4" fmla="*/ 0 h 2618202"/>
              <a:gd name="connsiteX0" fmla="*/ 413036 w 2685662"/>
              <a:gd name="connsiteY0" fmla="*/ 0 h 2618202"/>
              <a:gd name="connsiteX1" fmla="*/ 2685662 w 2685662"/>
              <a:gd name="connsiteY1" fmla="*/ 414 h 2618202"/>
              <a:gd name="connsiteX2" fmla="*/ 2685662 w 2685662"/>
              <a:gd name="connsiteY2" fmla="*/ 2618202 h 2618202"/>
              <a:gd name="connsiteX3" fmla="*/ 0 w 2685662"/>
              <a:gd name="connsiteY3" fmla="*/ 2301591 h 2618202"/>
              <a:gd name="connsiteX4" fmla="*/ 413036 w 2685662"/>
              <a:gd name="connsiteY4" fmla="*/ 0 h 2618202"/>
              <a:gd name="connsiteX0" fmla="*/ 411156 w 2685662"/>
              <a:gd name="connsiteY0" fmla="*/ 2588 h 2617788"/>
              <a:gd name="connsiteX1" fmla="*/ 2685662 w 2685662"/>
              <a:gd name="connsiteY1" fmla="*/ 0 h 2617788"/>
              <a:gd name="connsiteX2" fmla="*/ 2685662 w 2685662"/>
              <a:gd name="connsiteY2" fmla="*/ 2617788 h 2617788"/>
              <a:gd name="connsiteX3" fmla="*/ 0 w 2685662"/>
              <a:gd name="connsiteY3" fmla="*/ 2301177 h 2617788"/>
              <a:gd name="connsiteX4" fmla="*/ 411156 w 2685662"/>
              <a:gd name="connsiteY4" fmla="*/ 2588 h 261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662" h="2617788">
                <a:moveTo>
                  <a:pt x="411156" y="2588"/>
                </a:moveTo>
                <a:lnTo>
                  <a:pt x="2685662" y="0"/>
                </a:lnTo>
                <a:lnTo>
                  <a:pt x="2685662" y="2617788"/>
                </a:lnTo>
                <a:lnTo>
                  <a:pt x="0" y="2301177"/>
                </a:lnTo>
                <a:lnTo>
                  <a:pt x="411156" y="2588"/>
                </a:lnTo>
                <a:close/>
              </a:path>
            </a:pathLst>
          </a:custGeom>
        </p:spPr>
        <p:txBody>
          <a:bodyPr/>
          <a:lstStyle/>
          <a:p>
            <a:r>
              <a:rPr lang="en-US"/>
              <a:t>Click icon to add picture</a:t>
            </a:r>
            <a:endParaRPr lang="en-GB"/>
          </a:p>
        </p:txBody>
      </p:sp>
      <p:sp>
        <p:nvSpPr>
          <p:cNvPr id="4" name="Content Placeholder 3">
            <a:extLst>
              <a:ext uri="{FF2B5EF4-FFF2-40B4-BE49-F238E27FC236}">
                <a16:creationId xmlns:a16="http://schemas.microsoft.com/office/drawing/2014/main" id="{4107487D-CC3F-4122-86C0-ACAF8EB575B2}"/>
              </a:ext>
            </a:extLst>
          </p:cNvPr>
          <p:cNvSpPr>
            <a:spLocks noGrp="1"/>
          </p:cNvSpPr>
          <p:nvPr>
            <p:ph sz="quarter" idx="14"/>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307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2 B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0" y="0"/>
            <a:ext cx="8692099" cy="2144870"/>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8395" h="2379925">
                <a:moveTo>
                  <a:pt x="0" y="3977"/>
                </a:moveTo>
                <a:lnTo>
                  <a:pt x="5768395" y="0"/>
                </a:lnTo>
                <a:lnTo>
                  <a:pt x="5361407" y="2379925"/>
                </a:lnTo>
                <a:lnTo>
                  <a:pt x="796" y="1725310"/>
                </a:lnTo>
                <a:cubicBezTo>
                  <a:pt x="-791" y="1153743"/>
                  <a:pt x="1587" y="575544"/>
                  <a:pt x="0" y="3977"/>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8" y="333375"/>
            <a:ext cx="7450967" cy="1525588"/>
          </a:xfrm>
        </p:spPr>
        <p:txBody>
          <a:bodyPr/>
          <a:lstStyle>
            <a:lvl1pPr>
              <a:defRPr>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D629837D-0410-467D-B10A-FC3C90FD001B}"/>
              </a:ext>
            </a:extLst>
          </p:cNvPr>
          <p:cNvSpPr>
            <a:spLocks noGrp="1"/>
          </p:cNvSpPr>
          <p:nvPr>
            <p:ph type="pic" sz="quarter" idx="13"/>
          </p:nvPr>
        </p:nvSpPr>
        <p:spPr>
          <a:xfrm>
            <a:off x="8184844" y="387"/>
            <a:ext cx="4007156" cy="2446387"/>
          </a:xfrm>
          <a:custGeom>
            <a:avLst/>
            <a:gdLst>
              <a:gd name="connsiteX0" fmla="*/ 0 w 2709379"/>
              <a:gd name="connsiteY0" fmla="*/ 0 h 2617788"/>
              <a:gd name="connsiteX1" fmla="*/ 2709379 w 2709379"/>
              <a:gd name="connsiteY1" fmla="*/ 0 h 2617788"/>
              <a:gd name="connsiteX2" fmla="*/ 2709379 w 2709379"/>
              <a:gd name="connsiteY2" fmla="*/ 2617788 h 2617788"/>
              <a:gd name="connsiteX3" fmla="*/ 0 w 2709379"/>
              <a:gd name="connsiteY3" fmla="*/ 2617788 h 2617788"/>
              <a:gd name="connsiteX4" fmla="*/ 0 w 2709379"/>
              <a:gd name="connsiteY4" fmla="*/ 0 h 2617788"/>
              <a:gd name="connsiteX0" fmla="*/ 0 w 2709379"/>
              <a:gd name="connsiteY0" fmla="*/ 0 h 2617788"/>
              <a:gd name="connsiteX1" fmla="*/ 2709379 w 2709379"/>
              <a:gd name="connsiteY1" fmla="*/ 0 h 2617788"/>
              <a:gd name="connsiteX2" fmla="*/ 2709379 w 2709379"/>
              <a:gd name="connsiteY2" fmla="*/ 2617788 h 2617788"/>
              <a:gd name="connsiteX3" fmla="*/ 9939 w 2709379"/>
              <a:gd name="connsiteY3" fmla="*/ 2289797 h 2617788"/>
              <a:gd name="connsiteX4" fmla="*/ 0 w 2709379"/>
              <a:gd name="connsiteY4" fmla="*/ 0 h 2617788"/>
              <a:gd name="connsiteX0" fmla="*/ 993913 w 2699440"/>
              <a:gd name="connsiteY0" fmla="*/ 0 h 2627727"/>
              <a:gd name="connsiteX1" fmla="*/ 2699440 w 2699440"/>
              <a:gd name="connsiteY1" fmla="*/ 9939 h 2627727"/>
              <a:gd name="connsiteX2" fmla="*/ 2699440 w 2699440"/>
              <a:gd name="connsiteY2" fmla="*/ 2627727 h 2627727"/>
              <a:gd name="connsiteX3" fmla="*/ 0 w 2699440"/>
              <a:gd name="connsiteY3" fmla="*/ 2299736 h 2627727"/>
              <a:gd name="connsiteX4" fmla="*/ 993913 w 2699440"/>
              <a:gd name="connsiteY4" fmla="*/ 0 h 2627727"/>
              <a:gd name="connsiteX0" fmla="*/ 989150 w 2699440"/>
              <a:gd name="connsiteY0" fmla="*/ 0 h 2618202"/>
              <a:gd name="connsiteX1" fmla="*/ 2699440 w 2699440"/>
              <a:gd name="connsiteY1" fmla="*/ 414 h 2618202"/>
              <a:gd name="connsiteX2" fmla="*/ 2699440 w 2699440"/>
              <a:gd name="connsiteY2" fmla="*/ 2618202 h 2618202"/>
              <a:gd name="connsiteX3" fmla="*/ 0 w 2699440"/>
              <a:gd name="connsiteY3" fmla="*/ 2290211 h 2618202"/>
              <a:gd name="connsiteX4" fmla="*/ 989150 w 2699440"/>
              <a:gd name="connsiteY4" fmla="*/ 0 h 2618202"/>
              <a:gd name="connsiteX0" fmla="*/ 426814 w 2699440"/>
              <a:gd name="connsiteY0" fmla="*/ 0 h 2618202"/>
              <a:gd name="connsiteX1" fmla="*/ 2699440 w 2699440"/>
              <a:gd name="connsiteY1" fmla="*/ 414 h 2618202"/>
              <a:gd name="connsiteX2" fmla="*/ 2699440 w 2699440"/>
              <a:gd name="connsiteY2" fmla="*/ 2618202 h 2618202"/>
              <a:gd name="connsiteX3" fmla="*/ 0 w 2699440"/>
              <a:gd name="connsiteY3" fmla="*/ 2290211 h 2618202"/>
              <a:gd name="connsiteX4" fmla="*/ 426814 w 2699440"/>
              <a:gd name="connsiteY4" fmla="*/ 0 h 2618202"/>
              <a:gd name="connsiteX0" fmla="*/ 399876 w 2672502"/>
              <a:gd name="connsiteY0" fmla="*/ 0 h 2618202"/>
              <a:gd name="connsiteX1" fmla="*/ 2672502 w 2672502"/>
              <a:gd name="connsiteY1" fmla="*/ 414 h 2618202"/>
              <a:gd name="connsiteX2" fmla="*/ 2672502 w 2672502"/>
              <a:gd name="connsiteY2" fmla="*/ 2618202 h 2618202"/>
              <a:gd name="connsiteX3" fmla="*/ 0 w 2672502"/>
              <a:gd name="connsiteY3" fmla="*/ 2295588 h 2618202"/>
              <a:gd name="connsiteX4" fmla="*/ 399876 w 2672502"/>
              <a:gd name="connsiteY4" fmla="*/ 0 h 2618202"/>
              <a:gd name="connsiteX0" fmla="*/ 413036 w 2685662"/>
              <a:gd name="connsiteY0" fmla="*/ 0 h 2618202"/>
              <a:gd name="connsiteX1" fmla="*/ 2685662 w 2685662"/>
              <a:gd name="connsiteY1" fmla="*/ 414 h 2618202"/>
              <a:gd name="connsiteX2" fmla="*/ 2685662 w 2685662"/>
              <a:gd name="connsiteY2" fmla="*/ 2618202 h 2618202"/>
              <a:gd name="connsiteX3" fmla="*/ 0 w 2685662"/>
              <a:gd name="connsiteY3" fmla="*/ 2301591 h 2618202"/>
              <a:gd name="connsiteX4" fmla="*/ 413036 w 2685662"/>
              <a:gd name="connsiteY4" fmla="*/ 0 h 2618202"/>
              <a:gd name="connsiteX0" fmla="*/ 411156 w 2685662"/>
              <a:gd name="connsiteY0" fmla="*/ 2588 h 2617788"/>
              <a:gd name="connsiteX1" fmla="*/ 2685662 w 2685662"/>
              <a:gd name="connsiteY1" fmla="*/ 0 h 2617788"/>
              <a:gd name="connsiteX2" fmla="*/ 2685662 w 2685662"/>
              <a:gd name="connsiteY2" fmla="*/ 2617788 h 2617788"/>
              <a:gd name="connsiteX3" fmla="*/ 0 w 2685662"/>
              <a:gd name="connsiteY3" fmla="*/ 2301177 h 2617788"/>
              <a:gd name="connsiteX4" fmla="*/ 411156 w 2685662"/>
              <a:gd name="connsiteY4" fmla="*/ 2588 h 261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662" h="2617788">
                <a:moveTo>
                  <a:pt x="411156" y="2588"/>
                </a:moveTo>
                <a:lnTo>
                  <a:pt x="2685662" y="0"/>
                </a:lnTo>
                <a:lnTo>
                  <a:pt x="2685662" y="2617788"/>
                </a:lnTo>
                <a:lnTo>
                  <a:pt x="0" y="2301177"/>
                </a:lnTo>
                <a:lnTo>
                  <a:pt x="411156" y="2588"/>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336591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330927"/>
            <a:ext cx="8746536" cy="1236616"/>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23887" y="2528888"/>
            <a:ext cx="10944225" cy="3779836"/>
          </a:xfrm>
          <a:prstGeom prst="rect">
            <a:avLst/>
          </a:prstGeom>
        </p:spPr>
        <p:txBody>
          <a:bodyPr vert="horz" lIns="0" tIns="0" rIns="0" bIns="0" spcCol="288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669471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1" r:id="rId3"/>
    <p:sldLayoutId id="2147483733" r:id="rId4"/>
    <p:sldLayoutId id="2147483737" r:id="rId5"/>
    <p:sldLayoutId id="2147483676" r:id="rId6"/>
    <p:sldLayoutId id="2147483732" r:id="rId7"/>
    <p:sldLayoutId id="2147483734" r:id="rId8"/>
    <p:sldLayoutId id="2147483736" r:id="rId9"/>
    <p:sldLayoutId id="2147483730" r:id="rId10"/>
    <p:sldLayoutId id="2147483735" r:id="rId11"/>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287" userDrawn="1">
          <p15:clr>
            <a:srgbClr val="F26B43"/>
          </p15:clr>
        </p15:guide>
        <p15:guide id="4" orient="horz" pos="3974" userDrawn="1">
          <p15:clr>
            <a:srgbClr val="F26B43"/>
          </p15:clr>
        </p15:guide>
        <p15:guide id="5" orient="horz" pos="1171" userDrawn="1">
          <p15:clr>
            <a:srgbClr val="F26B43"/>
          </p15:clr>
        </p15:guide>
        <p15:guide id="6" orient="horz" pos="1593" userDrawn="1">
          <p15:clr>
            <a:srgbClr val="F26B43"/>
          </p15:clr>
        </p15:guide>
        <p15:guide id="7" orient="horz" pos="210" userDrawn="1">
          <p15:clr>
            <a:srgbClr val="F26B43"/>
          </p15:clr>
        </p15:guide>
        <p15:guide id="9" pos="393" userDrawn="1">
          <p15:clr>
            <a:srgbClr val="F26B43"/>
          </p15:clr>
        </p15:guide>
        <p15:guide id="10" pos="3613" userDrawn="1">
          <p15:clr>
            <a:srgbClr val="F26B43"/>
          </p15:clr>
        </p15:guide>
        <p15:guide id="11" pos="40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0ZE1bfPtvZo"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yC4J840LSR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R9OHn5ZF4Uo"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royalsociety.org/topics-policy/projects/machine-learning/machine-learning-in-the-world-around-you-infographic/"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F2C1819-E1D8-4BCD-A4E3-7CEC24257A3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843" b="11843"/>
          <a:stretch>
            <a:fillRect/>
          </a:stretch>
        </p:blipFill>
        <p:spPr>
          <a:xfrm>
            <a:off x="4576548" y="2982729"/>
            <a:ext cx="7616346" cy="3875271"/>
          </a:xfrm>
        </p:spPr>
      </p:pic>
      <p:sp>
        <p:nvSpPr>
          <p:cNvPr id="6" name="Text Placeholder 5">
            <a:extLst>
              <a:ext uri="{FF2B5EF4-FFF2-40B4-BE49-F238E27FC236}">
                <a16:creationId xmlns:a16="http://schemas.microsoft.com/office/drawing/2014/main" id="{13A7A00B-487B-46E7-A265-243C89796E17}"/>
              </a:ext>
            </a:extLst>
          </p:cNvPr>
          <p:cNvSpPr>
            <a:spLocks noGrp="1"/>
          </p:cNvSpPr>
          <p:nvPr>
            <p:ph type="body" sz="quarter" idx="11"/>
          </p:nvPr>
        </p:nvSpPr>
        <p:spPr>
          <a:xfrm>
            <a:off x="623888" y="4039163"/>
            <a:ext cx="5832475" cy="1099765"/>
          </a:xfrm>
        </p:spPr>
        <p:txBody>
          <a:bodyPr/>
          <a:lstStyle/>
          <a:p>
            <a:r>
              <a:rPr lang="en-GB"/>
              <a:t>CREST Discovery Day</a:t>
            </a:r>
          </a:p>
        </p:txBody>
      </p:sp>
      <p:sp>
        <p:nvSpPr>
          <p:cNvPr id="5" name="Title 4">
            <a:extLst>
              <a:ext uri="{FF2B5EF4-FFF2-40B4-BE49-F238E27FC236}">
                <a16:creationId xmlns:a16="http://schemas.microsoft.com/office/drawing/2014/main" id="{81D57092-C8B5-447B-B9BA-EFDA04664401}"/>
              </a:ext>
            </a:extLst>
          </p:cNvPr>
          <p:cNvSpPr>
            <a:spLocks noGrp="1"/>
          </p:cNvSpPr>
          <p:nvPr>
            <p:ph type="title"/>
          </p:nvPr>
        </p:nvSpPr>
        <p:spPr>
          <a:xfrm>
            <a:off x="623889" y="1858962"/>
            <a:ext cx="5472112" cy="1862645"/>
          </a:xfrm>
        </p:spPr>
        <p:txBody>
          <a:bodyPr/>
          <a:lstStyle/>
          <a:p>
            <a:r>
              <a:rPr lang="en-GB" sz="5400" dirty="0"/>
              <a:t>MACHINES OF THE FUTURE</a:t>
            </a:r>
          </a:p>
        </p:txBody>
      </p:sp>
      <p:sp>
        <p:nvSpPr>
          <p:cNvPr id="2" name="Rectangle 1">
            <a:extLst>
              <a:ext uri="{FF2B5EF4-FFF2-40B4-BE49-F238E27FC236}">
                <a16:creationId xmlns:a16="http://schemas.microsoft.com/office/drawing/2014/main" id="{B637A52D-A7DD-4A10-A9E4-CFDEA717D28C}"/>
              </a:ext>
            </a:extLst>
          </p:cNvPr>
          <p:cNvSpPr/>
          <p:nvPr/>
        </p:nvSpPr>
        <p:spPr>
          <a:xfrm>
            <a:off x="142042" y="5319322"/>
            <a:ext cx="3116063" cy="1358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close up of a sign&#10;&#10;Description automatically generated">
            <a:extLst>
              <a:ext uri="{FF2B5EF4-FFF2-40B4-BE49-F238E27FC236}">
                <a16:creationId xmlns:a16="http://schemas.microsoft.com/office/drawing/2014/main" id="{310C02F9-7E01-412C-95A6-AA259C0C62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673" y="5426954"/>
            <a:ext cx="2045830" cy="1250651"/>
          </a:xfrm>
          <a:prstGeom prst="rect">
            <a:avLst/>
          </a:prstGeom>
        </p:spPr>
      </p:pic>
      <p:sp>
        <p:nvSpPr>
          <p:cNvPr id="4" name="TextBox 3">
            <a:extLst>
              <a:ext uri="{FF2B5EF4-FFF2-40B4-BE49-F238E27FC236}">
                <a16:creationId xmlns:a16="http://schemas.microsoft.com/office/drawing/2014/main" id="{37AAE4E3-99DB-433B-A597-A18017B9D18D}"/>
              </a:ext>
            </a:extLst>
          </p:cNvPr>
          <p:cNvSpPr txBox="1"/>
          <p:nvPr/>
        </p:nvSpPr>
        <p:spPr>
          <a:xfrm>
            <a:off x="230819" y="5319322"/>
            <a:ext cx="1518082" cy="246221"/>
          </a:xfrm>
          <a:prstGeom prst="rect">
            <a:avLst/>
          </a:prstGeom>
          <a:noFill/>
        </p:spPr>
        <p:txBody>
          <a:bodyPr wrap="square" rtlCol="0">
            <a:spAutoFit/>
          </a:bodyPr>
          <a:lstStyle/>
          <a:p>
            <a:r>
              <a:rPr lang="en-GB" sz="1000"/>
              <a:t>Supported by:</a:t>
            </a:r>
          </a:p>
        </p:txBody>
      </p:sp>
    </p:spTree>
    <p:extLst>
      <p:ext uri="{BB962C8B-B14F-4D97-AF65-F5344CB8AC3E}">
        <p14:creationId xmlns:p14="http://schemas.microsoft.com/office/powerpoint/2010/main" val="1136572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30E5-9CE3-41ED-8FA2-D7A709614D4F}"/>
              </a:ext>
            </a:extLst>
          </p:cNvPr>
          <p:cNvSpPr>
            <a:spLocks noGrp="1"/>
          </p:cNvSpPr>
          <p:nvPr>
            <p:ph type="title"/>
          </p:nvPr>
        </p:nvSpPr>
        <p:spPr/>
        <p:txBody>
          <a:bodyPr/>
          <a:lstStyle/>
          <a:p>
            <a:r>
              <a:rPr lang="en-GB">
                <a:ea typeface="Arial"/>
                <a:cs typeface="Arial"/>
                <a:sym typeface="Arial"/>
              </a:rPr>
              <a:t>The future of machine learning</a:t>
            </a:r>
            <a:endParaRPr lang="en-GB"/>
          </a:p>
        </p:txBody>
      </p:sp>
      <p:sp>
        <p:nvSpPr>
          <p:cNvPr id="4" name="Content Placeholder 3">
            <a:extLst>
              <a:ext uri="{FF2B5EF4-FFF2-40B4-BE49-F238E27FC236}">
                <a16:creationId xmlns:a16="http://schemas.microsoft.com/office/drawing/2014/main" id="{FA4D12FB-5783-4C28-951F-021B334FA071}"/>
              </a:ext>
            </a:extLst>
          </p:cNvPr>
          <p:cNvSpPr>
            <a:spLocks noGrp="1"/>
          </p:cNvSpPr>
          <p:nvPr>
            <p:ph sz="quarter" idx="16"/>
          </p:nvPr>
        </p:nvSpPr>
        <p:spPr/>
        <p:txBody>
          <a:bodyPr>
            <a:normAutofit/>
          </a:bodyPr>
          <a:lstStyle/>
          <a:p>
            <a:pPr marL="0" indent="0">
              <a:buNone/>
            </a:pPr>
            <a:r>
              <a:rPr lang="en-GB" sz="4000"/>
              <a:t>What do you think the future of machine learning is?</a:t>
            </a:r>
          </a:p>
        </p:txBody>
      </p:sp>
      <p:pic>
        <p:nvPicPr>
          <p:cNvPr id="5" name="Content Placeholder 4">
            <a:extLst>
              <a:ext uri="{FF2B5EF4-FFF2-40B4-BE49-F238E27FC236}">
                <a16:creationId xmlns:a16="http://schemas.microsoft.com/office/drawing/2014/main" id="{8E59548B-888F-4219-A3F0-90B0A0778E9B}"/>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6456363" y="2691594"/>
            <a:ext cx="5111750" cy="3454424"/>
          </a:xfrm>
        </p:spPr>
      </p:pic>
    </p:spTree>
    <p:extLst>
      <p:ext uri="{BB962C8B-B14F-4D97-AF65-F5344CB8AC3E}">
        <p14:creationId xmlns:p14="http://schemas.microsoft.com/office/powerpoint/2010/main" val="10378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30E5-9CE3-41ED-8FA2-D7A709614D4F}"/>
              </a:ext>
            </a:extLst>
          </p:cNvPr>
          <p:cNvSpPr>
            <a:spLocks noGrp="1"/>
          </p:cNvSpPr>
          <p:nvPr>
            <p:ph type="title"/>
          </p:nvPr>
        </p:nvSpPr>
        <p:spPr/>
        <p:txBody>
          <a:bodyPr/>
          <a:lstStyle/>
          <a:p>
            <a:pPr lvl="0">
              <a:lnSpc>
                <a:spcPct val="100000"/>
              </a:lnSpc>
              <a:spcBef>
                <a:spcPts val="0"/>
              </a:spcBef>
              <a:buSzPts val="2800"/>
            </a:pPr>
            <a:r>
              <a:rPr lang="en-GB">
                <a:ea typeface="Arial"/>
                <a:cs typeface="Arial"/>
                <a:sym typeface="Arial"/>
              </a:rPr>
              <a:t>Challenge timetable:</a:t>
            </a:r>
            <a:br>
              <a:rPr lang="en-GB">
                <a:ea typeface="Arial"/>
                <a:cs typeface="Arial"/>
                <a:sym typeface="Arial"/>
              </a:rPr>
            </a:br>
            <a:r>
              <a:rPr lang="en-GB" i="1">
                <a:ea typeface="Arial"/>
                <a:cs typeface="Arial"/>
                <a:sym typeface="Arial"/>
              </a:rPr>
              <a:t>Machine learning interactive workshops</a:t>
            </a:r>
            <a:endParaRPr lang="en-GB"/>
          </a:p>
        </p:txBody>
      </p:sp>
      <p:sp>
        <p:nvSpPr>
          <p:cNvPr id="4" name="Content Placeholder 3">
            <a:extLst>
              <a:ext uri="{FF2B5EF4-FFF2-40B4-BE49-F238E27FC236}">
                <a16:creationId xmlns:a16="http://schemas.microsoft.com/office/drawing/2014/main" id="{FA4D12FB-5783-4C28-951F-021B334FA071}"/>
              </a:ext>
            </a:extLst>
          </p:cNvPr>
          <p:cNvSpPr>
            <a:spLocks noGrp="1"/>
          </p:cNvSpPr>
          <p:nvPr>
            <p:ph sz="quarter" idx="16"/>
          </p:nvPr>
        </p:nvSpPr>
        <p:spPr>
          <a:xfrm>
            <a:off x="623888" y="2272034"/>
            <a:ext cx="5111750" cy="3779837"/>
          </a:xfrm>
        </p:spPr>
        <p:txBody>
          <a:bodyPr vert="horz" lIns="0" tIns="0" rIns="0" bIns="0" spcCol="288000" rtlCol="0" anchor="t">
            <a:normAutofit fontScale="92500" lnSpcReduction="10000"/>
          </a:bodyPr>
          <a:lstStyle/>
          <a:p>
            <a:pPr marL="0" lvl="0" indent="0">
              <a:lnSpc>
                <a:spcPct val="115000"/>
              </a:lnSpc>
              <a:spcBef>
                <a:spcPts val="0"/>
              </a:spcBef>
              <a:buSzPts val="1300"/>
              <a:buNone/>
            </a:pPr>
            <a:r>
              <a:rPr lang="en-GB" b="1" dirty="0">
                <a:solidFill>
                  <a:schemeClr val="dk1"/>
                </a:solidFill>
                <a:ea typeface="Arial"/>
                <a:cs typeface="Arial"/>
                <a:sym typeface="Arial"/>
              </a:rPr>
              <a:t>Workshop 1 – Would you trust a machine?</a:t>
            </a:r>
          </a:p>
          <a:p>
            <a:pPr marL="0" lvl="0" indent="0">
              <a:lnSpc>
                <a:spcPct val="115000"/>
              </a:lnSpc>
              <a:spcBef>
                <a:spcPts val="0"/>
              </a:spcBef>
              <a:buSzPts val="1300"/>
              <a:buNone/>
            </a:pPr>
            <a:r>
              <a:rPr lang="en-GB" dirty="0">
                <a:solidFill>
                  <a:schemeClr val="dk1"/>
                </a:solidFill>
                <a:ea typeface="Arial"/>
                <a:cs typeface="Arial"/>
                <a:sym typeface="Arial"/>
              </a:rPr>
              <a:t>Judge how much you would trust a machine to do tasks of varying usefulness.</a:t>
            </a:r>
          </a:p>
          <a:p>
            <a:pPr marL="0" lvl="0" indent="0">
              <a:lnSpc>
                <a:spcPct val="115000"/>
              </a:lnSpc>
              <a:spcBef>
                <a:spcPts val="0"/>
              </a:spcBef>
              <a:buSzPts val="1300"/>
              <a:buNone/>
            </a:pPr>
            <a:endParaRPr lang="en-GB" b="1" dirty="0">
              <a:solidFill>
                <a:schemeClr val="dk1"/>
              </a:solidFill>
              <a:ea typeface="Arial"/>
              <a:cs typeface="Arial"/>
              <a:sym typeface="Arial"/>
            </a:endParaRPr>
          </a:p>
          <a:p>
            <a:pPr marL="0" lvl="0" indent="0">
              <a:lnSpc>
                <a:spcPct val="115000"/>
              </a:lnSpc>
              <a:spcBef>
                <a:spcPts val="0"/>
              </a:spcBef>
              <a:buSzPts val="1300"/>
              <a:buNone/>
            </a:pPr>
            <a:r>
              <a:rPr lang="en-GB" b="1" dirty="0">
                <a:solidFill>
                  <a:schemeClr val="dk1"/>
                </a:solidFill>
                <a:ea typeface="Arial"/>
                <a:cs typeface="Arial"/>
                <a:sym typeface="Arial"/>
              </a:rPr>
              <a:t>Workshop 2 – Machine learning now</a:t>
            </a:r>
            <a:endParaRPr lang="en-GB" b="1" dirty="0">
              <a:solidFill>
                <a:schemeClr val="dk1"/>
              </a:solidFill>
              <a:ea typeface="Arial"/>
              <a:cs typeface="Arial"/>
            </a:endParaRPr>
          </a:p>
          <a:p>
            <a:pPr marL="0" lvl="0" indent="0">
              <a:lnSpc>
                <a:spcPct val="115000"/>
              </a:lnSpc>
              <a:spcBef>
                <a:spcPts val="0"/>
              </a:spcBef>
              <a:buSzPts val="1300"/>
              <a:buNone/>
            </a:pPr>
            <a:r>
              <a:rPr lang="en-GB" dirty="0">
                <a:solidFill>
                  <a:schemeClr val="dk1"/>
                </a:solidFill>
                <a:ea typeface="Arial"/>
                <a:cs typeface="Arial"/>
                <a:sym typeface="Arial"/>
              </a:rPr>
              <a:t>Look at three case studies and think about how these tools use machine learning. </a:t>
            </a:r>
          </a:p>
          <a:p>
            <a:pPr marL="0" lvl="0" indent="0">
              <a:lnSpc>
                <a:spcPct val="115000"/>
              </a:lnSpc>
              <a:spcBef>
                <a:spcPts val="0"/>
              </a:spcBef>
              <a:buSzPts val="1300"/>
              <a:buNone/>
            </a:pPr>
            <a:endParaRPr lang="en-GB" dirty="0">
              <a:solidFill>
                <a:schemeClr val="dk1"/>
              </a:solidFill>
              <a:ea typeface="Arial"/>
              <a:cs typeface="Arial"/>
              <a:sym typeface="Arial"/>
            </a:endParaRPr>
          </a:p>
          <a:p>
            <a:pPr marL="0" lvl="0" indent="0">
              <a:lnSpc>
                <a:spcPct val="115000"/>
              </a:lnSpc>
              <a:spcBef>
                <a:spcPts val="0"/>
              </a:spcBef>
              <a:buSzPts val="1300"/>
              <a:buNone/>
            </a:pPr>
            <a:r>
              <a:rPr lang="en-GB" b="1" dirty="0">
                <a:solidFill>
                  <a:schemeClr val="dk1"/>
                </a:solidFill>
                <a:ea typeface="Arial"/>
                <a:cs typeface="Arial"/>
                <a:sym typeface="Arial"/>
              </a:rPr>
              <a:t>Workshop 3 – Teach a machine</a:t>
            </a:r>
            <a:endParaRPr lang="en-GB" b="1" dirty="0">
              <a:solidFill>
                <a:schemeClr val="dk1"/>
              </a:solidFill>
              <a:ea typeface="Arial"/>
              <a:cs typeface="Arial"/>
            </a:endParaRPr>
          </a:p>
          <a:p>
            <a:pPr marL="0" lvl="0" indent="0">
              <a:lnSpc>
                <a:spcPct val="115000"/>
              </a:lnSpc>
              <a:spcBef>
                <a:spcPts val="0"/>
              </a:spcBef>
              <a:buSzPts val="1300"/>
              <a:buNone/>
            </a:pPr>
            <a:r>
              <a:rPr lang="en-GB" dirty="0">
                <a:solidFill>
                  <a:schemeClr val="dk1"/>
                </a:solidFill>
                <a:ea typeface="Arial"/>
                <a:cs typeface="Arial"/>
                <a:sym typeface="Arial"/>
              </a:rPr>
              <a:t>Experiment with machine learning using different AI powered tools </a:t>
            </a:r>
          </a:p>
        </p:txBody>
      </p:sp>
      <p:pic>
        <p:nvPicPr>
          <p:cNvPr id="10" name="Content Placeholder 9" descr="A street scene with focus on the side of a road&#10;&#10;Description automatically generated">
            <a:extLst>
              <a:ext uri="{FF2B5EF4-FFF2-40B4-BE49-F238E27FC236}">
                <a16:creationId xmlns:a16="http://schemas.microsoft.com/office/drawing/2014/main" id="{924F936D-473B-43AC-BBEA-DA441B9E08DC}"/>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7752292" y="2528888"/>
            <a:ext cx="2519891" cy="3779837"/>
          </a:xfrm>
        </p:spPr>
      </p:pic>
    </p:spTree>
    <p:extLst>
      <p:ext uri="{BB962C8B-B14F-4D97-AF65-F5344CB8AC3E}">
        <p14:creationId xmlns:p14="http://schemas.microsoft.com/office/powerpoint/2010/main" val="141586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30E5-9CE3-41ED-8FA2-D7A709614D4F}"/>
              </a:ext>
            </a:extLst>
          </p:cNvPr>
          <p:cNvSpPr>
            <a:spLocks noGrp="1"/>
          </p:cNvSpPr>
          <p:nvPr>
            <p:ph type="title"/>
          </p:nvPr>
        </p:nvSpPr>
        <p:spPr/>
        <p:txBody>
          <a:bodyPr/>
          <a:lstStyle/>
          <a:p>
            <a:pPr lvl="0">
              <a:lnSpc>
                <a:spcPct val="100000"/>
              </a:lnSpc>
              <a:spcBef>
                <a:spcPts val="0"/>
              </a:spcBef>
              <a:buSzPts val="2800"/>
            </a:pPr>
            <a:r>
              <a:rPr lang="en-GB" dirty="0">
                <a:ea typeface="Arial"/>
                <a:cs typeface="Arial"/>
                <a:sym typeface="Arial"/>
              </a:rPr>
              <a:t>Machine learning now answers</a:t>
            </a:r>
            <a:br>
              <a:rPr lang="en-GB" dirty="0">
                <a:ea typeface="Arial"/>
                <a:cs typeface="Arial"/>
                <a:sym typeface="Arial"/>
              </a:rPr>
            </a:br>
            <a:r>
              <a:rPr lang="en-GB" sz="2600" dirty="0">
                <a:ea typeface="Arial"/>
                <a:cs typeface="Arial"/>
                <a:sym typeface="Arial"/>
              </a:rPr>
              <a:t>Case study 1 - </a:t>
            </a:r>
            <a:r>
              <a:rPr lang="en-GB" sz="2600" i="1" dirty="0">
                <a:ea typeface="Arial"/>
                <a:cs typeface="Arial"/>
                <a:sym typeface="Arial"/>
              </a:rPr>
              <a:t>Netflix cards</a:t>
            </a:r>
            <a:endParaRPr lang="en-GB" sz="2600" dirty="0"/>
          </a:p>
        </p:txBody>
      </p:sp>
      <p:sp>
        <p:nvSpPr>
          <p:cNvPr id="5" name="Content Placeholder 4">
            <a:extLst>
              <a:ext uri="{FF2B5EF4-FFF2-40B4-BE49-F238E27FC236}">
                <a16:creationId xmlns:a16="http://schemas.microsoft.com/office/drawing/2014/main" id="{0DA6F15F-4488-4F8F-A2CD-C438B50AC64F}"/>
              </a:ext>
            </a:extLst>
          </p:cNvPr>
          <p:cNvSpPr>
            <a:spLocks noGrp="1"/>
          </p:cNvSpPr>
          <p:nvPr>
            <p:ph sz="quarter" idx="15"/>
          </p:nvPr>
        </p:nvSpPr>
        <p:spPr>
          <a:xfrm>
            <a:off x="423862" y="2109788"/>
            <a:ext cx="12085637" cy="3779837"/>
          </a:xfrm>
        </p:spPr>
        <p:txBody>
          <a:bodyPr numCol="3"/>
          <a:lstStyle/>
          <a:p>
            <a:pPr marL="457200" indent="-457200">
              <a:buAutoNum type="arabicPeriod"/>
            </a:pPr>
            <a:r>
              <a:rPr lang="en-GB" dirty="0"/>
              <a:t>Input</a:t>
            </a:r>
          </a:p>
          <a:p>
            <a:pPr marL="457200" indent="-457200">
              <a:buAutoNum type="arabicPeriod"/>
            </a:pPr>
            <a:endParaRPr lang="en-GB" dirty="0"/>
          </a:p>
          <a:p>
            <a:pPr marL="457200" indent="-457200">
              <a:buAutoNum type="arabicPeriod"/>
            </a:pPr>
            <a:endParaRPr lang="en-GB" dirty="0"/>
          </a:p>
          <a:p>
            <a:pPr marL="457200" indent="-457200">
              <a:buAutoNum type="arabicPeriod"/>
            </a:pPr>
            <a:endParaRPr lang="en-GB" dirty="0"/>
          </a:p>
          <a:p>
            <a:pPr marL="457200" indent="-457200">
              <a:buAutoNum type="arabicPeriod"/>
            </a:pPr>
            <a:endParaRPr lang="en-GB" dirty="0"/>
          </a:p>
          <a:p>
            <a:pPr marL="457200" indent="-457200">
              <a:buAutoNum type="arabicPeriod"/>
            </a:pPr>
            <a:r>
              <a:rPr lang="en-GB" dirty="0"/>
              <a:t>Algorithm </a:t>
            </a:r>
          </a:p>
          <a:p>
            <a:pPr marL="457200" indent="-457200">
              <a:buAutoNum type="arabicPeriod"/>
            </a:pPr>
            <a:endParaRPr lang="en-GB" dirty="0"/>
          </a:p>
          <a:p>
            <a:pPr marL="457200" indent="-457200">
              <a:buAutoNum type="arabicPeriod"/>
            </a:pPr>
            <a:endParaRPr lang="en-GB" dirty="0"/>
          </a:p>
          <a:p>
            <a:pPr marL="457200" indent="-457200">
              <a:buAutoNum type="arabicPeriod"/>
            </a:pPr>
            <a:r>
              <a:rPr lang="en-GB" dirty="0"/>
              <a:t>Output</a:t>
            </a:r>
          </a:p>
          <a:p>
            <a:pPr marL="457200" indent="-457200">
              <a:buAutoNum type="arabicPeriod"/>
            </a:pPr>
            <a:endParaRPr lang="en-GB" dirty="0"/>
          </a:p>
          <a:p>
            <a:pPr marL="457200" indent="-457200">
              <a:buAutoNum type="arabicPeriod"/>
            </a:pPr>
            <a:endParaRPr lang="en-GB" dirty="0"/>
          </a:p>
          <a:p>
            <a:pPr marL="457200" indent="-457200">
              <a:buAutoNum type="arabicPeriod"/>
            </a:pPr>
            <a:endParaRPr lang="en-GB" dirty="0"/>
          </a:p>
          <a:p>
            <a:pPr marL="457200" indent="-457200">
              <a:buAutoNum type="arabicPeriod"/>
            </a:pPr>
            <a:endParaRPr lang="en-GB" dirty="0"/>
          </a:p>
          <a:p>
            <a:pPr marL="457200" indent="-457200">
              <a:buAutoNum type="arabicPeriod"/>
            </a:pPr>
            <a:r>
              <a:rPr lang="en-GB" dirty="0"/>
              <a:t>Test</a:t>
            </a:r>
          </a:p>
          <a:p>
            <a:pPr marL="457200" indent="-457200">
              <a:buAutoNum type="arabicPeriod"/>
            </a:pPr>
            <a:endParaRPr lang="en-GB" dirty="0"/>
          </a:p>
          <a:p>
            <a:pPr marL="457200" indent="-457200">
              <a:buAutoNum type="arabicPeriod"/>
            </a:pPr>
            <a:endParaRPr lang="en-GB" dirty="0"/>
          </a:p>
          <a:p>
            <a:pPr marL="457200" indent="-457200">
              <a:buAutoNum type="arabicPeriod"/>
            </a:pPr>
            <a:endParaRPr lang="en-GB" dirty="0"/>
          </a:p>
          <a:p>
            <a:pPr marL="457200" indent="-457200">
              <a:buAutoNum type="arabicPeriod"/>
            </a:pPr>
            <a:r>
              <a:rPr lang="en-GB" dirty="0"/>
              <a:t>Feedback</a:t>
            </a:r>
          </a:p>
        </p:txBody>
      </p:sp>
      <p:pic>
        <p:nvPicPr>
          <p:cNvPr id="6" name="Picture 5">
            <a:extLst>
              <a:ext uri="{FF2B5EF4-FFF2-40B4-BE49-F238E27FC236}">
                <a16:creationId xmlns:a16="http://schemas.microsoft.com/office/drawing/2014/main" id="{616AEAA8-9429-4FE1-9A95-66F39D1F7400}"/>
              </a:ext>
            </a:extLst>
          </p:cNvPr>
          <p:cNvPicPr/>
          <p:nvPr/>
        </p:nvPicPr>
        <p:blipFill rotWithShape="1">
          <a:blip r:embed="rId3"/>
          <a:srcRect l="2111" t="10272" r="67800" b="55891"/>
          <a:stretch/>
        </p:blipFill>
        <p:spPr bwMode="auto">
          <a:xfrm>
            <a:off x="623888" y="2467139"/>
            <a:ext cx="2660431" cy="1690247"/>
          </a:xfrm>
          <a:prstGeom prst="rect">
            <a:avLst/>
          </a:prstGeom>
          <a:ln w="25400" cmpd="thickThin">
            <a:solidFill>
              <a:schemeClr val="tx1"/>
            </a:solidFill>
            <a:prstDash val="dash"/>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5338F02C-DCA5-4DB2-8111-1E3B35176E84}"/>
              </a:ext>
            </a:extLst>
          </p:cNvPr>
          <p:cNvPicPr/>
          <p:nvPr/>
        </p:nvPicPr>
        <p:blipFill rotWithShape="1">
          <a:blip r:embed="rId4" cstate="print">
            <a:extLst>
              <a:ext uri="{28A0092B-C50C-407E-A947-70E740481C1C}">
                <a14:useLocalDpi xmlns:a14="http://schemas.microsoft.com/office/drawing/2010/main" val="0"/>
              </a:ext>
            </a:extLst>
          </a:blip>
          <a:srcRect l="-17" t="34783" r="49640" b="40124"/>
          <a:stretch/>
        </p:blipFill>
        <p:spPr bwMode="auto">
          <a:xfrm>
            <a:off x="8217145" y="3178402"/>
            <a:ext cx="3574805" cy="1364403"/>
          </a:xfrm>
          <a:prstGeom prst="rect">
            <a:avLst/>
          </a:prstGeom>
          <a:ln w="25400" cmpd="thickThin">
            <a:solidFill>
              <a:schemeClr val="tx1"/>
            </a:solidFill>
            <a:prstDash val="dash"/>
          </a:ln>
          <a:extLst>
            <a:ext uri="{53640926-AAD7-44D8-BBD7-CCE9431645EC}">
              <a14:shadowObscured xmlns:a14="http://schemas.microsoft.com/office/drawing/2010/main"/>
            </a:ext>
          </a:extLst>
        </p:spPr>
      </p:pic>
      <p:pic>
        <p:nvPicPr>
          <p:cNvPr id="12" name="Picture 3" descr="A person standing next to a christmas tree&#10;&#10;Description generated with very high confidence">
            <a:extLst>
              <a:ext uri="{FF2B5EF4-FFF2-40B4-BE49-F238E27FC236}">
                <a16:creationId xmlns:a16="http://schemas.microsoft.com/office/drawing/2014/main" id="{4FD1D94C-D0A4-42CA-B14B-624BA33D5643}"/>
              </a:ext>
            </a:extLst>
          </p:cNvPr>
          <p:cNvPicPr>
            <a:picLocks noChangeAspect="1"/>
          </p:cNvPicPr>
          <p:nvPr/>
        </p:nvPicPr>
        <p:blipFill rotWithShape="1">
          <a:blip r:embed="rId5"/>
          <a:srcRect l="25000" t="-1120" b="494"/>
          <a:stretch/>
        </p:blipFill>
        <p:spPr>
          <a:xfrm>
            <a:off x="625145" y="4916098"/>
            <a:ext cx="2146083" cy="1608527"/>
          </a:xfrm>
          <a:prstGeom prst="rect">
            <a:avLst/>
          </a:prstGeom>
          <a:ln w="25400" cmpd="thickThin">
            <a:solidFill>
              <a:schemeClr val="tx1"/>
            </a:solidFill>
            <a:prstDash val="dash"/>
          </a:ln>
        </p:spPr>
      </p:pic>
      <p:pic>
        <p:nvPicPr>
          <p:cNvPr id="14" name="Picture 2">
            <a:extLst>
              <a:ext uri="{FF2B5EF4-FFF2-40B4-BE49-F238E27FC236}">
                <a16:creationId xmlns:a16="http://schemas.microsoft.com/office/drawing/2014/main" id="{CA9DD8F3-AE7E-42DD-A96C-3F7CAFFEE0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9227" y="2527617"/>
            <a:ext cx="2558464" cy="1629769"/>
          </a:xfrm>
          <a:prstGeom prst="rect">
            <a:avLst/>
          </a:prstGeom>
          <a:noFill/>
          <a:ln w="25400" cmpd="thickThi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6" name="Picture 7" descr="A group of people posing for the camera&#10;&#10;Description generated with very high confidence">
            <a:extLst>
              <a:ext uri="{FF2B5EF4-FFF2-40B4-BE49-F238E27FC236}">
                <a16:creationId xmlns:a16="http://schemas.microsoft.com/office/drawing/2014/main" id="{4FA1155F-B8B1-43F5-ADD4-933D2A15AF8A}"/>
              </a:ext>
            </a:extLst>
          </p:cNvPr>
          <p:cNvPicPr>
            <a:picLocks noChangeAspect="1"/>
          </p:cNvPicPr>
          <p:nvPr/>
        </p:nvPicPr>
        <p:blipFill rotWithShape="1">
          <a:blip r:embed="rId7"/>
          <a:srcRect t="2970" r="31755" b="-5"/>
          <a:stretch/>
        </p:blipFill>
        <p:spPr>
          <a:xfrm>
            <a:off x="4649227" y="4916098"/>
            <a:ext cx="2291748" cy="1824251"/>
          </a:xfrm>
          <a:prstGeom prst="rect">
            <a:avLst/>
          </a:prstGeom>
          <a:ln w="25400" cmpd="thickThin">
            <a:solidFill>
              <a:schemeClr val="tx1"/>
            </a:solidFill>
            <a:prstDash val="dash"/>
          </a:ln>
        </p:spPr>
      </p:pic>
    </p:spTree>
    <p:extLst>
      <p:ext uri="{BB962C8B-B14F-4D97-AF65-F5344CB8AC3E}">
        <p14:creationId xmlns:p14="http://schemas.microsoft.com/office/powerpoint/2010/main" val="3192906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30E5-9CE3-41ED-8FA2-D7A709614D4F}"/>
              </a:ext>
            </a:extLst>
          </p:cNvPr>
          <p:cNvSpPr>
            <a:spLocks noGrp="1"/>
          </p:cNvSpPr>
          <p:nvPr>
            <p:ph type="title"/>
          </p:nvPr>
        </p:nvSpPr>
        <p:spPr>
          <a:xfrm>
            <a:off x="623888" y="333375"/>
            <a:ext cx="10944225" cy="1525588"/>
          </a:xfrm>
        </p:spPr>
        <p:txBody>
          <a:bodyPr/>
          <a:lstStyle/>
          <a:p>
            <a:pPr>
              <a:lnSpc>
                <a:spcPct val="100000"/>
              </a:lnSpc>
              <a:spcBef>
                <a:spcPts val="0"/>
              </a:spcBef>
              <a:buSzPts val="2800"/>
            </a:pPr>
            <a:r>
              <a:rPr lang="en-GB" dirty="0">
                <a:ea typeface="Arial"/>
                <a:cs typeface="Arial"/>
                <a:sym typeface="Arial"/>
              </a:rPr>
              <a:t>Machine learning now answers</a:t>
            </a:r>
            <a:br>
              <a:rPr lang="en-GB" dirty="0">
                <a:ea typeface="Arial"/>
                <a:cs typeface="Arial"/>
                <a:sym typeface="Arial"/>
              </a:rPr>
            </a:br>
            <a:r>
              <a:rPr lang="en-GB" sz="2600" i="1" dirty="0">
                <a:ea typeface="Arial"/>
                <a:cs typeface="Arial"/>
                <a:sym typeface="Arial"/>
              </a:rPr>
              <a:t>Case study 2 - A.I. duet </a:t>
            </a:r>
            <a:endParaRPr lang="en-GB" sz="2600" dirty="0"/>
          </a:p>
        </p:txBody>
      </p:sp>
      <p:pic>
        <p:nvPicPr>
          <p:cNvPr id="5" name="Google Shape;157;p12" descr="Check out https://g.co/aiexperiments to learn more.&#10;&#10;This experiment lets you make music through machine learning. A neural network was trained on many examples and it learns about musical concepts, building a map of notes and timings. You just play a few notes, and see how the neural net responds. http://g.co/aiexperiments&#10;&#10;Built by Yotam Mann with friends on the Magenta and Creative Lab teams at Google. It uses Tone.js and open-source tools from the Magenta project.&#10;&#10;More resources:&#10;https://github.com/tensorflow/magenta&#10;https://github.com/Tonejs/Tone.js" title="A.I. Experiments: A.I. Duet">
            <a:hlinkClick r:id="rId3"/>
            <a:extLst>
              <a:ext uri="{FF2B5EF4-FFF2-40B4-BE49-F238E27FC236}">
                <a16:creationId xmlns:a16="http://schemas.microsoft.com/office/drawing/2014/main" id="{986CFE4C-D791-4CA5-8D03-8BFCE174BF75}"/>
              </a:ext>
            </a:extLst>
          </p:cNvPr>
          <p:cNvPicPr preferRelativeResize="0">
            <a:picLocks noGrp="1"/>
          </p:cNvPicPr>
          <p:nvPr>
            <p:ph sz="quarter" idx="15"/>
          </p:nvPr>
        </p:nvPicPr>
        <p:blipFill rotWithShape="1">
          <a:blip r:embed="rId4">
            <a:alphaModFix/>
          </a:blip>
          <a:srcRect/>
          <a:stretch/>
        </p:blipFill>
        <p:spPr>
          <a:xfrm>
            <a:off x="7690338" y="3306758"/>
            <a:ext cx="3607900" cy="2826548"/>
          </a:xfrm>
          <a:prstGeom prst="rect">
            <a:avLst/>
          </a:prstGeom>
          <a:noFill/>
          <a:ln>
            <a:noFill/>
          </a:ln>
        </p:spPr>
      </p:pic>
      <p:sp>
        <p:nvSpPr>
          <p:cNvPr id="3" name="TextBox 2">
            <a:extLst>
              <a:ext uri="{FF2B5EF4-FFF2-40B4-BE49-F238E27FC236}">
                <a16:creationId xmlns:a16="http://schemas.microsoft.com/office/drawing/2014/main" id="{1EA9886E-56E6-48DF-94CA-E8B72C81F03F}"/>
              </a:ext>
            </a:extLst>
          </p:cNvPr>
          <p:cNvSpPr txBox="1"/>
          <p:nvPr/>
        </p:nvSpPr>
        <p:spPr>
          <a:xfrm>
            <a:off x="623888" y="1858963"/>
            <a:ext cx="5888424" cy="4456605"/>
          </a:xfrm>
          <a:prstGeom prst="rect">
            <a:avLst/>
          </a:prstGeom>
          <a:noFill/>
        </p:spPr>
        <p:txBody>
          <a:bodyPr wrap="square" rtlCol="0">
            <a:spAutoFit/>
          </a:bodyPr>
          <a:lstStyle/>
          <a:p>
            <a:pPr lvl="0"/>
            <a:r>
              <a:rPr lang="en-GB" sz="1400" b="1">
                <a:solidFill>
                  <a:schemeClr val="accent1"/>
                </a:solidFill>
                <a:latin typeface="Gotham" panose="02000504050000020004" pitchFamily="2" charset="0"/>
              </a:rPr>
              <a:t>1. D</a:t>
            </a:r>
            <a:r>
              <a:rPr lang="en-GB" sz="1400" b="1">
                <a:solidFill>
                  <a:schemeClr val="accent1"/>
                </a:solidFill>
                <a:latin typeface="Gotham" panose="02000504050000020004" pitchFamily="2" charset="0"/>
                <a:sym typeface="Arial"/>
              </a:rPr>
              <a:t>ata (input):</a:t>
            </a:r>
            <a:endParaRPr lang="en-GB" sz="1400" dirty="0">
              <a:latin typeface="Gotham" panose="02000504050000020004" pitchFamily="2" charset="0"/>
              <a:sym typeface="Arial"/>
            </a:endParaRPr>
          </a:p>
          <a:p>
            <a:pPr lvl="0"/>
            <a:r>
              <a:rPr lang="en-GB" sz="1400" b="0" i="0" u="none" strike="noStrike" cap="none" noProof="0" dirty="0">
                <a:solidFill>
                  <a:schemeClr val="tx1"/>
                </a:solidFill>
              </a:rPr>
              <a:t>The user plays a tune. The machine stores information about which tunes people like and the tunes they have been playing. </a:t>
            </a:r>
            <a:endParaRPr lang="en-GB" sz="1400" i="0" u="none" strike="noStrike" cap="none" noProof="0" dirty="0"/>
          </a:p>
          <a:p>
            <a:pPr marL="0" marR="0" lvl="0" indent="0" algn="ctr" defTabSz="914400" rtl="0" eaLnBrk="1" fontAlgn="auto" latinLnBrk="0" hangingPunct="1">
              <a:lnSpc>
                <a:spcPct val="114999"/>
              </a:lnSpc>
              <a:spcBef>
                <a:spcPts val="0"/>
              </a:spcBef>
              <a:spcAft>
                <a:spcPts val="0"/>
              </a:spcAft>
              <a:buClr>
                <a:srgbClr val="000000"/>
              </a:buClr>
              <a:buSzTx/>
              <a:buFont typeface="Arial"/>
              <a:buNone/>
              <a:tabLst/>
              <a:defRPr/>
            </a:pPr>
            <a:endParaRPr lang="en-GB" sz="1400" dirty="0">
              <a:solidFill>
                <a:schemeClr val="dk1"/>
              </a:solidFill>
              <a:latin typeface="Gotham" panose="02000504050000020004" pitchFamily="2" charset="0"/>
              <a:ea typeface="Arial"/>
              <a:cs typeface="Arial"/>
              <a:sym typeface="Arial"/>
            </a:endParaRPr>
          </a:p>
          <a:p>
            <a:pPr lvl="0"/>
            <a:r>
              <a:rPr lang="en-GB" sz="1400" b="1">
                <a:solidFill>
                  <a:schemeClr val="accent1"/>
                </a:solidFill>
                <a:sym typeface="Arial"/>
              </a:rPr>
              <a:t>2. Machine learning algorithm (process)</a:t>
            </a:r>
          </a:p>
          <a:p>
            <a:pPr marL="0" marR="0" lvl="0" indent="0" rtl="0">
              <a:lnSpc>
                <a:spcPct val="115000"/>
              </a:lnSpc>
              <a:spcBef>
                <a:spcPts val="0"/>
              </a:spcBef>
              <a:spcAft>
                <a:spcPts val="0"/>
              </a:spcAft>
              <a:buNone/>
            </a:pPr>
            <a:r>
              <a:rPr lang="en-GB" sz="1400" b="0" dirty="0">
                <a:solidFill>
                  <a:schemeClr val="tx1"/>
                </a:solidFill>
                <a:latin typeface="Gotham"/>
                <a:ea typeface="Arial"/>
                <a:cs typeface="Arial"/>
                <a:sym typeface="Arial"/>
              </a:rPr>
              <a:t>It looks for patterns in what </a:t>
            </a:r>
            <a:r>
              <a:rPr lang="en-GB" sz="1400" b="0" dirty="0">
                <a:solidFill>
                  <a:schemeClr val="tx1"/>
                </a:solidFill>
                <a:latin typeface="Gotham"/>
                <a:ea typeface="Arial"/>
                <a:cs typeface="Arial"/>
              </a:rPr>
              <a:t>rhythms and melodies people </a:t>
            </a:r>
            <a:r>
              <a:rPr lang="en-GB" sz="1400" b="0" dirty="0">
                <a:solidFill>
                  <a:schemeClr val="tx1"/>
                </a:solidFill>
                <a:latin typeface="Gotham"/>
                <a:ea typeface="Arial"/>
                <a:cs typeface="Arial"/>
                <a:sym typeface="Arial"/>
              </a:rPr>
              <a:t>like</a:t>
            </a:r>
            <a:r>
              <a:rPr lang="en-GB" sz="1400" dirty="0">
                <a:latin typeface="Gotham"/>
                <a:ea typeface="Arial"/>
                <a:cs typeface="Arial"/>
                <a:sym typeface="Arial"/>
              </a:rPr>
              <a:t> </a:t>
            </a:r>
            <a:r>
              <a:rPr lang="en-GB" sz="1400" b="0" dirty="0">
                <a:solidFill>
                  <a:schemeClr val="tx1"/>
                </a:solidFill>
                <a:latin typeface="Gotham"/>
                <a:ea typeface="Arial"/>
                <a:cs typeface="Arial"/>
              </a:rPr>
              <a:t>and play</a:t>
            </a:r>
            <a:r>
              <a:rPr lang="en-GB" sz="1400" b="0" dirty="0">
                <a:solidFill>
                  <a:schemeClr val="tx1"/>
                </a:solidFill>
                <a:latin typeface="Gotham"/>
                <a:ea typeface="Arial"/>
                <a:cs typeface="Arial"/>
                <a:sym typeface="Arial"/>
              </a:rPr>
              <a:t>.</a:t>
            </a:r>
            <a:r>
              <a:rPr lang="en-GB" sz="1400" b="0" dirty="0">
                <a:solidFill>
                  <a:schemeClr val="tx1"/>
                </a:solidFill>
                <a:latin typeface="Gotham"/>
                <a:ea typeface="Arial"/>
                <a:cs typeface="Arial"/>
              </a:rPr>
              <a:t> </a:t>
            </a:r>
            <a:r>
              <a:rPr lang="en-GB" sz="1400" b="0" dirty="0">
                <a:solidFill>
                  <a:schemeClr val="tx1"/>
                </a:solidFill>
                <a:latin typeface="Gotham"/>
                <a:ea typeface="Arial"/>
                <a:cs typeface="Arial"/>
                <a:sym typeface="Arial"/>
              </a:rPr>
              <a:t>It uses this information </a:t>
            </a:r>
            <a:r>
              <a:rPr lang="en-GB" sz="1400" b="0" dirty="0">
                <a:solidFill>
                  <a:schemeClr val="tx1"/>
                </a:solidFill>
                <a:latin typeface="Gotham"/>
                <a:ea typeface="Arial"/>
                <a:cs typeface="Arial"/>
              </a:rPr>
              <a:t>to compose a tune to play back to the user.</a:t>
            </a:r>
            <a:endParaRPr lang="en-GB" sz="1400" b="0" dirty="0">
              <a:solidFill>
                <a:schemeClr val="tx1"/>
              </a:solidFill>
              <a:latin typeface="Gotham"/>
              <a:cs typeface="Arial"/>
            </a:endParaRPr>
          </a:p>
          <a:p>
            <a:endParaRPr lang="en-GB" sz="1400">
              <a:solidFill>
                <a:srgbClr val="434343"/>
              </a:solidFill>
              <a:latin typeface="Gotham" panose="02000504050000020004" pitchFamily="2" charset="0"/>
              <a:ea typeface="Arial"/>
              <a:cs typeface="Arial"/>
              <a:sym typeface="Arial"/>
            </a:endParaRPr>
          </a:p>
          <a:p>
            <a:pPr lvl="0"/>
            <a:r>
              <a:rPr lang="en-GB" sz="1400" b="1">
                <a:solidFill>
                  <a:schemeClr val="accent1"/>
                </a:solidFill>
                <a:latin typeface="Gotham" panose="02000504050000020004" pitchFamily="2" charset="0"/>
                <a:sym typeface="Arial"/>
              </a:rPr>
              <a:t>3. Hypothesis (output):</a:t>
            </a:r>
          </a:p>
          <a:p>
            <a:pPr lvl="0"/>
            <a:r>
              <a:rPr lang="en-GB" sz="1400" b="0" dirty="0">
                <a:solidFill>
                  <a:schemeClr val="tx1"/>
                </a:solidFill>
                <a:latin typeface="Gotham"/>
                <a:ea typeface="Arial"/>
                <a:cs typeface="Arial"/>
              </a:rPr>
              <a:t>The</a:t>
            </a:r>
            <a:r>
              <a:rPr lang="en-GB" sz="1400" b="0" dirty="0">
                <a:solidFill>
                  <a:schemeClr val="tx1"/>
                </a:solidFill>
                <a:latin typeface="Gotham"/>
                <a:ea typeface="Arial"/>
                <a:cs typeface="Arial"/>
                <a:sym typeface="Arial"/>
              </a:rPr>
              <a:t> machine plays a tune back to the user.</a:t>
            </a:r>
          </a:p>
          <a:p>
            <a:endParaRPr lang="en-GB" sz="1400">
              <a:solidFill>
                <a:schemeClr val="dk1"/>
              </a:solidFill>
              <a:latin typeface="Gotham" panose="02000504050000020004" pitchFamily="2" charset="0"/>
              <a:ea typeface="Arial"/>
              <a:cs typeface="Arial"/>
              <a:sym typeface="Arial"/>
            </a:endParaRPr>
          </a:p>
          <a:p>
            <a:pPr lvl="0"/>
            <a:r>
              <a:rPr lang="en-GB" sz="1400" b="1">
                <a:solidFill>
                  <a:schemeClr val="accent1"/>
                </a:solidFill>
                <a:latin typeface="Gotham" panose="02000504050000020004" pitchFamily="2" charset="0"/>
                <a:sym typeface="Arial"/>
              </a:rPr>
              <a:t>4. Performance (test):</a:t>
            </a:r>
            <a:endParaRPr lang="en-GB" sz="1400" b="0" i="0" u="none" strike="noStrike" cap="none" noProof="0" dirty="0">
              <a:solidFill>
                <a:schemeClr val="tx1"/>
              </a:solidFill>
            </a:endParaRPr>
          </a:p>
          <a:p>
            <a:pPr marL="0" marR="0" lvl="0" indent="0" defTabSz="914400" rtl="0" eaLnBrk="1" fontAlgn="auto" latinLnBrk="0" hangingPunct="1">
              <a:lnSpc>
                <a:spcPct val="115000"/>
              </a:lnSpc>
              <a:spcBef>
                <a:spcPts val="0"/>
              </a:spcBef>
              <a:spcAft>
                <a:spcPts val="0"/>
              </a:spcAft>
              <a:buClr>
                <a:srgbClr val="000000"/>
              </a:buClr>
              <a:buSzTx/>
              <a:buFont typeface="Arial"/>
              <a:buNone/>
              <a:tabLst/>
              <a:defRPr/>
            </a:pPr>
            <a:r>
              <a:rPr lang="en-GB" sz="1400" b="0" dirty="0">
                <a:solidFill>
                  <a:schemeClr val="tx1"/>
                </a:solidFill>
                <a:latin typeface="Gotham"/>
                <a:ea typeface="Arial"/>
                <a:cs typeface="Arial"/>
                <a:sym typeface="Arial"/>
              </a:rPr>
              <a:t>The user listens to the tune and</a:t>
            </a:r>
            <a:r>
              <a:rPr lang="en-GB" sz="1400" b="0" dirty="0">
                <a:solidFill>
                  <a:schemeClr val="tx1"/>
                </a:solidFill>
                <a:latin typeface="Gotham"/>
                <a:ea typeface="Arial"/>
                <a:cs typeface="Arial"/>
              </a:rPr>
              <a:t> </a:t>
            </a:r>
            <a:r>
              <a:rPr lang="en-GB" sz="1400" b="0" dirty="0">
                <a:solidFill>
                  <a:schemeClr val="tx1"/>
                </a:solidFill>
                <a:latin typeface="Gotham"/>
                <a:ea typeface="Arial"/>
                <a:cs typeface="Arial"/>
                <a:sym typeface="Arial"/>
              </a:rPr>
              <a:t>gives it a rating to show how much they like it.</a:t>
            </a:r>
            <a:r>
              <a:rPr lang="en-GB" sz="1400" b="0" dirty="0">
                <a:solidFill>
                  <a:schemeClr val="tx1"/>
                </a:solidFill>
                <a:latin typeface="Gotham"/>
                <a:ea typeface="Arial"/>
                <a:cs typeface="Arial"/>
              </a:rPr>
              <a:t> </a:t>
            </a:r>
          </a:p>
          <a:p>
            <a:endParaRPr lang="en-GB" sz="1400">
              <a:solidFill>
                <a:schemeClr val="dk1"/>
              </a:solidFill>
              <a:latin typeface="Gotham" panose="02000504050000020004" pitchFamily="2" charset="0"/>
              <a:ea typeface="Arial"/>
              <a:cs typeface="Arial"/>
              <a:sym typeface="Arial"/>
            </a:endParaRPr>
          </a:p>
          <a:p>
            <a:pPr lvl="0"/>
            <a:r>
              <a:rPr lang="en-GB" sz="1400" b="1">
                <a:solidFill>
                  <a:schemeClr val="accent1"/>
                </a:solidFill>
                <a:latin typeface="Gotham" panose="02000504050000020004" pitchFamily="2" charset="0"/>
                <a:sym typeface="Arial"/>
              </a:rPr>
              <a:t>5. Feedback:</a:t>
            </a:r>
            <a:endParaRPr lang="en-GB" sz="1400">
              <a:latin typeface="Gotham" panose="02000504050000020004" pitchFamily="2" charset="0"/>
            </a:endParaRPr>
          </a:p>
          <a:p>
            <a:pPr marL="0" marR="0" lvl="0" indent="0" rtl="0">
              <a:lnSpc>
                <a:spcPct val="115000"/>
              </a:lnSpc>
              <a:spcBef>
                <a:spcPts val="0"/>
              </a:spcBef>
              <a:spcAft>
                <a:spcPts val="0"/>
              </a:spcAft>
              <a:buNone/>
            </a:pPr>
            <a:r>
              <a:rPr lang="en-GB" sz="1400" b="0" u="none" strike="noStrike" cap="none" dirty="0">
                <a:solidFill>
                  <a:schemeClr val="tx1"/>
                </a:solidFill>
                <a:latin typeface="Gotham"/>
                <a:ea typeface="Arial"/>
                <a:cs typeface="Arial"/>
                <a:sym typeface="Arial"/>
              </a:rPr>
              <a:t>The machine rates its own performance based on how long people listen to the tune and how highly they rate it.</a:t>
            </a:r>
            <a:endParaRPr lang="en-GB" sz="1400" b="0" dirty="0">
              <a:solidFill>
                <a:schemeClr val="tx1"/>
              </a:solidFill>
              <a:latin typeface="Gotham"/>
            </a:endParaRPr>
          </a:p>
          <a:p>
            <a:pPr algn="ctr"/>
            <a:endParaRPr lang="en-GB" sz="1100">
              <a:latin typeface="Gotham" panose="02000504050000020004" pitchFamily="2" charset="0"/>
            </a:endParaRPr>
          </a:p>
          <a:p>
            <a:pPr algn="ctr"/>
            <a:endParaRPr lang="en-GB" sz="1100">
              <a:solidFill>
                <a:schemeClr val="dk1"/>
              </a:solidFill>
              <a:latin typeface="Gotham" panose="02000504050000020004" pitchFamily="2" charset="0"/>
              <a:ea typeface="Arial"/>
              <a:cs typeface="Arial"/>
              <a:sym typeface="Arial"/>
            </a:endParaRPr>
          </a:p>
          <a:p>
            <a:pPr algn="ctr"/>
            <a:r>
              <a:rPr lang="en-GB" sz="1100" b="1">
                <a:solidFill>
                  <a:schemeClr val="accent1"/>
                </a:solidFill>
                <a:latin typeface="Gotham" panose="02000504050000020004" pitchFamily="2" charset="0"/>
                <a:sym typeface="Arial"/>
              </a:rPr>
              <a:t> </a:t>
            </a:r>
            <a:endParaRPr lang="en-GB" sz="1100">
              <a:latin typeface="Gotham" panose="02000504050000020004" pitchFamily="2" charset="0"/>
            </a:endParaRPr>
          </a:p>
        </p:txBody>
      </p:sp>
    </p:spTree>
    <p:extLst>
      <p:ext uri="{BB962C8B-B14F-4D97-AF65-F5344CB8AC3E}">
        <p14:creationId xmlns:p14="http://schemas.microsoft.com/office/powerpoint/2010/main" val="1155182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30E5-9CE3-41ED-8FA2-D7A709614D4F}"/>
              </a:ext>
            </a:extLst>
          </p:cNvPr>
          <p:cNvSpPr>
            <a:spLocks noGrp="1"/>
          </p:cNvSpPr>
          <p:nvPr>
            <p:ph type="title"/>
          </p:nvPr>
        </p:nvSpPr>
        <p:spPr/>
        <p:txBody>
          <a:bodyPr>
            <a:normAutofit/>
          </a:bodyPr>
          <a:lstStyle/>
          <a:p>
            <a:pPr lvl="0">
              <a:lnSpc>
                <a:spcPct val="100000"/>
              </a:lnSpc>
              <a:spcBef>
                <a:spcPts val="0"/>
              </a:spcBef>
              <a:buSzPts val="2800"/>
            </a:pPr>
            <a:r>
              <a:rPr lang="en-GB" dirty="0">
                <a:ea typeface="Arial"/>
                <a:cs typeface="Arial"/>
                <a:sym typeface="Arial"/>
              </a:rPr>
              <a:t>Machine learning now answers</a:t>
            </a:r>
            <a:br>
              <a:rPr lang="en-GB" dirty="0">
                <a:ea typeface="Arial"/>
                <a:cs typeface="Arial"/>
                <a:sym typeface="Arial"/>
              </a:rPr>
            </a:br>
            <a:r>
              <a:rPr lang="en-GB" sz="2600" i="1" dirty="0">
                <a:ea typeface="Arial"/>
                <a:cs typeface="Arial"/>
                <a:sym typeface="Arial"/>
              </a:rPr>
              <a:t>Case study 3 – Factory production </a:t>
            </a:r>
            <a:endParaRPr lang="en-GB" sz="2600" dirty="0"/>
          </a:p>
        </p:txBody>
      </p:sp>
      <p:pic>
        <p:nvPicPr>
          <p:cNvPr id="7" name="Google Shape;181;p14" descr="Today’s factories are largely single-task operations designed to produce one thing at massive scale. Assembly lines are set up to churn out the same products day after day, and industrial robots are tediously programmed for specific, repeatable tasks. Reprogramming those robots to take on different duties can take months or even years, which makes changing a factory’s setup often an impossibility. But given consumers’ increasing demand for mass customization, the ability to reconfigure a factory’s setup will soon be that much more necessary for manufacturers. Fortunately, advancements in machine learning and robotics are revealing some interesting ways that industrial robots, and thus factories, might just be able to reprogram and reconfigure themselves. Watch the video to learn about some of this exciting research into machine learning and robotics. For more great content like this, visit: https://www.autodesk.com/redshift" title="Can Machine Learning and Robotics Transform Tomorrow’s Factories?">
            <a:hlinkClick r:id="rId3"/>
            <a:extLst>
              <a:ext uri="{FF2B5EF4-FFF2-40B4-BE49-F238E27FC236}">
                <a16:creationId xmlns:a16="http://schemas.microsoft.com/office/drawing/2014/main" id="{F41C480E-C1DE-41D8-A70F-132B0FF84104}"/>
              </a:ext>
            </a:extLst>
          </p:cNvPr>
          <p:cNvPicPr preferRelativeResize="0">
            <a:picLocks noGrp="1"/>
          </p:cNvPicPr>
          <p:nvPr>
            <p:ph sz="quarter" idx="15"/>
          </p:nvPr>
        </p:nvPicPr>
        <p:blipFill rotWithShape="1">
          <a:blip r:embed="rId4">
            <a:alphaModFix/>
          </a:blip>
          <a:srcRect/>
          <a:stretch/>
        </p:blipFill>
        <p:spPr>
          <a:xfrm>
            <a:off x="6726238" y="2704306"/>
            <a:ext cx="4572000" cy="3429000"/>
          </a:xfrm>
          <a:prstGeom prst="rect">
            <a:avLst/>
          </a:prstGeom>
          <a:noFill/>
          <a:ln>
            <a:noFill/>
          </a:ln>
        </p:spPr>
      </p:pic>
      <p:sp>
        <p:nvSpPr>
          <p:cNvPr id="3" name="TextBox 2">
            <a:extLst>
              <a:ext uri="{FF2B5EF4-FFF2-40B4-BE49-F238E27FC236}">
                <a16:creationId xmlns:a16="http://schemas.microsoft.com/office/drawing/2014/main" id="{B95D2E53-0279-4CC6-9BBA-99EB26677B85}"/>
              </a:ext>
            </a:extLst>
          </p:cNvPr>
          <p:cNvSpPr txBox="1"/>
          <p:nvPr/>
        </p:nvSpPr>
        <p:spPr>
          <a:xfrm>
            <a:off x="743415" y="2065453"/>
            <a:ext cx="5644685" cy="4829143"/>
          </a:xfrm>
          <a:prstGeom prst="rect">
            <a:avLst/>
          </a:prstGeom>
          <a:noFill/>
        </p:spPr>
        <p:txBody>
          <a:bodyPr wrap="square" rtlCol="0">
            <a:spAutoFit/>
          </a:bodyPr>
          <a:lstStyle/>
          <a:p>
            <a:pPr lvl="0"/>
            <a:r>
              <a:rPr lang="en-GB" sz="1400" b="1" dirty="0">
                <a:solidFill>
                  <a:schemeClr val="accent1"/>
                </a:solidFill>
                <a:latin typeface="+mj-lt"/>
              </a:rPr>
              <a:t>1. D</a:t>
            </a:r>
            <a:r>
              <a:rPr lang="en-GB" sz="1400" b="1" dirty="0">
                <a:solidFill>
                  <a:schemeClr val="accent1"/>
                </a:solidFill>
                <a:latin typeface="+mj-lt"/>
                <a:sym typeface="Arial"/>
              </a:rPr>
              <a:t>ata (input):</a:t>
            </a:r>
          </a:p>
          <a:p>
            <a:pPr lvl="0"/>
            <a:r>
              <a:rPr lang="en-GB" sz="1400" dirty="0">
                <a:latin typeface="Gotham"/>
                <a:ea typeface="Arial"/>
                <a:cs typeface="Arial"/>
                <a:sym typeface="Arial"/>
              </a:rPr>
              <a:t>Pictures of blocks. The machine uses a camera to ‘see’ the blocks available. </a:t>
            </a:r>
            <a:r>
              <a:rPr lang="en-GB" sz="1400" dirty="0">
                <a:latin typeface="Gotham"/>
                <a:ea typeface="Arial"/>
                <a:cs typeface="Arial"/>
              </a:rPr>
              <a:t>It stores information about different building methods.</a:t>
            </a:r>
          </a:p>
          <a:p>
            <a:pPr lvl="0">
              <a:lnSpc>
                <a:spcPct val="115000"/>
              </a:lnSpc>
            </a:pPr>
            <a:endParaRPr lang="en-GB" sz="1400" dirty="0">
              <a:solidFill>
                <a:schemeClr val="dk1"/>
              </a:solidFill>
              <a:latin typeface="+mj-lt"/>
              <a:ea typeface="Arial"/>
              <a:cs typeface="Arial"/>
              <a:sym typeface="Arial"/>
            </a:endParaRPr>
          </a:p>
          <a:p>
            <a:pPr lvl="0"/>
            <a:r>
              <a:rPr lang="en-GB" sz="1400" b="1" dirty="0">
                <a:solidFill>
                  <a:schemeClr val="accent1"/>
                </a:solidFill>
                <a:latin typeface="+mj-lt"/>
                <a:sym typeface="Arial"/>
              </a:rPr>
              <a:t>2. Machine learning algorithm (process)</a:t>
            </a:r>
          </a:p>
          <a:p>
            <a:pPr marL="0" marR="0" lvl="0" indent="0" defTabSz="914400" rtl="0" eaLnBrk="1" fontAlgn="auto" latinLnBrk="0" hangingPunct="1">
              <a:lnSpc>
                <a:spcPct val="114999"/>
              </a:lnSpc>
              <a:spcBef>
                <a:spcPts val="0"/>
              </a:spcBef>
              <a:spcAft>
                <a:spcPts val="0"/>
              </a:spcAft>
              <a:buClr>
                <a:srgbClr val="000000"/>
              </a:buClr>
              <a:buSzTx/>
              <a:buFont typeface="Arial"/>
              <a:buNone/>
              <a:tabLst/>
              <a:defRPr/>
            </a:pPr>
            <a:r>
              <a:rPr lang="en-GB" sz="1400" b="0" u="none" strike="noStrike" cap="none" dirty="0">
                <a:solidFill>
                  <a:schemeClr val="dk1"/>
                </a:solidFill>
                <a:latin typeface="Gotham"/>
                <a:ea typeface="Arial"/>
                <a:cs typeface="Arial"/>
                <a:sym typeface="Arial"/>
              </a:rPr>
              <a:t>Using the stored information, the machine </a:t>
            </a:r>
            <a:r>
              <a:rPr lang="en-GB" sz="1400" b="0" u="none" strike="noStrike" cap="none" dirty="0">
                <a:solidFill>
                  <a:schemeClr val="dk1"/>
                </a:solidFill>
                <a:latin typeface="Gotham"/>
                <a:ea typeface="Arial"/>
                <a:cs typeface="Arial"/>
              </a:rPr>
              <a:t>chooses</a:t>
            </a:r>
            <a:r>
              <a:rPr lang="en-GB" sz="1400" b="0" u="none" strike="noStrike" cap="none" dirty="0">
                <a:solidFill>
                  <a:schemeClr val="dk1"/>
                </a:solidFill>
                <a:latin typeface="Gotham"/>
                <a:ea typeface="Arial"/>
                <a:cs typeface="Arial"/>
                <a:sym typeface="Arial"/>
              </a:rPr>
              <a:t> the quickest method given the blocks available.</a:t>
            </a:r>
          </a:p>
          <a:p>
            <a:pPr lvl="0"/>
            <a:endParaRPr lang="en-GB" sz="1400" b="1" dirty="0">
              <a:solidFill>
                <a:schemeClr val="accent1"/>
              </a:solidFill>
              <a:latin typeface="+mj-lt"/>
              <a:sym typeface="Arial"/>
            </a:endParaRPr>
          </a:p>
          <a:p>
            <a:pPr lvl="0"/>
            <a:r>
              <a:rPr lang="en-GB" sz="1400" b="1" dirty="0">
                <a:solidFill>
                  <a:schemeClr val="accent1"/>
                </a:solidFill>
                <a:latin typeface="+mj-lt"/>
                <a:sym typeface="Arial"/>
              </a:rPr>
              <a:t>3. Hypothesis (output):</a:t>
            </a:r>
          </a:p>
          <a:p>
            <a:pPr marL="0" marR="0" lvl="0" indent="0" defTabSz="914400" rtl="0" eaLnBrk="1" fontAlgn="auto" latinLnBrk="0" hangingPunct="1">
              <a:lnSpc>
                <a:spcPct val="115000"/>
              </a:lnSpc>
              <a:spcBef>
                <a:spcPts val="0"/>
              </a:spcBef>
              <a:spcAft>
                <a:spcPts val="0"/>
              </a:spcAft>
              <a:buClr>
                <a:srgbClr val="000000"/>
              </a:buClr>
              <a:buSzTx/>
              <a:buFont typeface="Arial"/>
              <a:buNone/>
              <a:tabLst/>
              <a:defRPr/>
            </a:pPr>
            <a:r>
              <a:rPr lang="en-GB" sz="1400" b="0" u="none" strike="noStrike" cap="none" dirty="0">
                <a:solidFill>
                  <a:schemeClr val="dk1"/>
                </a:solidFill>
                <a:latin typeface="Gotham"/>
                <a:ea typeface="Arial"/>
                <a:cs typeface="Arial"/>
              </a:rPr>
              <a:t>The machine builds </a:t>
            </a:r>
            <a:r>
              <a:rPr lang="en-GB" sz="1400" b="0" u="none" strike="noStrike" cap="none" dirty="0">
                <a:solidFill>
                  <a:schemeClr val="dk1"/>
                </a:solidFill>
                <a:latin typeface="Gotham"/>
                <a:ea typeface="Arial"/>
                <a:cs typeface="Arial"/>
                <a:sym typeface="Arial"/>
              </a:rPr>
              <a:t>the</a:t>
            </a:r>
            <a:r>
              <a:rPr lang="en-GB" sz="1400" b="0" u="none" strike="noStrike" cap="none" dirty="0">
                <a:solidFill>
                  <a:schemeClr val="dk1"/>
                </a:solidFill>
                <a:latin typeface="Gotham"/>
                <a:ea typeface="Arial"/>
                <a:cs typeface="Arial"/>
              </a:rPr>
              <a:t> model using the pieces available.</a:t>
            </a:r>
            <a:endParaRPr lang="en-GB" sz="1400" dirty="0">
              <a:latin typeface="Gotham" panose="02000504050000020004" pitchFamily="2" charset="0"/>
              <a:ea typeface="Arial"/>
              <a:cs typeface="Arial"/>
              <a:sym typeface="Arial"/>
            </a:endParaRPr>
          </a:p>
          <a:p>
            <a:pPr lvl="0">
              <a:buClr>
                <a:schemeClr val="dk1"/>
              </a:buClr>
              <a:buSzPts val="1000"/>
            </a:pPr>
            <a:endParaRPr lang="en-GB" sz="1400" dirty="0">
              <a:solidFill>
                <a:schemeClr val="dk1"/>
              </a:solidFill>
              <a:latin typeface="+mj-lt"/>
              <a:ea typeface="Arial"/>
              <a:cs typeface="Arial"/>
              <a:sym typeface="Arial"/>
            </a:endParaRPr>
          </a:p>
          <a:p>
            <a:pPr lvl="0"/>
            <a:r>
              <a:rPr lang="en-GB" sz="1400" b="1" dirty="0">
                <a:solidFill>
                  <a:schemeClr val="accent1"/>
                </a:solidFill>
                <a:latin typeface="+mj-lt"/>
                <a:sym typeface="Arial"/>
              </a:rPr>
              <a:t>4. Performance (test):</a:t>
            </a:r>
          </a:p>
          <a:p>
            <a:pPr marL="0" marR="0" lvl="0" indent="0" defTabSz="914400" rtl="0" eaLnBrk="1" fontAlgn="auto" latinLnBrk="0" hangingPunct="1">
              <a:lnSpc>
                <a:spcPct val="115000"/>
              </a:lnSpc>
              <a:spcBef>
                <a:spcPts val="0"/>
              </a:spcBef>
              <a:spcAft>
                <a:spcPts val="0"/>
              </a:spcAft>
              <a:buClr>
                <a:srgbClr val="000000"/>
              </a:buClr>
              <a:buSzTx/>
              <a:buFont typeface="Arial"/>
              <a:buNone/>
              <a:tabLst/>
              <a:defRPr/>
            </a:pPr>
            <a:r>
              <a:rPr lang="en-GB" sz="1400" b="0" i="0" u="none" strike="noStrike" cap="none" noProof="0" dirty="0">
                <a:solidFill>
                  <a:schemeClr val="tx1"/>
                </a:solidFill>
              </a:rPr>
              <a:t>The machine records how long it took to make the model and the method it used. It compares this to previous attempts.</a:t>
            </a:r>
          </a:p>
          <a:p>
            <a:endParaRPr lang="en-GB" sz="1400" dirty="0">
              <a:latin typeface="+mj-lt"/>
            </a:endParaRPr>
          </a:p>
          <a:p>
            <a:pPr lvl="0"/>
            <a:r>
              <a:rPr lang="en-GB" sz="1400" b="1" dirty="0">
                <a:solidFill>
                  <a:schemeClr val="accent1"/>
                </a:solidFill>
                <a:latin typeface="+mj-lt"/>
                <a:sym typeface="Arial"/>
              </a:rPr>
              <a:t>5. Feedback:</a:t>
            </a:r>
            <a:endParaRPr lang="en-GB" sz="1400" dirty="0">
              <a:latin typeface="+mj-lt"/>
            </a:endParaRPr>
          </a:p>
          <a:p>
            <a:pPr marL="0" marR="0" lvl="0" indent="0" defTabSz="914400" rtl="0" eaLnBrk="1" fontAlgn="auto" latinLnBrk="0" hangingPunct="1">
              <a:lnSpc>
                <a:spcPct val="114999"/>
              </a:lnSpc>
              <a:spcBef>
                <a:spcPts val="0"/>
              </a:spcBef>
              <a:spcAft>
                <a:spcPts val="0"/>
              </a:spcAft>
              <a:buClr>
                <a:srgbClr val="000000"/>
              </a:buClr>
              <a:buSzTx/>
              <a:buFont typeface="Arial"/>
              <a:buNone/>
              <a:tabLst/>
              <a:defRPr/>
            </a:pPr>
            <a:r>
              <a:rPr lang="en-GB" sz="1400" u="none" strike="noStrike" cap="none" dirty="0">
                <a:solidFill>
                  <a:schemeClr val="tx1"/>
                </a:solidFill>
                <a:latin typeface="Gotham"/>
                <a:ea typeface="Arial"/>
                <a:cs typeface="Arial"/>
                <a:sym typeface="Arial"/>
              </a:rPr>
              <a:t>The more models it makes, the more information it stores.</a:t>
            </a:r>
            <a:r>
              <a:rPr lang="en-GB" sz="1400" u="none" strike="noStrike" cap="none" dirty="0">
                <a:solidFill>
                  <a:schemeClr val="tx1"/>
                </a:solidFill>
                <a:latin typeface="Gotham"/>
                <a:ea typeface="Arial"/>
                <a:cs typeface="Arial"/>
              </a:rPr>
              <a:t> It uses this information to make better choices about the method and blocks to use next time.</a:t>
            </a:r>
            <a:endParaRPr lang="en-GB" sz="1100" dirty="0">
              <a:latin typeface="Gotham" panose="02000504050000020004" pitchFamily="2" charset="0"/>
            </a:endParaRPr>
          </a:p>
          <a:p>
            <a:pPr lvl="0" algn="ctr"/>
            <a:endParaRPr lang="en-GB" sz="1100">
              <a:latin typeface="Gotham" panose="02000504050000020004" pitchFamily="2" charset="0"/>
            </a:endParaRPr>
          </a:p>
          <a:p>
            <a:pPr lvl="0" algn="ctr">
              <a:lnSpc>
                <a:spcPct val="115000"/>
              </a:lnSpc>
            </a:pPr>
            <a:endParaRPr lang="en-GB" sz="1100">
              <a:latin typeface="Gotham" panose="02000504050000020004" pitchFamily="2" charset="0"/>
            </a:endParaRPr>
          </a:p>
        </p:txBody>
      </p:sp>
    </p:spTree>
    <p:extLst>
      <p:ext uri="{BB962C8B-B14F-4D97-AF65-F5344CB8AC3E}">
        <p14:creationId xmlns:p14="http://schemas.microsoft.com/office/powerpoint/2010/main" val="3393272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A113-CBFE-4651-B2A3-928E3D74D017}"/>
              </a:ext>
            </a:extLst>
          </p:cNvPr>
          <p:cNvSpPr>
            <a:spLocks noGrp="1"/>
          </p:cNvSpPr>
          <p:nvPr>
            <p:ph type="title"/>
          </p:nvPr>
        </p:nvSpPr>
        <p:spPr>
          <a:xfrm>
            <a:off x="623889" y="333375"/>
            <a:ext cx="8891142" cy="1525588"/>
          </a:xfrm>
        </p:spPr>
        <p:txBody>
          <a:bodyPr/>
          <a:lstStyle/>
          <a:p>
            <a:pPr>
              <a:lnSpc>
                <a:spcPct val="100000"/>
              </a:lnSpc>
              <a:spcBef>
                <a:spcPts val="0"/>
              </a:spcBef>
            </a:pPr>
            <a:r>
              <a:rPr lang="en-GB">
                <a:ea typeface="Arial"/>
                <a:cs typeface="Arial"/>
                <a:sym typeface="Arial"/>
              </a:rPr>
              <a:t>Challenge </a:t>
            </a:r>
            <a:br>
              <a:rPr lang="en-GB">
                <a:ea typeface="Arial"/>
                <a:cs typeface="Arial"/>
              </a:rPr>
            </a:br>
            <a:r>
              <a:rPr lang="en-GB" i="1">
                <a:ea typeface="Arial"/>
                <a:cs typeface="Arial"/>
                <a:sym typeface="Arial"/>
              </a:rPr>
              <a:t>Split into teams </a:t>
            </a:r>
            <a:endParaRPr lang="en-GB"/>
          </a:p>
        </p:txBody>
      </p:sp>
      <p:pic>
        <p:nvPicPr>
          <p:cNvPr id="8" name="Google Shape;291;p12">
            <a:extLst>
              <a:ext uri="{FF2B5EF4-FFF2-40B4-BE49-F238E27FC236}">
                <a16:creationId xmlns:a16="http://schemas.microsoft.com/office/drawing/2014/main" id="{EC856C96-0885-4BC4-8241-649312D4F2F9}"/>
              </a:ext>
            </a:extLst>
          </p:cNvPr>
          <p:cNvPicPr preferRelativeResize="0">
            <a:picLocks noGrp="1"/>
          </p:cNvPicPr>
          <p:nvPr>
            <p:ph type="pic" sz="quarter" idx="15"/>
          </p:nvPr>
        </p:nvPicPr>
        <p:blipFill rotWithShape="1">
          <a:blip r:embed="rId3">
            <a:alphaModFix/>
          </a:blip>
          <a:srcRect l="6923" r="6923"/>
          <a:stretch/>
        </p:blipFill>
        <p:spPr>
          <a:xfrm>
            <a:off x="8410073" y="2622884"/>
            <a:ext cx="3604627" cy="4235116"/>
          </a:xfrm>
          <a:prstGeom prst="rect">
            <a:avLst/>
          </a:prstGeom>
          <a:noFill/>
          <a:ln>
            <a:noFill/>
          </a:ln>
        </p:spPr>
      </p:pic>
      <p:grpSp>
        <p:nvGrpSpPr>
          <p:cNvPr id="21" name="Group 20">
            <a:extLst>
              <a:ext uri="{FF2B5EF4-FFF2-40B4-BE49-F238E27FC236}">
                <a16:creationId xmlns:a16="http://schemas.microsoft.com/office/drawing/2014/main" id="{910413D4-B065-4720-94EB-10DB0ECCDD52}"/>
              </a:ext>
            </a:extLst>
          </p:cNvPr>
          <p:cNvGrpSpPr/>
          <p:nvPr/>
        </p:nvGrpSpPr>
        <p:grpSpPr>
          <a:xfrm>
            <a:off x="131061" y="1890753"/>
            <a:ext cx="2952000" cy="1927475"/>
            <a:chOff x="719889" y="2897188"/>
            <a:chExt cx="2952000" cy="2178050"/>
          </a:xfrm>
        </p:grpSpPr>
        <p:sp>
          <p:nvSpPr>
            <p:cNvPr id="14" name="Google Shape;311;p14">
              <a:extLst>
                <a:ext uri="{FF2B5EF4-FFF2-40B4-BE49-F238E27FC236}">
                  <a16:creationId xmlns:a16="http://schemas.microsoft.com/office/drawing/2014/main" id="{51E6284A-5AFA-4075-80BC-320ADC8DC077}"/>
                </a:ext>
              </a:extLst>
            </p:cNvPr>
            <p:cNvSpPr txBox="1">
              <a:spLocks/>
            </p:cNvSpPr>
            <p:nvPr/>
          </p:nvSpPr>
          <p:spPr>
            <a:xfrm>
              <a:off x="719889" y="3023238"/>
              <a:ext cx="2952000" cy="2052000"/>
            </a:xfrm>
            <a:prstGeom prst="rect">
              <a:avLst/>
            </a:prstGeom>
            <a:solidFill>
              <a:srgbClr val="F8F9E5"/>
            </a:solidFill>
            <a:ln>
              <a:noFill/>
            </a:ln>
          </p:spPr>
          <p:txBody>
            <a:bodyPr spcFirstLastPara="1" wrap="square" lIns="144000" tIns="432000" rIns="144000" bIns="288000" anchor="ctr" anchorCtr="0">
              <a:normAutofit/>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200"/>
                <a:buFont typeface="Arial" panose="020B0604020202020204" pitchFamily="34" charset="0"/>
                <a:buNone/>
              </a:pPr>
              <a:r>
                <a:rPr lang="en-GB" sz="1200">
                  <a:latin typeface="Gotham" panose="02000504050000020004" pitchFamily="2" charset="0"/>
                </a:rPr>
                <a:t>Makes sure the whole team and the project is on track</a:t>
              </a:r>
            </a:p>
          </p:txBody>
        </p:sp>
        <p:sp>
          <p:nvSpPr>
            <p:cNvPr id="15" name="Google Shape;315;p14">
              <a:extLst>
                <a:ext uri="{FF2B5EF4-FFF2-40B4-BE49-F238E27FC236}">
                  <a16:creationId xmlns:a16="http://schemas.microsoft.com/office/drawing/2014/main" id="{558B8A20-B427-459A-B4C6-9E0ABDF411FE}"/>
                </a:ext>
              </a:extLst>
            </p:cNvPr>
            <p:cNvSpPr txBox="1">
              <a:spLocks/>
            </p:cNvSpPr>
            <p:nvPr/>
          </p:nvSpPr>
          <p:spPr>
            <a:xfrm>
              <a:off x="719889" y="2897188"/>
              <a:ext cx="2520000" cy="441053"/>
            </a:xfrm>
            <a:prstGeom prst="rect">
              <a:avLst/>
            </a:prstGeom>
            <a:solidFill>
              <a:schemeClr val="accent2"/>
            </a:solidFill>
            <a:ln>
              <a:noFill/>
            </a:ln>
          </p:spPr>
          <p:txBody>
            <a:bodyPr spcFirstLastPara="1" wrap="square" lIns="144000" tIns="0" rIns="0" bIns="36000" anchor="ctr" anchorCtr="0">
              <a:normAutofit/>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lt1"/>
                </a:buClr>
                <a:buSzPts val="1400"/>
                <a:buFont typeface="Arial" panose="020B0604020202020204" pitchFamily="34" charset="0"/>
                <a:buNone/>
              </a:pPr>
              <a:r>
                <a:rPr lang="en-GB" b="1">
                  <a:latin typeface="Gotham" panose="02000504050000020004" pitchFamily="2" charset="0"/>
                </a:rPr>
                <a:t>Project Manager</a:t>
              </a:r>
              <a:endParaRPr lang="en-GB">
                <a:latin typeface="Gotham" panose="02000504050000020004" pitchFamily="2" charset="0"/>
              </a:endParaRPr>
            </a:p>
          </p:txBody>
        </p:sp>
      </p:grpSp>
      <p:grpSp>
        <p:nvGrpSpPr>
          <p:cNvPr id="22" name="Group 21">
            <a:extLst>
              <a:ext uri="{FF2B5EF4-FFF2-40B4-BE49-F238E27FC236}">
                <a16:creationId xmlns:a16="http://schemas.microsoft.com/office/drawing/2014/main" id="{5A84B809-6287-41D3-8EDA-A55CFBFAC716}"/>
              </a:ext>
            </a:extLst>
          </p:cNvPr>
          <p:cNvGrpSpPr/>
          <p:nvPr/>
        </p:nvGrpSpPr>
        <p:grpSpPr>
          <a:xfrm>
            <a:off x="3610184" y="2325305"/>
            <a:ext cx="2485816" cy="2052000"/>
            <a:chOff x="3886950" y="2897188"/>
            <a:chExt cx="2952000" cy="2178050"/>
          </a:xfrm>
        </p:grpSpPr>
        <p:sp>
          <p:nvSpPr>
            <p:cNvPr id="13" name="Google Shape;310;p14">
              <a:extLst>
                <a:ext uri="{FF2B5EF4-FFF2-40B4-BE49-F238E27FC236}">
                  <a16:creationId xmlns:a16="http://schemas.microsoft.com/office/drawing/2014/main" id="{4D46B4AA-0BDF-476E-BA21-38B779B9BA66}"/>
                </a:ext>
              </a:extLst>
            </p:cNvPr>
            <p:cNvSpPr txBox="1">
              <a:spLocks/>
            </p:cNvSpPr>
            <p:nvPr/>
          </p:nvSpPr>
          <p:spPr>
            <a:xfrm>
              <a:off x="3886950" y="3023238"/>
              <a:ext cx="2952000" cy="2052000"/>
            </a:xfrm>
            <a:prstGeom prst="rect">
              <a:avLst/>
            </a:prstGeom>
            <a:solidFill>
              <a:srgbClr val="F8F9E5"/>
            </a:solidFill>
            <a:ln>
              <a:noFill/>
            </a:ln>
          </p:spPr>
          <p:txBody>
            <a:bodyPr spcFirstLastPara="1" wrap="square" lIns="144000" tIns="432000" rIns="144000" bIns="288000" anchor="ctr" anchorCtr="0">
              <a:normAutofit lnSpcReduction="10000"/>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200"/>
                <a:buFont typeface="Arial" panose="020B0604020202020204" pitchFamily="34" charset="0"/>
                <a:buNone/>
              </a:pPr>
              <a:r>
                <a:rPr lang="en-GB" sz="1200">
                  <a:latin typeface="Gotham" panose="02000504050000020004" pitchFamily="2" charset="0"/>
                </a:rPr>
                <a:t>The creative minds behind your program - responsible for the creating the steps needed for your machine to learn and improve, like the ones from the ‘machine learning now’ workshop.</a:t>
              </a:r>
            </a:p>
          </p:txBody>
        </p:sp>
        <p:sp>
          <p:nvSpPr>
            <p:cNvPr id="16" name="Google Shape;316;p14">
              <a:extLst>
                <a:ext uri="{FF2B5EF4-FFF2-40B4-BE49-F238E27FC236}">
                  <a16:creationId xmlns:a16="http://schemas.microsoft.com/office/drawing/2014/main" id="{B639CB6E-278C-4930-B226-5CF18A3C7B6E}"/>
                </a:ext>
              </a:extLst>
            </p:cNvPr>
            <p:cNvSpPr txBox="1">
              <a:spLocks/>
            </p:cNvSpPr>
            <p:nvPr/>
          </p:nvSpPr>
          <p:spPr>
            <a:xfrm>
              <a:off x="3886950" y="2897188"/>
              <a:ext cx="2520000" cy="441053"/>
            </a:xfrm>
            <a:prstGeom prst="rect">
              <a:avLst/>
            </a:prstGeom>
            <a:solidFill>
              <a:schemeClr val="accent2"/>
            </a:solidFill>
            <a:ln>
              <a:noFill/>
            </a:ln>
          </p:spPr>
          <p:txBody>
            <a:bodyPr spcFirstLastPara="1" wrap="square" lIns="144000" tIns="0" rIns="0" bIns="36000" anchor="ctr" anchorCtr="0">
              <a:normAutofit/>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lt1"/>
                </a:buClr>
                <a:buSzPts val="1400"/>
                <a:buFont typeface="Arial" panose="020B0604020202020204" pitchFamily="34" charset="0"/>
                <a:buNone/>
              </a:pPr>
              <a:r>
                <a:rPr lang="en-GB" b="1">
                  <a:latin typeface="Gotham" panose="02000504050000020004" pitchFamily="2" charset="0"/>
                </a:rPr>
                <a:t>Software Lead</a:t>
              </a:r>
              <a:endParaRPr lang="en-GB">
                <a:latin typeface="Gotham" panose="02000504050000020004" pitchFamily="2" charset="0"/>
              </a:endParaRPr>
            </a:p>
          </p:txBody>
        </p:sp>
      </p:grpSp>
      <p:grpSp>
        <p:nvGrpSpPr>
          <p:cNvPr id="23" name="Group 22">
            <a:extLst>
              <a:ext uri="{FF2B5EF4-FFF2-40B4-BE49-F238E27FC236}">
                <a16:creationId xmlns:a16="http://schemas.microsoft.com/office/drawing/2014/main" id="{CF92B7EE-B453-406F-8F1B-4163C2131344}"/>
              </a:ext>
            </a:extLst>
          </p:cNvPr>
          <p:cNvGrpSpPr/>
          <p:nvPr/>
        </p:nvGrpSpPr>
        <p:grpSpPr>
          <a:xfrm>
            <a:off x="131061" y="4032735"/>
            <a:ext cx="2624171" cy="2052000"/>
            <a:chOff x="719889" y="5269623"/>
            <a:chExt cx="2952000" cy="2197907"/>
          </a:xfrm>
        </p:grpSpPr>
        <p:sp>
          <p:nvSpPr>
            <p:cNvPr id="10" name="Google Shape;307;p14">
              <a:extLst>
                <a:ext uri="{FF2B5EF4-FFF2-40B4-BE49-F238E27FC236}">
                  <a16:creationId xmlns:a16="http://schemas.microsoft.com/office/drawing/2014/main" id="{7C349FBE-CC65-4F24-905A-46716E6E4069}"/>
                </a:ext>
              </a:extLst>
            </p:cNvPr>
            <p:cNvSpPr txBox="1">
              <a:spLocks/>
            </p:cNvSpPr>
            <p:nvPr/>
          </p:nvSpPr>
          <p:spPr>
            <a:xfrm>
              <a:off x="719889" y="5415530"/>
              <a:ext cx="2952000" cy="2052000"/>
            </a:xfrm>
            <a:prstGeom prst="rect">
              <a:avLst/>
            </a:prstGeom>
            <a:solidFill>
              <a:srgbClr val="F8F9E5"/>
            </a:solidFill>
            <a:ln>
              <a:noFill/>
            </a:ln>
          </p:spPr>
          <p:txBody>
            <a:bodyPr spcFirstLastPara="1" wrap="square" lIns="144000" tIns="432000" rIns="144000" bIns="288000" anchor="ctr" anchorCtr="0">
              <a:normAutofit/>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200"/>
                <a:buFont typeface="Arial" panose="020B0604020202020204" pitchFamily="34" charset="0"/>
                <a:buNone/>
              </a:pPr>
              <a:r>
                <a:rPr lang="en-GB" sz="1200">
                  <a:latin typeface="Gotham" panose="02000504050000020004" pitchFamily="2" charset="0"/>
                </a:rPr>
                <a:t>Responsible for thinking about where and how to source the voluminous sets of data you will need. Research support for other team members.</a:t>
              </a:r>
            </a:p>
          </p:txBody>
        </p:sp>
        <p:sp>
          <p:nvSpPr>
            <p:cNvPr id="17" name="Google Shape;317;p14">
              <a:extLst>
                <a:ext uri="{FF2B5EF4-FFF2-40B4-BE49-F238E27FC236}">
                  <a16:creationId xmlns:a16="http://schemas.microsoft.com/office/drawing/2014/main" id="{65FA4828-D665-4F02-8760-36B0EA954F8B}"/>
                </a:ext>
              </a:extLst>
            </p:cNvPr>
            <p:cNvSpPr txBox="1">
              <a:spLocks/>
            </p:cNvSpPr>
            <p:nvPr/>
          </p:nvSpPr>
          <p:spPr>
            <a:xfrm>
              <a:off x="719889" y="5269623"/>
              <a:ext cx="2520000" cy="441053"/>
            </a:xfrm>
            <a:prstGeom prst="rect">
              <a:avLst/>
            </a:prstGeom>
            <a:solidFill>
              <a:schemeClr val="accent2"/>
            </a:solidFill>
            <a:ln>
              <a:noFill/>
            </a:ln>
          </p:spPr>
          <p:txBody>
            <a:bodyPr spcFirstLastPara="1" wrap="square" lIns="144000" tIns="0" rIns="0" bIns="36000" anchor="ctr" anchorCtr="0">
              <a:normAutofit/>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lt1"/>
                </a:buClr>
                <a:buSzPts val="1400"/>
                <a:buFont typeface="Arial" panose="020B0604020202020204" pitchFamily="34" charset="0"/>
                <a:buNone/>
              </a:pPr>
              <a:r>
                <a:rPr lang="en-GB" b="1">
                  <a:latin typeface="Gotham" panose="02000504050000020004" pitchFamily="2" charset="0"/>
                </a:rPr>
                <a:t>Research Lead</a:t>
              </a:r>
              <a:endParaRPr lang="en-GB">
                <a:latin typeface="Gotham" panose="02000504050000020004" pitchFamily="2" charset="0"/>
              </a:endParaRPr>
            </a:p>
          </p:txBody>
        </p:sp>
      </p:grpSp>
      <p:grpSp>
        <p:nvGrpSpPr>
          <p:cNvPr id="24" name="Group 23">
            <a:extLst>
              <a:ext uri="{FF2B5EF4-FFF2-40B4-BE49-F238E27FC236}">
                <a16:creationId xmlns:a16="http://schemas.microsoft.com/office/drawing/2014/main" id="{504BBEED-E631-4066-9FC8-A99A8F56C844}"/>
              </a:ext>
            </a:extLst>
          </p:cNvPr>
          <p:cNvGrpSpPr/>
          <p:nvPr/>
        </p:nvGrpSpPr>
        <p:grpSpPr>
          <a:xfrm>
            <a:off x="6267366" y="2622884"/>
            <a:ext cx="3079374" cy="1946618"/>
            <a:chOff x="3886950" y="5269623"/>
            <a:chExt cx="2952000" cy="2197907"/>
          </a:xfrm>
        </p:grpSpPr>
        <p:sp>
          <p:nvSpPr>
            <p:cNvPr id="9" name="Google Shape;306;p14">
              <a:extLst>
                <a:ext uri="{FF2B5EF4-FFF2-40B4-BE49-F238E27FC236}">
                  <a16:creationId xmlns:a16="http://schemas.microsoft.com/office/drawing/2014/main" id="{AEA5C2E7-BD4C-4D02-B629-0D5A951F1AD9}"/>
                </a:ext>
              </a:extLst>
            </p:cNvPr>
            <p:cNvSpPr txBox="1">
              <a:spLocks/>
            </p:cNvSpPr>
            <p:nvPr/>
          </p:nvSpPr>
          <p:spPr>
            <a:xfrm>
              <a:off x="3886950" y="5415530"/>
              <a:ext cx="2952000" cy="2052000"/>
            </a:xfrm>
            <a:prstGeom prst="rect">
              <a:avLst/>
            </a:prstGeom>
            <a:solidFill>
              <a:srgbClr val="F8F9E5"/>
            </a:solidFill>
            <a:ln>
              <a:noFill/>
            </a:ln>
          </p:spPr>
          <p:txBody>
            <a:bodyPr spcFirstLastPara="1" wrap="square" lIns="144000" tIns="432000" rIns="144000" bIns="288000" anchor="ctr" anchorCtr="0">
              <a:normAutofit fontScale="92500"/>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spcBef>
                  <a:spcPts val="0"/>
                </a:spcBef>
                <a:buClr>
                  <a:schemeClr val="dk1"/>
                </a:buClr>
                <a:buSzPts val="1200"/>
                <a:buFont typeface="Arial" panose="020B0604020202020204" pitchFamily="34" charset="0"/>
                <a:buNone/>
              </a:pPr>
              <a:r>
                <a:rPr lang="en-GB" sz="1200">
                  <a:latin typeface="Gotham" panose="02000504050000020004" pitchFamily="2" charset="0"/>
                </a:rPr>
                <a:t>Responsible for thinking about the risk vs. utility of your product and how to manage that. How will you help people trust your product? You need to identify the risks involved and ensure that your machine learning tool will be safe and unbiased. </a:t>
              </a:r>
            </a:p>
          </p:txBody>
        </p:sp>
        <p:sp>
          <p:nvSpPr>
            <p:cNvPr id="18" name="Google Shape;318;p14">
              <a:extLst>
                <a:ext uri="{FF2B5EF4-FFF2-40B4-BE49-F238E27FC236}">
                  <a16:creationId xmlns:a16="http://schemas.microsoft.com/office/drawing/2014/main" id="{39A60E1E-54FA-4B2B-91FB-2D85FC728D36}"/>
                </a:ext>
              </a:extLst>
            </p:cNvPr>
            <p:cNvSpPr txBox="1">
              <a:spLocks/>
            </p:cNvSpPr>
            <p:nvPr/>
          </p:nvSpPr>
          <p:spPr>
            <a:xfrm>
              <a:off x="3886950" y="5269623"/>
              <a:ext cx="2520000" cy="441053"/>
            </a:xfrm>
            <a:prstGeom prst="rect">
              <a:avLst/>
            </a:prstGeom>
            <a:solidFill>
              <a:schemeClr val="accent2"/>
            </a:solidFill>
            <a:ln>
              <a:noFill/>
            </a:ln>
          </p:spPr>
          <p:txBody>
            <a:bodyPr spcFirstLastPara="1" vert="horz" wrap="square" lIns="144000" tIns="0" rIns="0" bIns="36000" spcCol="288000" rtlCol="0" anchor="ctr" anchorCtr="0">
              <a:normAutofit/>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lt1"/>
                </a:buClr>
                <a:buSzPts val="1400"/>
              </a:pPr>
              <a:r>
                <a:rPr lang="en-GB" b="1">
                  <a:latin typeface="Gotham" panose="02000504050000020004" pitchFamily="2" charset="0"/>
                </a:rPr>
                <a:t>Risk Lead</a:t>
              </a:r>
              <a:endParaRPr lang="en-GB">
                <a:latin typeface="Gotham" panose="02000504050000020004" pitchFamily="2" charset="0"/>
              </a:endParaRPr>
            </a:p>
          </p:txBody>
        </p:sp>
      </p:grpSp>
      <p:grpSp>
        <p:nvGrpSpPr>
          <p:cNvPr id="25" name="Group 24">
            <a:extLst>
              <a:ext uri="{FF2B5EF4-FFF2-40B4-BE49-F238E27FC236}">
                <a16:creationId xmlns:a16="http://schemas.microsoft.com/office/drawing/2014/main" id="{D202C597-59B1-45DA-B647-F4022E558077}"/>
              </a:ext>
            </a:extLst>
          </p:cNvPr>
          <p:cNvGrpSpPr/>
          <p:nvPr/>
        </p:nvGrpSpPr>
        <p:grpSpPr>
          <a:xfrm>
            <a:off x="3096166" y="4569501"/>
            <a:ext cx="2624171" cy="1698951"/>
            <a:chOff x="719889" y="7665182"/>
            <a:chExt cx="2952000" cy="2194640"/>
          </a:xfrm>
        </p:grpSpPr>
        <p:sp>
          <p:nvSpPr>
            <p:cNvPr id="11" name="Google Shape;308;p14">
              <a:extLst>
                <a:ext uri="{FF2B5EF4-FFF2-40B4-BE49-F238E27FC236}">
                  <a16:creationId xmlns:a16="http://schemas.microsoft.com/office/drawing/2014/main" id="{72D46DF2-0399-4C7A-AC77-A0508F017214}"/>
                </a:ext>
              </a:extLst>
            </p:cNvPr>
            <p:cNvSpPr txBox="1">
              <a:spLocks/>
            </p:cNvSpPr>
            <p:nvPr/>
          </p:nvSpPr>
          <p:spPr>
            <a:xfrm>
              <a:off x="719889" y="7807822"/>
              <a:ext cx="2952000" cy="2052000"/>
            </a:xfrm>
            <a:prstGeom prst="rect">
              <a:avLst/>
            </a:prstGeom>
            <a:solidFill>
              <a:srgbClr val="F8F9E5"/>
            </a:solidFill>
            <a:ln>
              <a:noFill/>
            </a:ln>
          </p:spPr>
          <p:txBody>
            <a:bodyPr spcFirstLastPara="1" wrap="square" lIns="144000" tIns="432000" rIns="144000" bIns="288000" anchor="ctr" anchorCtr="0">
              <a:normAutofit/>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200"/>
                <a:buFont typeface="Arial" panose="020B0604020202020204" pitchFamily="34" charset="0"/>
                <a:buNone/>
              </a:pPr>
              <a:r>
                <a:rPr lang="en-GB" sz="1200">
                  <a:latin typeface="Gotham" panose="02000504050000020004" pitchFamily="2" charset="0"/>
                </a:rPr>
                <a:t>Responsible for the physical design of the product.</a:t>
              </a:r>
            </a:p>
          </p:txBody>
        </p:sp>
        <p:sp>
          <p:nvSpPr>
            <p:cNvPr id="19" name="Google Shape;319;p14">
              <a:extLst>
                <a:ext uri="{FF2B5EF4-FFF2-40B4-BE49-F238E27FC236}">
                  <a16:creationId xmlns:a16="http://schemas.microsoft.com/office/drawing/2014/main" id="{0D70DC73-AFF8-40F0-9E1E-132C84885B8C}"/>
                </a:ext>
              </a:extLst>
            </p:cNvPr>
            <p:cNvSpPr txBox="1">
              <a:spLocks/>
            </p:cNvSpPr>
            <p:nvPr/>
          </p:nvSpPr>
          <p:spPr>
            <a:xfrm>
              <a:off x="719889" y="7665182"/>
              <a:ext cx="2520000" cy="441053"/>
            </a:xfrm>
            <a:prstGeom prst="rect">
              <a:avLst/>
            </a:prstGeom>
            <a:solidFill>
              <a:schemeClr val="accent2"/>
            </a:solidFill>
            <a:ln>
              <a:noFill/>
            </a:ln>
          </p:spPr>
          <p:txBody>
            <a:bodyPr spcFirstLastPara="1" vert="horz" wrap="square" lIns="144000" tIns="0" rIns="0" bIns="36000" spcCol="288000" rtlCol="0" anchor="ctr" anchorCtr="0">
              <a:normAutofit/>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lt1"/>
                </a:buClr>
                <a:buSzPts val="1400"/>
                <a:buFont typeface="Arial" panose="020B0604020202020204" pitchFamily="34" charset="0"/>
                <a:buNone/>
              </a:pPr>
              <a:r>
                <a:rPr lang="en-GB" b="1">
                  <a:latin typeface="Gotham" panose="02000504050000020004" pitchFamily="2" charset="0"/>
                </a:rPr>
                <a:t>Design Lead</a:t>
              </a:r>
              <a:endParaRPr lang="en-GB">
                <a:latin typeface="Gotham" panose="02000504050000020004" pitchFamily="2" charset="0"/>
              </a:endParaRPr>
            </a:p>
          </p:txBody>
        </p:sp>
      </p:grpSp>
      <p:grpSp>
        <p:nvGrpSpPr>
          <p:cNvPr id="26" name="Group 25">
            <a:extLst>
              <a:ext uri="{FF2B5EF4-FFF2-40B4-BE49-F238E27FC236}">
                <a16:creationId xmlns:a16="http://schemas.microsoft.com/office/drawing/2014/main" id="{1FFCA2E4-08E7-435C-9339-9598B3D86CA1}"/>
              </a:ext>
            </a:extLst>
          </p:cNvPr>
          <p:cNvGrpSpPr/>
          <p:nvPr/>
        </p:nvGrpSpPr>
        <p:grpSpPr>
          <a:xfrm>
            <a:off x="5924258" y="5032728"/>
            <a:ext cx="2485815" cy="1624263"/>
            <a:chOff x="3886950" y="7665182"/>
            <a:chExt cx="2952000" cy="2194643"/>
          </a:xfrm>
        </p:grpSpPr>
        <p:sp>
          <p:nvSpPr>
            <p:cNvPr id="12" name="Google Shape;309;p14">
              <a:extLst>
                <a:ext uri="{FF2B5EF4-FFF2-40B4-BE49-F238E27FC236}">
                  <a16:creationId xmlns:a16="http://schemas.microsoft.com/office/drawing/2014/main" id="{0697132A-120B-42DA-A2B1-7FDEB48D545F}"/>
                </a:ext>
              </a:extLst>
            </p:cNvPr>
            <p:cNvSpPr txBox="1">
              <a:spLocks/>
            </p:cNvSpPr>
            <p:nvPr/>
          </p:nvSpPr>
          <p:spPr>
            <a:xfrm>
              <a:off x="3886950" y="7807825"/>
              <a:ext cx="2952000" cy="2052000"/>
            </a:xfrm>
            <a:prstGeom prst="rect">
              <a:avLst/>
            </a:prstGeom>
            <a:solidFill>
              <a:srgbClr val="F8F9E5"/>
            </a:solidFill>
            <a:ln>
              <a:noFill/>
            </a:ln>
          </p:spPr>
          <p:txBody>
            <a:bodyPr spcFirstLastPara="1" wrap="square" lIns="144000" tIns="432000" rIns="144000" bIns="288000" anchor="ctr" anchorCtr="0">
              <a:normAutofit/>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200"/>
                <a:buFont typeface="Arial" panose="020B0604020202020204" pitchFamily="34" charset="0"/>
                <a:buNone/>
              </a:pPr>
              <a:r>
                <a:rPr lang="en-GB" sz="1200">
                  <a:latin typeface="Gotham" panose="02000504050000020004" pitchFamily="2" charset="0"/>
                </a:rPr>
                <a:t>Responsible for developing a marketing plan and thinking about who this tool would be useful for, how and why.</a:t>
              </a:r>
            </a:p>
            <a:p>
              <a:pPr marL="0" indent="0">
                <a:spcBef>
                  <a:spcPts val="600"/>
                </a:spcBef>
                <a:buClr>
                  <a:schemeClr val="dk1"/>
                </a:buClr>
                <a:buSzPts val="1200"/>
                <a:buFont typeface="Arial" panose="020B0604020202020204" pitchFamily="34" charset="0"/>
                <a:buNone/>
              </a:pPr>
              <a:endParaRPr lang="en-GB">
                <a:latin typeface="Gotham" panose="02000504050000020004" pitchFamily="2" charset="0"/>
              </a:endParaRPr>
            </a:p>
          </p:txBody>
        </p:sp>
        <p:sp>
          <p:nvSpPr>
            <p:cNvPr id="20" name="Google Shape;320;p14">
              <a:extLst>
                <a:ext uri="{FF2B5EF4-FFF2-40B4-BE49-F238E27FC236}">
                  <a16:creationId xmlns:a16="http://schemas.microsoft.com/office/drawing/2014/main" id="{8C38C182-EFA9-4339-A3A8-FC7824436E74}"/>
                </a:ext>
              </a:extLst>
            </p:cNvPr>
            <p:cNvSpPr txBox="1">
              <a:spLocks/>
            </p:cNvSpPr>
            <p:nvPr/>
          </p:nvSpPr>
          <p:spPr>
            <a:xfrm>
              <a:off x="3886950" y="7665182"/>
              <a:ext cx="2520000" cy="441053"/>
            </a:xfrm>
            <a:prstGeom prst="rect">
              <a:avLst/>
            </a:prstGeom>
            <a:solidFill>
              <a:schemeClr val="accent2"/>
            </a:solidFill>
            <a:ln>
              <a:noFill/>
            </a:ln>
          </p:spPr>
          <p:txBody>
            <a:bodyPr spcFirstLastPara="1" wrap="square" lIns="144000" tIns="0" rIns="0" bIns="36000" anchor="ctr" anchorCtr="0">
              <a:normAutofit fontScale="92500"/>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lt1"/>
                </a:buClr>
                <a:buSzPts val="1400"/>
                <a:buFont typeface="Arial" panose="020B0604020202020204" pitchFamily="34" charset="0"/>
                <a:buNone/>
              </a:pPr>
              <a:r>
                <a:rPr lang="en-GB" b="1">
                  <a:latin typeface="Gotham" panose="02000504050000020004" pitchFamily="2" charset="0"/>
                </a:rPr>
                <a:t>Marketing Lead</a:t>
              </a:r>
              <a:endParaRPr lang="en-GB">
                <a:latin typeface="Gotham" panose="02000504050000020004" pitchFamily="2" charset="0"/>
              </a:endParaRPr>
            </a:p>
          </p:txBody>
        </p:sp>
      </p:grpSp>
    </p:spTree>
    <p:extLst>
      <p:ext uri="{BB962C8B-B14F-4D97-AF65-F5344CB8AC3E}">
        <p14:creationId xmlns:p14="http://schemas.microsoft.com/office/powerpoint/2010/main" val="3670453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A113-CBFE-4651-B2A3-928E3D74D017}"/>
              </a:ext>
            </a:extLst>
          </p:cNvPr>
          <p:cNvSpPr>
            <a:spLocks noGrp="1"/>
          </p:cNvSpPr>
          <p:nvPr>
            <p:ph type="title"/>
          </p:nvPr>
        </p:nvSpPr>
        <p:spPr/>
        <p:txBody>
          <a:bodyPr>
            <a:normAutofit/>
          </a:bodyPr>
          <a:lstStyle/>
          <a:p>
            <a:pPr>
              <a:lnSpc>
                <a:spcPct val="100000"/>
              </a:lnSpc>
              <a:spcBef>
                <a:spcPts val="0"/>
              </a:spcBef>
              <a:buSzPts val="2800"/>
            </a:pPr>
            <a:r>
              <a:rPr lang="en-GB">
                <a:ea typeface="Arial"/>
                <a:cs typeface="Arial"/>
                <a:sym typeface="Arial"/>
              </a:rPr>
              <a:t>Your challenge</a:t>
            </a:r>
            <a:br>
              <a:rPr lang="en-GB">
                <a:ea typeface="Arial"/>
                <a:cs typeface="Arial"/>
                <a:sym typeface="Arial"/>
              </a:rPr>
            </a:br>
            <a:r>
              <a:rPr lang="en-GB" sz="2400" i="1">
                <a:ea typeface="Arial"/>
                <a:cs typeface="Arial"/>
                <a:sym typeface="Arial"/>
              </a:rPr>
              <a:t>Working in teams, you will design a household product that uses machine learning </a:t>
            </a:r>
            <a:endParaRPr lang="en-GB" sz="2400"/>
          </a:p>
        </p:txBody>
      </p:sp>
      <p:sp>
        <p:nvSpPr>
          <p:cNvPr id="3" name="Text Placeholder 2">
            <a:extLst>
              <a:ext uri="{FF2B5EF4-FFF2-40B4-BE49-F238E27FC236}">
                <a16:creationId xmlns:a16="http://schemas.microsoft.com/office/drawing/2014/main" id="{BA14C29C-6696-48DD-A124-5B4187B129D5}"/>
              </a:ext>
            </a:extLst>
          </p:cNvPr>
          <p:cNvSpPr>
            <a:spLocks noGrp="1"/>
          </p:cNvSpPr>
          <p:nvPr>
            <p:ph type="body" sz="quarter" idx="14"/>
          </p:nvPr>
        </p:nvSpPr>
        <p:spPr/>
        <p:txBody>
          <a:bodyPr>
            <a:normAutofit fontScale="85000" lnSpcReduction="20000"/>
          </a:bodyPr>
          <a:lstStyle/>
          <a:p>
            <a:pPr marL="457200" lvl="0" indent="-317500">
              <a:lnSpc>
                <a:spcPct val="115000"/>
              </a:lnSpc>
              <a:spcBef>
                <a:spcPts val="0"/>
              </a:spcBef>
              <a:buClr>
                <a:schemeClr val="dk1"/>
              </a:buClr>
              <a:buSzPts val="1400"/>
              <a:buFont typeface="Arial"/>
              <a:buChar char="●"/>
            </a:pPr>
            <a:r>
              <a:rPr lang="en-GB">
                <a:solidFill>
                  <a:schemeClr val="dk1"/>
                </a:solidFill>
                <a:ea typeface="Arial"/>
                <a:cs typeface="Arial"/>
                <a:sym typeface="Arial"/>
              </a:rPr>
              <a:t>Research existing machine learning tools and explore the future potential of this technique.</a:t>
            </a:r>
          </a:p>
          <a:p>
            <a:pPr marL="457200" lvl="0">
              <a:lnSpc>
                <a:spcPct val="115000"/>
              </a:lnSpc>
              <a:spcBef>
                <a:spcPts val="0"/>
              </a:spcBef>
              <a:buClr>
                <a:srgbClr val="000000"/>
              </a:buClr>
              <a:buSzPts val="1400"/>
            </a:pPr>
            <a:endParaRPr lang="en-GB">
              <a:solidFill>
                <a:schemeClr val="dk1"/>
              </a:solidFill>
              <a:ea typeface="Arial"/>
              <a:cs typeface="Arial"/>
              <a:sym typeface="Arial"/>
            </a:endParaRPr>
          </a:p>
          <a:p>
            <a:pPr marL="457200" lvl="0" indent="-317500">
              <a:lnSpc>
                <a:spcPct val="115000"/>
              </a:lnSpc>
              <a:spcBef>
                <a:spcPts val="0"/>
              </a:spcBef>
              <a:buClr>
                <a:schemeClr val="dk1"/>
              </a:buClr>
              <a:buSzPts val="1400"/>
              <a:buFont typeface="Arial"/>
              <a:buChar char="●"/>
            </a:pPr>
            <a:r>
              <a:rPr lang="en-GB">
                <a:solidFill>
                  <a:schemeClr val="dk1"/>
                </a:solidFill>
                <a:ea typeface="Arial"/>
                <a:cs typeface="Arial"/>
                <a:sym typeface="Arial"/>
              </a:rPr>
              <a:t>Develop a concept for your own machine learning tool.</a:t>
            </a:r>
          </a:p>
          <a:p>
            <a:pPr marL="457200" lvl="0">
              <a:lnSpc>
                <a:spcPct val="115000"/>
              </a:lnSpc>
              <a:spcBef>
                <a:spcPts val="0"/>
              </a:spcBef>
              <a:buClr>
                <a:srgbClr val="000000"/>
              </a:buClr>
              <a:buSzPts val="1400"/>
            </a:pPr>
            <a:endParaRPr lang="en-GB">
              <a:solidFill>
                <a:schemeClr val="dk1"/>
              </a:solidFill>
              <a:ea typeface="Arial"/>
              <a:cs typeface="Arial"/>
              <a:sym typeface="Arial"/>
            </a:endParaRPr>
          </a:p>
          <a:p>
            <a:pPr marL="457200" lvl="0" indent="-317500">
              <a:lnSpc>
                <a:spcPct val="115000"/>
              </a:lnSpc>
              <a:spcBef>
                <a:spcPts val="0"/>
              </a:spcBef>
              <a:buClr>
                <a:schemeClr val="dk1"/>
              </a:buClr>
              <a:buSzPts val="1400"/>
              <a:buFont typeface="Arial"/>
              <a:buChar char="●"/>
            </a:pPr>
            <a:r>
              <a:rPr lang="en-GB">
                <a:solidFill>
                  <a:schemeClr val="dk1"/>
                </a:solidFill>
                <a:ea typeface="Arial"/>
                <a:cs typeface="Arial"/>
                <a:sym typeface="Arial"/>
              </a:rPr>
              <a:t>Decide on what data you would need to collect and how they would source the data.</a:t>
            </a:r>
          </a:p>
          <a:p>
            <a:pPr marL="457200" lvl="0">
              <a:lnSpc>
                <a:spcPct val="115000"/>
              </a:lnSpc>
              <a:spcBef>
                <a:spcPts val="0"/>
              </a:spcBef>
              <a:buClr>
                <a:srgbClr val="000000"/>
              </a:buClr>
              <a:buSzPts val="1400"/>
            </a:pPr>
            <a:endParaRPr lang="en-GB">
              <a:solidFill>
                <a:schemeClr val="dk1"/>
              </a:solidFill>
              <a:ea typeface="Arial"/>
              <a:cs typeface="Arial"/>
              <a:sym typeface="Arial"/>
            </a:endParaRPr>
          </a:p>
          <a:p>
            <a:pPr marL="457200" lvl="0" indent="-317500">
              <a:lnSpc>
                <a:spcPct val="115000"/>
              </a:lnSpc>
              <a:spcBef>
                <a:spcPts val="0"/>
              </a:spcBef>
              <a:buClr>
                <a:schemeClr val="dk1"/>
              </a:buClr>
              <a:buSzPts val="1400"/>
              <a:buFont typeface="Arial"/>
              <a:buChar char="●"/>
            </a:pPr>
            <a:r>
              <a:rPr lang="en-GB">
                <a:solidFill>
                  <a:schemeClr val="dk1"/>
                </a:solidFill>
                <a:ea typeface="Arial"/>
                <a:cs typeface="Arial"/>
                <a:sym typeface="Arial"/>
              </a:rPr>
              <a:t>Create a plan for how the machine might process the data and how this would be useful for humans. </a:t>
            </a:r>
          </a:p>
          <a:p>
            <a:pPr marL="457200" lvl="0">
              <a:lnSpc>
                <a:spcPct val="115000"/>
              </a:lnSpc>
              <a:spcBef>
                <a:spcPts val="0"/>
              </a:spcBef>
              <a:buClr>
                <a:srgbClr val="000000"/>
              </a:buClr>
              <a:buSzPts val="1400"/>
            </a:pPr>
            <a:endParaRPr lang="en-GB">
              <a:solidFill>
                <a:schemeClr val="dk1"/>
              </a:solidFill>
              <a:ea typeface="Arial"/>
              <a:cs typeface="Arial"/>
              <a:sym typeface="Arial"/>
            </a:endParaRPr>
          </a:p>
          <a:p>
            <a:pPr marL="457200" lvl="0" indent="-317500">
              <a:lnSpc>
                <a:spcPct val="115000"/>
              </a:lnSpc>
              <a:spcBef>
                <a:spcPts val="0"/>
              </a:spcBef>
              <a:buClr>
                <a:schemeClr val="dk1"/>
              </a:buClr>
              <a:buSzPts val="1400"/>
              <a:buFont typeface="Arial"/>
              <a:buChar char="●"/>
            </a:pPr>
            <a:r>
              <a:rPr lang="en-GB">
                <a:solidFill>
                  <a:schemeClr val="dk1"/>
                </a:solidFill>
                <a:ea typeface="Arial"/>
                <a:cs typeface="Arial"/>
                <a:sym typeface="Arial"/>
              </a:rPr>
              <a:t>Draw a detailed design for the physical form of your machine learning tool.</a:t>
            </a:r>
          </a:p>
          <a:p>
            <a:pPr marL="457200" lvl="0">
              <a:lnSpc>
                <a:spcPct val="115000"/>
              </a:lnSpc>
              <a:spcBef>
                <a:spcPts val="0"/>
              </a:spcBef>
              <a:buClr>
                <a:srgbClr val="000000"/>
              </a:buClr>
              <a:buSzPts val="1400"/>
            </a:pPr>
            <a:endParaRPr lang="en-GB">
              <a:solidFill>
                <a:schemeClr val="dk1"/>
              </a:solidFill>
              <a:ea typeface="Arial"/>
              <a:cs typeface="Arial"/>
              <a:sym typeface="Arial"/>
            </a:endParaRPr>
          </a:p>
          <a:p>
            <a:pPr marL="457200" lvl="0" indent="-317500">
              <a:lnSpc>
                <a:spcPct val="115000"/>
              </a:lnSpc>
              <a:spcBef>
                <a:spcPts val="0"/>
              </a:spcBef>
              <a:buClr>
                <a:schemeClr val="dk1"/>
              </a:buClr>
              <a:buSzPts val="1400"/>
              <a:buFont typeface="Arial"/>
              <a:buChar char="●"/>
            </a:pPr>
            <a:r>
              <a:rPr lang="en-GB">
                <a:solidFill>
                  <a:schemeClr val="dk1"/>
                </a:solidFill>
                <a:ea typeface="Arial"/>
                <a:cs typeface="Arial"/>
                <a:sym typeface="Arial"/>
              </a:rPr>
              <a:t>Develop ideas about how to market your product.</a:t>
            </a:r>
          </a:p>
          <a:p>
            <a:endParaRPr lang="en-GB"/>
          </a:p>
        </p:txBody>
      </p:sp>
      <p:pic>
        <p:nvPicPr>
          <p:cNvPr id="6" name="Picture Placeholder 5" descr="A boy sitting at a table&#10;&#10;Description automatically generated">
            <a:extLst>
              <a:ext uri="{FF2B5EF4-FFF2-40B4-BE49-F238E27FC236}">
                <a16:creationId xmlns:a16="http://schemas.microsoft.com/office/drawing/2014/main" id="{EE089F28-195C-4A53-8FF0-87FF2AE8C53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0343" r="20343"/>
          <a:stretch>
            <a:fillRect/>
          </a:stretch>
        </p:blipFill>
        <p:spPr/>
      </p:pic>
    </p:spTree>
    <p:extLst>
      <p:ext uri="{BB962C8B-B14F-4D97-AF65-F5344CB8AC3E}">
        <p14:creationId xmlns:p14="http://schemas.microsoft.com/office/powerpoint/2010/main" val="3927210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D6E0-2A10-467A-AB3C-A429A6653437}"/>
              </a:ext>
            </a:extLst>
          </p:cNvPr>
          <p:cNvSpPr>
            <a:spLocks noGrp="1"/>
          </p:cNvSpPr>
          <p:nvPr>
            <p:ph type="title"/>
          </p:nvPr>
        </p:nvSpPr>
        <p:spPr/>
        <p:txBody>
          <a:bodyPr/>
          <a:lstStyle/>
          <a:p>
            <a:r>
              <a:rPr lang="en-GB">
                <a:ea typeface="Arial"/>
                <a:cs typeface="Arial"/>
                <a:sym typeface="Arial"/>
              </a:rPr>
              <a:t>Design outputs</a:t>
            </a:r>
            <a:endParaRPr lang="en-GB"/>
          </a:p>
        </p:txBody>
      </p:sp>
      <p:pic>
        <p:nvPicPr>
          <p:cNvPr id="6" name="Content Placeholder 5" descr="A picture containing text&#10;&#10;Description automatically generated">
            <a:extLst>
              <a:ext uri="{FF2B5EF4-FFF2-40B4-BE49-F238E27FC236}">
                <a16:creationId xmlns:a16="http://schemas.microsoft.com/office/drawing/2014/main" id="{6BC5090A-9C6D-41CA-A678-4CCBD516794F}"/>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6456363" y="2709565"/>
            <a:ext cx="5111750" cy="3418482"/>
          </a:xfrm>
        </p:spPr>
      </p:pic>
      <p:sp>
        <p:nvSpPr>
          <p:cNvPr id="4" name="Content Placeholder 3">
            <a:extLst>
              <a:ext uri="{FF2B5EF4-FFF2-40B4-BE49-F238E27FC236}">
                <a16:creationId xmlns:a16="http://schemas.microsoft.com/office/drawing/2014/main" id="{B75799EE-A89F-4014-8C7F-BB268E9BEC32}"/>
              </a:ext>
            </a:extLst>
          </p:cNvPr>
          <p:cNvSpPr>
            <a:spLocks noGrp="1"/>
          </p:cNvSpPr>
          <p:nvPr>
            <p:ph sz="quarter" idx="16"/>
          </p:nvPr>
        </p:nvSpPr>
        <p:spPr/>
        <p:txBody>
          <a:bodyPr/>
          <a:lstStyle/>
          <a:p>
            <a:pPr marL="457200" lvl="0" indent="-317500">
              <a:lnSpc>
                <a:spcPct val="115000"/>
              </a:lnSpc>
              <a:spcBef>
                <a:spcPts val="0"/>
              </a:spcBef>
              <a:buClr>
                <a:schemeClr val="dk1"/>
              </a:buClr>
              <a:buSzPts val="1400"/>
              <a:buFont typeface="Arial"/>
              <a:buAutoNum type="arabicPeriod"/>
            </a:pPr>
            <a:r>
              <a:rPr lang="en-GB" b="1">
                <a:solidFill>
                  <a:schemeClr val="dk1"/>
                </a:solidFill>
                <a:ea typeface="Arial"/>
                <a:cs typeface="Arial"/>
                <a:sym typeface="Arial"/>
              </a:rPr>
              <a:t>FLOW CHART DIAGRAM </a:t>
            </a:r>
            <a:r>
              <a:rPr lang="en-GB">
                <a:solidFill>
                  <a:schemeClr val="dk1"/>
                </a:solidFill>
                <a:ea typeface="Arial"/>
                <a:cs typeface="Arial"/>
                <a:sym typeface="Arial"/>
              </a:rPr>
              <a:t>Include data and test process description </a:t>
            </a:r>
          </a:p>
          <a:p>
            <a:pPr marL="457200" lvl="0" indent="-317500">
              <a:lnSpc>
                <a:spcPct val="115000"/>
              </a:lnSpc>
              <a:spcBef>
                <a:spcPts val="0"/>
              </a:spcBef>
              <a:buClr>
                <a:schemeClr val="dk1"/>
              </a:buClr>
              <a:buSzPts val="1400"/>
              <a:buFont typeface="Arial"/>
              <a:buAutoNum type="arabicPeriod"/>
            </a:pPr>
            <a:endParaRPr lang="en-GB">
              <a:solidFill>
                <a:schemeClr val="dk1"/>
              </a:solidFill>
              <a:ea typeface="Arial"/>
              <a:cs typeface="Arial"/>
              <a:sym typeface="Arial"/>
            </a:endParaRPr>
          </a:p>
          <a:p>
            <a:pPr marL="457200" lvl="0" indent="-317500">
              <a:lnSpc>
                <a:spcPct val="115000"/>
              </a:lnSpc>
              <a:spcBef>
                <a:spcPts val="0"/>
              </a:spcBef>
              <a:buClr>
                <a:schemeClr val="dk1"/>
              </a:buClr>
              <a:buSzPts val="1400"/>
              <a:buFont typeface="Arial"/>
              <a:buAutoNum type="arabicPeriod"/>
            </a:pPr>
            <a:r>
              <a:rPr lang="en-GB" b="1">
                <a:solidFill>
                  <a:schemeClr val="dk1"/>
                </a:solidFill>
                <a:ea typeface="Arial"/>
                <a:cs typeface="Arial"/>
                <a:sym typeface="Arial"/>
              </a:rPr>
              <a:t>PRODUCT SKETCH </a:t>
            </a:r>
            <a:r>
              <a:rPr lang="en-GB">
                <a:solidFill>
                  <a:schemeClr val="dk1"/>
                </a:solidFill>
                <a:ea typeface="Arial"/>
                <a:cs typeface="Arial"/>
                <a:sym typeface="Arial"/>
              </a:rPr>
              <a:t>Include annotations</a:t>
            </a:r>
          </a:p>
          <a:p>
            <a:pPr marL="457200" lvl="0" indent="-317500">
              <a:lnSpc>
                <a:spcPct val="115000"/>
              </a:lnSpc>
              <a:spcBef>
                <a:spcPts val="0"/>
              </a:spcBef>
              <a:buClr>
                <a:schemeClr val="dk1"/>
              </a:buClr>
              <a:buSzPts val="1400"/>
              <a:buFont typeface="Arial"/>
              <a:buAutoNum type="arabicPeriod"/>
            </a:pPr>
            <a:endParaRPr lang="en-GB">
              <a:solidFill>
                <a:schemeClr val="dk1"/>
              </a:solidFill>
              <a:ea typeface="Arial"/>
              <a:cs typeface="Arial"/>
              <a:sym typeface="Arial"/>
            </a:endParaRPr>
          </a:p>
          <a:p>
            <a:pPr marL="457200" lvl="0" indent="-317500">
              <a:lnSpc>
                <a:spcPct val="115000"/>
              </a:lnSpc>
              <a:spcBef>
                <a:spcPts val="0"/>
              </a:spcBef>
              <a:buClr>
                <a:schemeClr val="dk1"/>
              </a:buClr>
              <a:buSzPts val="1400"/>
              <a:buFont typeface="Arial"/>
              <a:buAutoNum type="arabicPeriod"/>
            </a:pPr>
            <a:r>
              <a:rPr lang="en-GB" b="1">
                <a:solidFill>
                  <a:schemeClr val="dk1"/>
                </a:solidFill>
                <a:ea typeface="Arial"/>
                <a:cs typeface="Arial"/>
                <a:sym typeface="Arial"/>
              </a:rPr>
              <a:t>MARKETING PLAN </a:t>
            </a:r>
            <a:r>
              <a:rPr lang="en-GB">
                <a:solidFill>
                  <a:schemeClr val="dk1"/>
                </a:solidFill>
                <a:ea typeface="Arial"/>
                <a:cs typeface="Arial"/>
                <a:sym typeface="Arial"/>
              </a:rPr>
              <a:t>Include 2 minute elevator pitch </a:t>
            </a:r>
          </a:p>
          <a:p>
            <a:endParaRPr lang="en-GB"/>
          </a:p>
        </p:txBody>
      </p:sp>
    </p:spTree>
    <p:extLst>
      <p:ext uri="{BB962C8B-B14F-4D97-AF65-F5344CB8AC3E}">
        <p14:creationId xmlns:p14="http://schemas.microsoft.com/office/powerpoint/2010/main" val="941110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D6E0-2A10-467A-AB3C-A429A6653437}"/>
              </a:ext>
            </a:extLst>
          </p:cNvPr>
          <p:cNvSpPr>
            <a:spLocks noGrp="1"/>
          </p:cNvSpPr>
          <p:nvPr>
            <p:ph type="title"/>
          </p:nvPr>
        </p:nvSpPr>
        <p:spPr/>
        <p:txBody>
          <a:bodyPr/>
          <a:lstStyle/>
          <a:p>
            <a:pPr lvl="0">
              <a:lnSpc>
                <a:spcPct val="100000"/>
              </a:lnSpc>
              <a:spcBef>
                <a:spcPts val="0"/>
              </a:spcBef>
              <a:buSzPts val="2800"/>
            </a:pPr>
            <a:r>
              <a:rPr lang="en-GB">
                <a:ea typeface="Arial"/>
                <a:cs typeface="Arial"/>
                <a:sym typeface="Arial"/>
              </a:rPr>
              <a:t>Presentations</a:t>
            </a:r>
            <a:br>
              <a:rPr lang="en-GB">
                <a:ea typeface="Arial"/>
                <a:cs typeface="Arial"/>
                <a:sym typeface="Arial"/>
              </a:rPr>
            </a:br>
            <a:r>
              <a:rPr lang="en-GB" i="1">
                <a:ea typeface="Arial"/>
                <a:cs typeface="Arial"/>
                <a:sym typeface="Arial"/>
              </a:rPr>
              <a:t>Prompt questions</a:t>
            </a:r>
            <a:endParaRPr lang="en-GB"/>
          </a:p>
        </p:txBody>
      </p:sp>
      <p:sp>
        <p:nvSpPr>
          <p:cNvPr id="3" name="Content Placeholder 2">
            <a:extLst>
              <a:ext uri="{FF2B5EF4-FFF2-40B4-BE49-F238E27FC236}">
                <a16:creationId xmlns:a16="http://schemas.microsoft.com/office/drawing/2014/main" id="{29643EE1-2DF1-47F0-9F3B-3439248D8213}"/>
              </a:ext>
            </a:extLst>
          </p:cNvPr>
          <p:cNvSpPr>
            <a:spLocks noGrp="1"/>
          </p:cNvSpPr>
          <p:nvPr>
            <p:ph sz="quarter" idx="15"/>
          </p:nvPr>
        </p:nvSpPr>
        <p:spPr/>
        <p:txBody>
          <a:bodyPr>
            <a:normAutofit fontScale="85000" lnSpcReduction="20000"/>
          </a:bodyPr>
          <a:lstStyle/>
          <a:p>
            <a:pPr marL="457200" lvl="0" indent="-304800">
              <a:lnSpc>
                <a:spcPct val="115000"/>
              </a:lnSpc>
              <a:spcBef>
                <a:spcPts val="0"/>
              </a:spcBef>
              <a:buClr>
                <a:schemeClr val="dk1"/>
              </a:buClr>
              <a:buSzPts val="1200"/>
              <a:buFont typeface="Arial"/>
              <a:buChar char="●"/>
            </a:pPr>
            <a:r>
              <a:rPr lang="en-GB">
                <a:solidFill>
                  <a:schemeClr val="dk1"/>
                </a:solidFill>
                <a:ea typeface="Arial"/>
                <a:cs typeface="Arial"/>
                <a:sym typeface="Arial"/>
              </a:rPr>
              <a:t>How will your tool continue to improve once the product is on the market? </a:t>
            </a:r>
          </a:p>
          <a:p>
            <a:pPr marL="457200" lvl="0" indent="0">
              <a:lnSpc>
                <a:spcPct val="115000"/>
              </a:lnSpc>
              <a:spcBef>
                <a:spcPts val="0"/>
              </a:spcBef>
              <a:buClr>
                <a:srgbClr val="000000"/>
              </a:buClr>
              <a:buSzPts val="1200"/>
              <a:buNone/>
            </a:pPr>
            <a:endParaRPr lang="en-GB">
              <a:solidFill>
                <a:schemeClr val="dk1"/>
              </a:solidFill>
              <a:ea typeface="Arial"/>
              <a:cs typeface="Arial"/>
              <a:sym typeface="Arial"/>
            </a:endParaRPr>
          </a:p>
          <a:p>
            <a:pPr marL="457200" lvl="0" indent="-304800">
              <a:lnSpc>
                <a:spcPct val="115000"/>
              </a:lnSpc>
              <a:spcBef>
                <a:spcPts val="0"/>
              </a:spcBef>
              <a:buClr>
                <a:schemeClr val="dk1"/>
              </a:buClr>
              <a:buSzPts val="1200"/>
              <a:buFont typeface="Arial"/>
              <a:buChar char="●"/>
            </a:pPr>
            <a:r>
              <a:rPr lang="en-GB">
                <a:solidFill>
                  <a:schemeClr val="dk1"/>
                </a:solidFill>
                <a:ea typeface="Arial"/>
                <a:cs typeface="Arial"/>
                <a:sym typeface="Arial"/>
              </a:rPr>
              <a:t>Where will you source live data from and how will this be used to provide feedback for the algorithm? </a:t>
            </a:r>
          </a:p>
          <a:p>
            <a:pPr marL="0" lvl="0" indent="0">
              <a:lnSpc>
                <a:spcPct val="115000"/>
              </a:lnSpc>
              <a:spcBef>
                <a:spcPts val="0"/>
              </a:spcBef>
              <a:buClr>
                <a:srgbClr val="000000"/>
              </a:buClr>
              <a:buSzPts val="1200"/>
              <a:buNone/>
            </a:pPr>
            <a:endParaRPr lang="en-GB">
              <a:solidFill>
                <a:schemeClr val="dk1"/>
              </a:solidFill>
              <a:ea typeface="Arial"/>
              <a:cs typeface="Arial"/>
              <a:sym typeface="Arial"/>
            </a:endParaRPr>
          </a:p>
          <a:p>
            <a:pPr marL="457200" lvl="0" indent="-304800">
              <a:lnSpc>
                <a:spcPct val="115000"/>
              </a:lnSpc>
              <a:spcBef>
                <a:spcPts val="0"/>
              </a:spcBef>
              <a:buClr>
                <a:schemeClr val="dk1"/>
              </a:buClr>
              <a:buSzPts val="1200"/>
              <a:buFont typeface="Arial"/>
              <a:buChar char="●"/>
            </a:pPr>
            <a:r>
              <a:rPr lang="en-GB">
                <a:solidFill>
                  <a:schemeClr val="dk1"/>
                </a:solidFill>
                <a:ea typeface="Arial"/>
                <a:cs typeface="Arial"/>
                <a:sym typeface="Arial"/>
              </a:rPr>
              <a:t>Who is your product aimed at? How will it be useful for them? How will you market your product? </a:t>
            </a:r>
          </a:p>
          <a:p>
            <a:pPr marL="457200" lvl="0" indent="0">
              <a:lnSpc>
                <a:spcPct val="115000"/>
              </a:lnSpc>
              <a:spcBef>
                <a:spcPts val="0"/>
              </a:spcBef>
              <a:buClr>
                <a:srgbClr val="000000"/>
              </a:buClr>
              <a:buSzPts val="1200"/>
              <a:buNone/>
            </a:pPr>
            <a:endParaRPr lang="en-GB">
              <a:solidFill>
                <a:schemeClr val="dk1"/>
              </a:solidFill>
              <a:ea typeface="Arial"/>
              <a:cs typeface="Arial"/>
              <a:sym typeface="Arial"/>
            </a:endParaRPr>
          </a:p>
          <a:p>
            <a:pPr marL="457200" lvl="0" indent="-304800">
              <a:lnSpc>
                <a:spcPct val="115000"/>
              </a:lnSpc>
              <a:spcBef>
                <a:spcPts val="0"/>
              </a:spcBef>
              <a:buClr>
                <a:schemeClr val="dk1"/>
              </a:buClr>
              <a:buSzPts val="1200"/>
              <a:buFont typeface="Arial"/>
              <a:buChar char="●"/>
            </a:pPr>
            <a:r>
              <a:rPr lang="en-GB">
                <a:solidFill>
                  <a:schemeClr val="dk1"/>
                </a:solidFill>
                <a:ea typeface="Arial"/>
                <a:cs typeface="Arial"/>
                <a:sym typeface="Arial"/>
              </a:rPr>
              <a:t>What is the physical format of your product? How is the machine learning integrated? What is the reasoning behind your design? </a:t>
            </a:r>
          </a:p>
          <a:p>
            <a:endParaRPr lang="en-GB"/>
          </a:p>
        </p:txBody>
      </p:sp>
      <p:sp>
        <p:nvSpPr>
          <p:cNvPr id="4" name="Content Placeholder 3">
            <a:extLst>
              <a:ext uri="{FF2B5EF4-FFF2-40B4-BE49-F238E27FC236}">
                <a16:creationId xmlns:a16="http://schemas.microsoft.com/office/drawing/2014/main" id="{B75799EE-A89F-4014-8C7F-BB268E9BEC32}"/>
              </a:ext>
            </a:extLst>
          </p:cNvPr>
          <p:cNvSpPr>
            <a:spLocks noGrp="1"/>
          </p:cNvSpPr>
          <p:nvPr>
            <p:ph sz="quarter" idx="16"/>
          </p:nvPr>
        </p:nvSpPr>
        <p:spPr/>
        <p:txBody>
          <a:bodyPr>
            <a:normAutofit/>
          </a:bodyPr>
          <a:lstStyle/>
          <a:p>
            <a:pPr marL="457200" lvl="0" indent="-304800">
              <a:lnSpc>
                <a:spcPct val="115000"/>
              </a:lnSpc>
              <a:spcBef>
                <a:spcPts val="0"/>
              </a:spcBef>
              <a:buClr>
                <a:schemeClr val="dk1"/>
              </a:buClr>
              <a:buSzPts val="1200"/>
              <a:buFont typeface="Arial"/>
              <a:buChar char="●"/>
            </a:pPr>
            <a:r>
              <a:rPr lang="en-GB" sz="1700">
                <a:solidFill>
                  <a:schemeClr val="dk1"/>
                </a:solidFill>
                <a:ea typeface="Arial"/>
                <a:cs typeface="Arial"/>
                <a:sym typeface="Arial"/>
              </a:rPr>
              <a:t>What output does your tool produce?</a:t>
            </a:r>
          </a:p>
          <a:p>
            <a:pPr marL="457200" lvl="0" indent="0">
              <a:lnSpc>
                <a:spcPct val="115000"/>
              </a:lnSpc>
              <a:spcBef>
                <a:spcPts val="0"/>
              </a:spcBef>
              <a:buClr>
                <a:srgbClr val="000000"/>
              </a:buClr>
              <a:buSzPts val="1200"/>
              <a:buNone/>
            </a:pPr>
            <a:endParaRPr lang="en-GB" sz="1700">
              <a:solidFill>
                <a:schemeClr val="dk1"/>
              </a:solidFill>
              <a:ea typeface="Arial"/>
              <a:cs typeface="Arial"/>
              <a:sym typeface="Arial"/>
            </a:endParaRPr>
          </a:p>
          <a:p>
            <a:pPr marL="457200" lvl="0" indent="-304800">
              <a:lnSpc>
                <a:spcPct val="115000"/>
              </a:lnSpc>
              <a:spcBef>
                <a:spcPts val="0"/>
              </a:spcBef>
              <a:buClr>
                <a:schemeClr val="dk1"/>
              </a:buClr>
              <a:buSzPts val="1200"/>
              <a:buFont typeface="Arial"/>
              <a:buChar char="●"/>
            </a:pPr>
            <a:r>
              <a:rPr lang="en-GB" sz="1700">
                <a:solidFill>
                  <a:schemeClr val="dk1"/>
                </a:solidFill>
                <a:ea typeface="Arial"/>
                <a:cs typeface="Arial"/>
                <a:sym typeface="Arial"/>
              </a:rPr>
              <a:t>Does your tool use supervised or unsupervised machine learning?</a:t>
            </a:r>
          </a:p>
          <a:p>
            <a:pPr marL="457200" lvl="0" indent="0">
              <a:lnSpc>
                <a:spcPct val="115000"/>
              </a:lnSpc>
              <a:spcBef>
                <a:spcPts val="0"/>
              </a:spcBef>
              <a:buClr>
                <a:srgbClr val="000000"/>
              </a:buClr>
              <a:buSzPts val="1200"/>
              <a:buNone/>
            </a:pPr>
            <a:endParaRPr lang="en-GB" sz="1700">
              <a:solidFill>
                <a:schemeClr val="dk1"/>
              </a:solidFill>
              <a:ea typeface="Arial"/>
              <a:cs typeface="Arial"/>
              <a:sym typeface="Arial"/>
            </a:endParaRPr>
          </a:p>
          <a:p>
            <a:pPr marL="457200" lvl="0" indent="-304800">
              <a:lnSpc>
                <a:spcPct val="115000"/>
              </a:lnSpc>
              <a:spcBef>
                <a:spcPts val="0"/>
              </a:spcBef>
              <a:buClr>
                <a:schemeClr val="dk1"/>
              </a:buClr>
              <a:buSzPts val="1200"/>
              <a:buFont typeface="Arial"/>
              <a:buChar char="●"/>
            </a:pPr>
            <a:r>
              <a:rPr lang="en-GB" sz="1700">
                <a:solidFill>
                  <a:schemeClr val="dk1"/>
                </a:solidFill>
                <a:ea typeface="Arial"/>
                <a:cs typeface="Arial"/>
                <a:sym typeface="Arial"/>
              </a:rPr>
              <a:t>Do you teach your tool using training data? Where does this data come from? </a:t>
            </a:r>
          </a:p>
          <a:p>
            <a:pPr marL="457200" lvl="0" indent="0">
              <a:lnSpc>
                <a:spcPct val="115000"/>
              </a:lnSpc>
              <a:spcBef>
                <a:spcPts val="0"/>
              </a:spcBef>
              <a:buClr>
                <a:srgbClr val="000000"/>
              </a:buClr>
              <a:buSzPts val="1200"/>
              <a:buNone/>
            </a:pPr>
            <a:endParaRPr lang="en-GB" sz="1700">
              <a:solidFill>
                <a:schemeClr val="dk1"/>
              </a:solidFill>
              <a:ea typeface="Arial"/>
              <a:cs typeface="Arial"/>
              <a:sym typeface="Arial"/>
            </a:endParaRPr>
          </a:p>
          <a:p>
            <a:pPr marL="457200" lvl="0" indent="-304800">
              <a:lnSpc>
                <a:spcPct val="115000"/>
              </a:lnSpc>
              <a:spcBef>
                <a:spcPts val="0"/>
              </a:spcBef>
              <a:buClr>
                <a:schemeClr val="dk1"/>
              </a:buClr>
              <a:buSzPts val="1200"/>
              <a:buFont typeface="Arial"/>
              <a:buChar char="●"/>
            </a:pPr>
            <a:r>
              <a:rPr lang="en-GB" sz="1700">
                <a:solidFill>
                  <a:schemeClr val="dk1"/>
                </a:solidFill>
                <a:ea typeface="Arial"/>
                <a:cs typeface="Arial"/>
                <a:sym typeface="Arial"/>
              </a:rPr>
              <a:t>How does your tool assess its performance? </a:t>
            </a:r>
          </a:p>
          <a:p>
            <a:pPr marL="457200" lvl="0" indent="0">
              <a:lnSpc>
                <a:spcPct val="115000"/>
              </a:lnSpc>
              <a:spcBef>
                <a:spcPts val="0"/>
              </a:spcBef>
              <a:buClr>
                <a:srgbClr val="000000"/>
              </a:buClr>
              <a:buSzPts val="1200"/>
              <a:buNone/>
            </a:pPr>
            <a:endParaRPr lang="en-GB">
              <a:solidFill>
                <a:schemeClr val="dk1"/>
              </a:solidFill>
              <a:ea typeface="Arial"/>
              <a:cs typeface="Arial"/>
              <a:sym typeface="Arial"/>
            </a:endParaRPr>
          </a:p>
          <a:p>
            <a:endParaRPr lang="en-GB"/>
          </a:p>
        </p:txBody>
      </p:sp>
    </p:spTree>
    <p:extLst>
      <p:ext uri="{BB962C8B-B14F-4D97-AF65-F5344CB8AC3E}">
        <p14:creationId xmlns:p14="http://schemas.microsoft.com/office/powerpoint/2010/main" val="1444948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D6E0-2A10-467A-AB3C-A429A6653437}"/>
              </a:ext>
            </a:extLst>
          </p:cNvPr>
          <p:cNvSpPr>
            <a:spLocks noGrp="1"/>
          </p:cNvSpPr>
          <p:nvPr>
            <p:ph type="title"/>
          </p:nvPr>
        </p:nvSpPr>
        <p:spPr/>
        <p:txBody>
          <a:bodyPr/>
          <a:lstStyle/>
          <a:p>
            <a:pPr lvl="0">
              <a:lnSpc>
                <a:spcPct val="100000"/>
              </a:lnSpc>
              <a:spcBef>
                <a:spcPts val="0"/>
              </a:spcBef>
              <a:buSzPts val="2800"/>
            </a:pPr>
            <a:r>
              <a:rPr lang="en-GB">
                <a:ea typeface="Arial"/>
                <a:cs typeface="Arial"/>
                <a:sym typeface="Arial"/>
              </a:rPr>
              <a:t>Plenary</a:t>
            </a:r>
            <a:endParaRPr lang="en-GB"/>
          </a:p>
        </p:txBody>
      </p:sp>
      <p:pic>
        <p:nvPicPr>
          <p:cNvPr id="7" name="Content Placeholder 6" descr="A picture containing furniture, accessory&#10;&#10;Description automatically generated">
            <a:extLst>
              <a:ext uri="{FF2B5EF4-FFF2-40B4-BE49-F238E27FC236}">
                <a16:creationId xmlns:a16="http://schemas.microsoft.com/office/drawing/2014/main" id="{71981E34-BF82-407A-9726-590967F735B5}"/>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7174523" y="2969794"/>
            <a:ext cx="3423139" cy="2699096"/>
          </a:xfrm>
        </p:spPr>
      </p:pic>
      <p:sp>
        <p:nvSpPr>
          <p:cNvPr id="4" name="Content Placeholder 3">
            <a:extLst>
              <a:ext uri="{FF2B5EF4-FFF2-40B4-BE49-F238E27FC236}">
                <a16:creationId xmlns:a16="http://schemas.microsoft.com/office/drawing/2014/main" id="{B75799EE-A89F-4014-8C7F-BB268E9BEC32}"/>
              </a:ext>
            </a:extLst>
          </p:cNvPr>
          <p:cNvSpPr>
            <a:spLocks noGrp="1"/>
          </p:cNvSpPr>
          <p:nvPr>
            <p:ph sz="quarter" idx="16"/>
          </p:nvPr>
        </p:nvSpPr>
        <p:spPr/>
        <p:txBody>
          <a:bodyPr>
            <a:normAutofit/>
          </a:bodyPr>
          <a:lstStyle/>
          <a:p>
            <a:pPr marL="0" indent="0">
              <a:buNone/>
            </a:pPr>
            <a:r>
              <a:rPr lang="en-GB">
                <a:solidFill>
                  <a:schemeClr val="dk1"/>
                </a:solidFill>
                <a:ea typeface="Arial"/>
                <a:cs typeface="Arial"/>
                <a:sym typeface="Arial"/>
              </a:rPr>
              <a:t>Reflect on your project and fill out any gaps in your </a:t>
            </a:r>
            <a:r>
              <a:rPr lang="en-GB" b="1">
                <a:solidFill>
                  <a:schemeClr val="dk1"/>
                </a:solidFill>
                <a:ea typeface="Arial"/>
                <a:cs typeface="Arial"/>
                <a:sym typeface="Arial"/>
              </a:rPr>
              <a:t>CREST Discovery Passport </a:t>
            </a:r>
            <a:r>
              <a:rPr lang="en-GB">
                <a:solidFill>
                  <a:schemeClr val="dk1"/>
                </a:solidFill>
                <a:ea typeface="Arial"/>
                <a:cs typeface="Arial"/>
                <a:sym typeface="Arial"/>
              </a:rPr>
              <a:t>in order to earn your CREST Award. </a:t>
            </a:r>
          </a:p>
          <a:p>
            <a:endParaRPr lang="en-GB"/>
          </a:p>
        </p:txBody>
      </p:sp>
    </p:spTree>
    <p:extLst>
      <p:ext uri="{BB962C8B-B14F-4D97-AF65-F5344CB8AC3E}">
        <p14:creationId xmlns:p14="http://schemas.microsoft.com/office/powerpoint/2010/main" val="341686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1F5B-FC25-4DF9-AD29-C4FA53091055}"/>
              </a:ext>
            </a:extLst>
          </p:cNvPr>
          <p:cNvSpPr>
            <a:spLocks noGrp="1"/>
          </p:cNvSpPr>
          <p:nvPr>
            <p:ph type="title"/>
          </p:nvPr>
        </p:nvSpPr>
        <p:spPr/>
        <p:txBody>
          <a:bodyPr/>
          <a:lstStyle/>
          <a:p>
            <a:r>
              <a:rPr lang="en-GB"/>
              <a:t>Your challenge</a:t>
            </a:r>
          </a:p>
        </p:txBody>
      </p:sp>
      <p:pic>
        <p:nvPicPr>
          <p:cNvPr id="8" name="Content Placeholder 7" descr="A person sitting in front of a computer&#10;&#10;Description automatically generated">
            <a:extLst>
              <a:ext uri="{FF2B5EF4-FFF2-40B4-BE49-F238E27FC236}">
                <a16:creationId xmlns:a16="http://schemas.microsoft.com/office/drawing/2014/main" id="{7D7F89A0-21E7-4C4C-976C-417527A363CB}"/>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6033477" y="2663040"/>
            <a:ext cx="4235514" cy="2804239"/>
          </a:xfrm>
        </p:spPr>
      </p:pic>
      <p:sp>
        <p:nvSpPr>
          <p:cNvPr id="4" name="Content Placeholder 3">
            <a:extLst>
              <a:ext uri="{FF2B5EF4-FFF2-40B4-BE49-F238E27FC236}">
                <a16:creationId xmlns:a16="http://schemas.microsoft.com/office/drawing/2014/main" id="{6484DF3F-17B0-4B02-A2E3-AA7AE3CB120B}"/>
              </a:ext>
            </a:extLst>
          </p:cNvPr>
          <p:cNvSpPr>
            <a:spLocks noGrp="1"/>
          </p:cNvSpPr>
          <p:nvPr>
            <p:ph sz="quarter" idx="16"/>
          </p:nvPr>
        </p:nvSpPr>
        <p:spPr/>
        <p:txBody>
          <a:bodyPr vert="horz" lIns="0" tIns="0" rIns="0" bIns="0" spcCol="288000" rtlCol="0" anchor="t">
            <a:normAutofit/>
          </a:bodyPr>
          <a:lstStyle/>
          <a:p>
            <a:pPr marL="0" indent="0">
              <a:buNone/>
            </a:pPr>
            <a:r>
              <a:rPr lang="en-GB" sz="3600"/>
              <a:t>Working in teams you will design a household product that uses machine learning.</a:t>
            </a:r>
          </a:p>
          <a:p>
            <a:pPr marL="215900" indent="-215900"/>
            <a:endParaRPr lang="en-GB"/>
          </a:p>
        </p:txBody>
      </p:sp>
    </p:spTree>
    <p:extLst>
      <p:ext uri="{BB962C8B-B14F-4D97-AF65-F5344CB8AC3E}">
        <p14:creationId xmlns:p14="http://schemas.microsoft.com/office/powerpoint/2010/main" val="411628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5BFA-FC27-4B5F-89A9-A55C4FB6419F}"/>
              </a:ext>
            </a:extLst>
          </p:cNvPr>
          <p:cNvSpPr>
            <a:spLocks noGrp="1"/>
          </p:cNvSpPr>
          <p:nvPr>
            <p:ph type="title"/>
          </p:nvPr>
        </p:nvSpPr>
        <p:spPr/>
        <p:txBody>
          <a:bodyPr/>
          <a:lstStyle/>
          <a:p>
            <a:r>
              <a:rPr lang="en-GB">
                <a:ea typeface="Arial"/>
                <a:cs typeface="Arial"/>
                <a:sym typeface="Arial"/>
              </a:rPr>
              <a:t>CREST Discovery Award</a:t>
            </a:r>
            <a:endParaRPr lang="en-GB"/>
          </a:p>
        </p:txBody>
      </p:sp>
      <p:sp>
        <p:nvSpPr>
          <p:cNvPr id="4" name="Content Placeholder 3">
            <a:extLst>
              <a:ext uri="{FF2B5EF4-FFF2-40B4-BE49-F238E27FC236}">
                <a16:creationId xmlns:a16="http://schemas.microsoft.com/office/drawing/2014/main" id="{CF9B49E3-FD87-4C95-A74C-48B1B9839A56}"/>
              </a:ext>
            </a:extLst>
          </p:cNvPr>
          <p:cNvSpPr>
            <a:spLocks noGrp="1"/>
          </p:cNvSpPr>
          <p:nvPr>
            <p:ph sz="quarter" idx="14"/>
          </p:nvPr>
        </p:nvSpPr>
        <p:spPr>
          <a:xfrm>
            <a:off x="623887" y="2528888"/>
            <a:ext cx="4329113" cy="3779836"/>
          </a:xfrm>
        </p:spPr>
        <p:txBody>
          <a:bodyPr>
            <a:normAutofit/>
          </a:bodyPr>
          <a:lstStyle/>
          <a:p>
            <a:pPr marL="0" indent="0">
              <a:buNone/>
            </a:pPr>
            <a:r>
              <a:rPr lang="en-GB" sz="2400">
                <a:solidFill>
                  <a:schemeClr val="dk1"/>
                </a:solidFill>
                <a:ea typeface="Arial"/>
                <a:cs typeface="Arial"/>
                <a:sym typeface="Arial"/>
              </a:rPr>
              <a:t>Fill out your </a:t>
            </a:r>
            <a:r>
              <a:rPr lang="en-GB" sz="2400" b="1">
                <a:solidFill>
                  <a:schemeClr val="dk1"/>
                </a:solidFill>
                <a:ea typeface="Arial"/>
                <a:cs typeface="Arial"/>
                <a:sym typeface="Arial"/>
              </a:rPr>
              <a:t>CREST Discovery Passport </a:t>
            </a:r>
            <a:r>
              <a:rPr lang="en-GB" sz="2400">
                <a:solidFill>
                  <a:schemeClr val="dk1"/>
                </a:solidFill>
                <a:ea typeface="Arial"/>
                <a:cs typeface="Arial"/>
                <a:sym typeface="Arial"/>
              </a:rPr>
              <a:t>throughout the day, to show your learning and earn your CREST Award. </a:t>
            </a:r>
          </a:p>
          <a:p>
            <a:pPr marL="0" indent="0">
              <a:buNone/>
            </a:pPr>
            <a:endParaRPr lang="en-GB"/>
          </a:p>
        </p:txBody>
      </p:sp>
      <p:pic>
        <p:nvPicPr>
          <p:cNvPr id="5" name="Picture Placeholder 4" descr="A group of people standing around a table&#10;&#10;Description automatically generated">
            <a:extLst>
              <a:ext uri="{FF2B5EF4-FFF2-40B4-BE49-F238E27FC236}">
                <a16:creationId xmlns:a16="http://schemas.microsoft.com/office/drawing/2014/main" id="{42912707-FFD3-4EAD-B72A-A1FA3366331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152" b="4152"/>
          <a:stretch>
            <a:fillRect/>
          </a:stretch>
        </p:blipFill>
        <p:spPr/>
      </p:pic>
      <p:pic>
        <p:nvPicPr>
          <p:cNvPr id="7" name="Picture 6" descr="A picture containing aircraft&#10;&#10;Description automatically generated">
            <a:extLst>
              <a:ext uri="{FF2B5EF4-FFF2-40B4-BE49-F238E27FC236}">
                <a16:creationId xmlns:a16="http://schemas.microsoft.com/office/drawing/2014/main" id="{FF8B9CE1-7F68-420D-8FBB-A1BE34432D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003" y="3027123"/>
            <a:ext cx="5089397" cy="3281601"/>
          </a:xfrm>
          <a:prstGeom prst="rect">
            <a:avLst/>
          </a:prstGeom>
        </p:spPr>
      </p:pic>
    </p:spTree>
    <p:extLst>
      <p:ext uri="{BB962C8B-B14F-4D97-AF65-F5344CB8AC3E}">
        <p14:creationId xmlns:p14="http://schemas.microsoft.com/office/powerpoint/2010/main" val="335602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04905-E064-450C-B146-C40577D1A09A}"/>
              </a:ext>
            </a:extLst>
          </p:cNvPr>
          <p:cNvSpPr>
            <a:spLocks noGrp="1"/>
          </p:cNvSpPr>
          <p:nvPr>
            <p:ph type="title"/>
          </p:nvPr>
        </p:nvSpPr>
        <p:spPr/>
        <p:txBody>
          <a:bodyPr/>
          <a:lstStyle/>
          <a:p>
            <a:r>
              <a:rPr lang="en-GB">
                <a:ea typeface="Arial"/>
                <a:cs typeface="Arial"/>
                <a:sym typeface="Arial"/>
              </a:rPr>
              <a:t>Timetable</a:t>
            </a:r>
            <a:endParaRPr lang="en-GB"/>
          </a:p>
        </p:txBody>
      </p:sp>
      <p:sp>
        <p:nvSpPr>
          <p:cNvPr id="3" name="Content Placeholder 2">
            <a:extLst>
              <a:ext uri="{FF2B5EF4-FFF2-40B4-BE49-F238E27FC236}">
                <a16:creationId xmlns:a16="http://schemas.microsoft.com/office/drawing/2014/main" id="{7F1F63EF-373C-42AE-927C-B1B23B1B6C5E}"/>
              </a:ext>
            </a:extLst>
          </p:cNvPr>
          <p:cNvSpPr>
            <a:spLocks noGrp="1"/>
          </p:cNvSpPr>
          <p:nvPr>
            <p:ph sz="quarter" idx="16"/>
          </p:nvPr>
        </p:nvSpPr>
        <p:spPr/>
        <p:txBody>
          <a:bodyPr>
            <a:normAutofit lnSpcReduction="10000"/>
          </a:bodyPr>
          <a:lstStyle/>
          <a:p>
            <a:pPr marL="457200" lvl="0" indent="-317500">
              <a:lnSpc>
                <a:spcPct val="115000"/>
              </a:lnSpc>
              <a:spcBef>
                <a:spcPts val="0"/>
              </a:spcBef>
              <a:buClr>
                <a:schemeClr val="dk1"/>
              </a:buClr>
              <a:buSzPts val="1400"/>
              <a:buFont typeface="Arial"/>
              <a:buAutoNum type="arabicPeriod"/>
            </a:pPr>
            <a:r>
              <a:rPr lang="en-GB">
                <a:solidFill>
                  <a:schemeClr val="dk1"/>
                </a:solidFill>
                <a:ea typeface="Arial"/>
                <a:cs typeface="Arial"/>
                <a:sym typeface="Arial"/>
              </a:rPr>
              <a:t>Introduction to machine learning</a:t>
            </a:r>
          </a:p>
          <a:p>
            <a:pPr marL="457200" lvl="0" indent="-317500">
              <a:lnSpc>
                <a:spcPct val="115000"/>
              </a:lnSpc>
              <a:spcBef>
                <a:spcPts val="0"/>
              </a:spcBef>
              <a:buClr>
                <a:schemeClr val="dk1"/>
              </a:buClr>
              <a:buSzPts val="1400"/>
              <a:buFont typeface="Arial"/>
              <a:buAutoNum type="arabicPeriod"/>
            </a:pPr>
            <a:r>
              <a:rPr lang="en-GB">
                <a:solidFill>
                  <a:schemeClr val="dk1"/>
                </a:solidFill>
                <a:ea typeface="Arial"/>
                <a:cs typeface="Arial"/>
                <a:sym typeface="Arial"/>
              </a:rPr>
              <a:t>Machine learning interactive workshops </a:t>
            </a:r>
          </a:p>
          <a:p>
            <a:pPr marL="0" lvl="0" indent="0">
              <a:lnSpc>
                <a:spcPct val="115000"/>
              </a:lnSpc>
              <a:spcBef>
                <a:spcPts val="1600"/>
              </a:spcBef>
              <a:buSzPts val="1300"/>
              <a:buNone/>
            </a:pPr>
            <a:r>
              <a:rPr lang="en-GB" b="1">
                <a:solidFill>
                  <a:schemeClr val="dk1"/>
                </a:solidFill>
                <a:ea typeface="Arial"/>
                <a:cs typeface="Arial"/>
                <a:sym typeface="Arial"/>
              </a:rPr>
              <a:t>BREAK</a:t>
            </a:r>
          </a:p>
          <a:p>
            <a:pPr marL="457200" lvl="0" indent="-317500">
              <a:lnSpc>
                <a:spcPct val="115000"/>
              </a:lnSpc>
              <a:spcBef>
                <a:spcPts val="1600"/>
              </a:spcBef>
              <a:buClr>
                <a:schemeClr val="dk1"/>
              </a:buClr>
              <a:buSzPts val="1400"/>
              <a:buFont typeface="Arial"/>
              <a:buAutoNum type="arabicPeriod"/>
            </a:pPr>
            <a:r>
              <a:rPr lang="en-GB">
                <a:solidFill>
                  <a:schemeClr val="dk1"/>
                </a:solidFill>
                <a:ea typeface="Arial"/>
                <a:cs typeface="Arial"/>
                <a:sym typeface="Arial"/>
              </a:rPr>
              <a:t>Split into teams</a:t>
            </a:r>
          </a:p>
          <a:p>
            <a:pPr marL="457200" lvl="0" indent="-317500">
              <a:lnSpc>
                <a:spcPct val="115000"/>
              </a:lnSpc>
              <a:spcBef>
                <a:spcPts val="0"/>
              </a:spcBef>
              <a:buClr>
                <a:schemeClr val="dk1"/>
              </a:buClr>
              <a:buSzPts val="1400"/>
              <a:buFont typeface="Arial"/>
              <a:buAutoNum type="arabicPeriod"/>
            </a:pPr>
            <a:r>
              <a:rPr lang="en-GB">
                <a:solidFill>
                  <a:schemeClr val="dk1"/>
                </a:solidFill>
                <a:ea typeface="Arial"/>
                <a:cs typeface="Arial"/>
                <a:sym typeface="Arial"/>
              </a:rPr>
              <a:t>Research and planning</a:t>
            </a:r>
          </a:p>
          <a:p>
            <a:pPr marL="0" lvl="0" indent="0">
              <a:lnSpc>
                <a:spcPct val="115000"/>
              </a:lnSpc>
              <a:spcBef>
                <a:spcPts val="1600"/>
              </a:spcBef>
              <a:buSzPts val="1300"/>
              <a:buNone/>
            </a:pPr>
            <a:r>
              <a:rPr lang="en-GB" b="1">
                <a:solidFill>
                  <a:schemeClr val="dk1"/>
                </a:solidFill>
                <a:ea typeface="Arial"/>
                <a:cs typeface="Arial"/>
                <a:sym typeface="Arial"/>
              </a:rPr>
              <a:t>LUNCH</a:t>
            </a:r>
          </a:p>
          <a:p>
            <a:pPr marL="457200" lvl="0" indent="-317500">
              <a:lnSpc>
                <a:spcPct val="115000"/>
              </a:lnSpc>
              <a:spcBef>
                <a:spcPts val="1600"/>
              </a:spcBef>
              <a:buClr>
                <a:schemeClr val="dk1"/>
              </a:buClr>
              <a:buSzPts val="1400"/>
              <a:buFont typeface="Arial"/>
              <a:buAutoNum type="arabicPeriod"/>
            </a:pPr>
            <a:r>
              <a:rPr lang="en-GB">
                <a:solidFill>
                  <a:schemeClr val="dk1"/>
                </a:solidFill>
                <a:ea typeface="Arial"/>
                <a:cs typeface="Arial"/>
                <a:sym typeface="Arial"/>
              </a:rPr>
              <a:t>Design</a:t>
            </a:r>
          </a:p>
          <a:p>
            <a:pPr marL="457200" lvl="0" indent="-317500">
              <a:lnSpc>
                <a:spcPct val="115000"/>
              </a:lnSpc>
              <a:spcBef>
                <a:spcPts val="0"/>
              </a:spcBef>
              <a:buClr>
                <a:schemeClr val="dk1"/>
              </a:buClr>
              <a:buSzPts val="1400"/>
              <a:buFont typeface="Arial"/>
              <a:buAutoNum type="arabicPeriod"/>
            </a:pPr>
            <a:r>
              <a:rPr lang="en-GB">
                <a:solidFill>
                  <a:schemeClr val="dk1"/>
                </a:solidFill>
                <a:ea typeface="Arial"/>
                <a:cs typeface="Arial"/>
                <a:sym typeface="Arial"/>
              </a:rPr>
              <a:t>Presentations</a:t>
            </a:r>
          </a:p>
          <a:p>
            <a:pPr marL="457200" lvl="0" indent="-317500">
              <a:lnSpc>
                <a:spcPct val="115000"/>
              </a:lnSpc>
              <a:spcBef>
                <a:spcPts val="0"/>
              </a:spcBef>
              <a:buClr>
                <a:schemeClr val="dk1"/>
              </a:buClr>
              <a:buSzPts val="1400"/>
              <a:buFont typeface="Arial"/>
              <a:buAutoNum type="arabicPeriod"/>
            </a:pPr>
            <a:r>
              <a:rPr lang="en-GB">
                <a:solidFill>
                  <a:schemeClr val="dk1"/>
                </a:solidFill>
                <a:ea typeface="Arial"/>
                <a:cs typeface="Arial"/>
                <a:sym typeface="Arial"/>
              </a:rPr>
              <a:t>Feedback </a:t>
            </a:r>
          </a:p>
          <a:p>
            <a:endParaRPr lang="en-GB"/>
          </a:p>
        </p:txBody>
      </p:sp>
      <p:pic>
        <p:nvPicPr>
          <p:cNvPr id="7" name="Picture 6" descr="A group of people sitting at a table&#10;&#10;Description automatically generated">
            <a:extLst>
              <a:ext uri="{FF2B5EF4-FFF2-40B4-BE49-F238E27FC236}">
                <a16:creationId xmlns:a16="http://schemas.microsoft.com/office/drawing/2014/main" id="{ABBB4220-1C49-4B1F-880C-53B682250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496" y="2787506"/>
            <a:ext cx="4896650" cy="3241962"/>
          </a:xfrm>
          <a:prstGeom prst="rect">
            <a:avLst/>
          </a:prstGeom>
        </p:spPr>
      </p:pic>
    </p:spTree>
    <p:extLst>
      <p:ext uri="{BB962C8B-B14F-4D97-AF65-F5344CB8AC3E}">
        <p14:creationId xmlns:p14="http://schemas.microsoft.com/office/powerpoint/2010/main" val="274738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814C4-083C-42B8-AE1E-F2E66A9A3E71}"/>
              </a:ext>
            </a:extLst>
          </p:cNvPr>
          <p:cNvSpPr>
            <a:spLocks noGrp="1"/>
          </p:cNvSpPr>
          <p:nvPr>
            <p:ph type="title"/>
          </p:nvPr>
        </p:nvSpPr>
        <p:spPr>
          <a:xfrm>
            <a:off x="623888" y="333375"/>
            <a:ext cx="10944225" cy="1525588"/>
          </a:xfrm>
        </p:spPr>
        <p:txBody>
          <a:bodyPr/>
          <a:lstStyle/>
          <a:p>
            <a:r>
              <a:rPr lang="en-GB">
                <a:ea typeface="Arial"/>
                <a:cs typeface="Arial"/>
                <a:sym typeface="Arial"/>
              </a:rPr>
              <a:t>What is machine learning? </a:t>
            </a:r>
            <a:endParaRPr lang="en-GB"/>
          </a:p>
        </p:txBody>
      </p:sp>
      <p:pic>
        <p:nvPicPr>
          <p:cNvPr id="4" name="Google Shape;92;p5" descr="A picture containing vector graphics&#10;&#10;Description generated with high confidence">
            <a:extLst>
              <a:ext uri="{FF2B5EF4-FFF2-40B4-BE49-F238E27FC236}">
                <a16:creationId xmlns:a16="http://schemas.microsoft.com/office/drawing/2014/main" id="{A494128C-A176-4A8E-B6D9-E85893FF5718}"/>
              </a:ext>
            </a:extLst>
          </p:cNvPr>
          <p:cNvPicPr preferRelativeResize="0">
            <a:picLocks noGrp="1"/>
          </p:cNvPicPr>
          <p:nvPr>
            <p:ph sz="quarter" idx="16"/>
          </p:nvPr>
        </p:nvPicPr>
        <p:blipFill rotWithShape="1">
          <a:blip r:embed="rId3">
            <a:alphaModFix/>
          </a:blip>
          <a:srcRect/>
          <a:stretch/>
        </p:blipFill>
        <p:spPr>
          <a:xfrm>
            <a:off x="3826680" y="2528888"/>
            <a:ext cx="4538641" cy="3779837"/>
          </a:xfrm>
          <a:prstGeom prst="rect">
            <a:avLst/>
          </a:prstGeom>
          <a:noFill/>
          <a:ln>
            <a:noFill/>
          </a:ln>
        </p:spPr>
      </p:pic>
    </p:spTree>
    <p:extLst>
      <p:ext uri="{BB962C8B-B14F-4D97-AF65-F5344CB8AC3E}">
        <p14:creationId xmlns:p14="http://schemas.microsoft.com/office/powerpoint/2010/main" val="383029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52CE-672D-4661-AA65-4B43737E9A82}"/>
              </a:ext>
            </a:extLst>
          </p:cNvPr>
          <p:cNvSpPr>
            <a:spLocks noGrp="1"/>
          </p:cNvSpPr>
          <p:nvPr>
            <p:ph type="title"/>
          </p:nvPr>
        </p:nvSpPr>
        <p:spPr/>
        <p:txBody>
          <a:bodyPr/>
          <a:lstStyle/>
          <a:p>
            <a:r>
              <a:rPr lang="en-GB">
                <a:ea typeface="Arial"/>
                <a:cs typeface="Arial"/>
                <a:sym typeface="Arial"/>
              </a:rPr>
              <a:t>What other examples can you think of where machine learning might be used?</a:t>
            </a:r>
            <a:endParaRPr lang="en-GB"/>
          </a:p>
        </p:txBody>
      </p:sp>
      <p:pic>
        <p:nvPicPr>
          <p:cNvPr id="8" name="Content Placeholder 7" descr="A picture containing red, indoor&#10;&#10;Description automatically generated">
            <a:extLst>
              <a:ext uri="{FF2B5EF4-FFF2-40B4-BE49-F238E27FC236}">
                <a16:creationId xmlns:a16="http://schemas.microsoft.com/office/drawing/2014/main" id="{E0E5FA59-5A9E-4DC2-9BAA-A73C734C0FEE}"/>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6456363" y="2714890"/>
            <a:ext cx="5111750" cy="3407833"/>
          </a:xfrm>
        </p:spPr>
      </p:pic>
      <p:pic>
        <p:nvPicPr>
          <p:cNvPr id="6" name="Content Placeholder 5" descr="A screen shot of a computer&#10;&#10;Description automatically generated">
            <a:extLst>
              <a:ext uri="{FF2B5EF4-FFF2-40B4-BE49-F238E27FC236}">
                <a16:creationId xmlns:a16="http://schemas.microsoft.com/office/drawing/2014/main" id="{8BEB34E3-E314-44F0-9562-5CC680B7AE5C}"/>
              </a:ext>
            </a:extLst>
          </p:cNvPr>
          <p:cNvPicPr>
            <a:picLocks noGrp="1" noChangeAspect="1"/>
          </p:cNvPicPr>
          <p:nvPr>
            <p:ph sz="quarter" idx="16"/>
          </p:nvPr>
        </p:nvPicPr>
        <p:blipFill>
          <a:blip r:embed="rId4">
            <a:extLst>
              <a:ext uri="{28A0092B-C50C-407E-A947-70E740481C1C}">
                <a14:useLocalDpi xmlns:a14="http://schemas.microsoft.com/office/drawing/2010/main" val="0"/>
              </a:ext>
            </a:extLst>
          </a:blip>
          <a:stretch>
            <a:fillRect/>
          </a:stretch>
        </p:blipFill>
        <p:spPr>
          <a:xfrm>
            <a:off x="1457325" y="2403191"/>
            <a:ext cx="2966594" cy="3934109"/>
          </a:xfrm>
        </p:spPr>
      </p:pic>
    </p:spTree>
    <p:extLst>
      <p:ext uri="{BB962C8B-B14F-4D97-AF65-F5344CB8AC3E}">
        <p14:creationId xmlns:p14="http://schemas.microsoft.com/office/powerpoint/2010/main" val="330280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5E97-1045-42E0-9DA9-D9B3B054CA67}"/>
              </a:ext>
            </a:extLst>
          </p:cNvPr>
          <p:cNvSpPr>
            <a:spLocks noGrp="1"/>
          </p:cNvSpPr>
          <p:nvPr>
            <p:ph type="title"/>
          </p:nvPr>
        </p:nvSpPr>
        <p:spPr/>
        <p:txBody>
          <a:bodyPr/>
          <a:lstStyle/>
          <a:p>
            <a:r>
              <a:rPr lang="en-GB">
                <a:ea typeface="Arial"/>
                <a:cs typeface="Arial"/>
                <a:sym typeface="Arial"/>
              </a:rPr>
              <a:t>How does machine learning work? </a:t>
            </a:r>
            <a:endParaRPr lang="en-GB"/>
          </a:p>
        </p:txBody>
      </p:sp>
      <p:pic>
        <p:nvPicPr>
          <p:cNvPr id="3" name="Google Shape;109;p7" descr="How do all the algorithms around us learn to do their jobs?&#10;&#10;**OMG PLUSHIE BOTS!!**: https://standard.tv/collections/cgp-grey/products/cgp-grey-sorterbot-5000-plush&#10;&#10;Bot Wallpapers on Patreon: https://www.patreon.com/posts/15959388&#10;&#10;Footnote: https://www.youtube.com/watch?v=wvWpdrfoEv0&#10;&#10;Podcasts:&#10;&#10;https://www.youtube.com/user/HelloInternetPodcast&#10;&#10;https://www.youtube.com/channel/UCqoy014xOu7ICwgLWHd9BzQ&#10;&#10;Thank you to my supporters on Patreon:&#10;&#10;James Bissonette, James Gill, Cas Eliëns, Jeremy Banks, Thomas J Miller Jr MD, Jaclyn Cauley, David F Watson, Jay Edwards, Tianyu Ge, Michael Cao, Caron Hideg, Andrea Di Biagio, Andrey Chursin, Christopher Anthony, Richard Comish, Stephen W. Carson, JoJo Chehebar, Mark Govea, John Buchan, Donal Botkin, Bob Kunz&#10;&#10;https://www.patreon.com/cgpgrey&#10;&#10;How neural networks really work with the real linear algebra: https://www.youtube.com/watch?v=aircAruvnKk&#10;&#10;&#10;Music by: http://www.davidreesmusic.com" title="How Machines Learn">
            <a:hlinkClick r:id="rId3"/>
            <a:extLst>
              <a:ext uri="{FF2B5EF4-FFF2-40B4-BE49-F238E27FC236}">
                <a16:creationId xmlns:a16="http://schemas.microsoft.com/office/drawing/2014/main" id="{079D3504-3395-4872-879D-AC27605FB0E8}"/>
              </a:ext>
            </a:extLst>
          </p:cNvPr>
          <p:cNvPicPr preferRelativeResize="0"/>
          <p:nvPr/>
        </p:nvPicPr>
        <p:blipFill rotWithShape="1">
          <a:blip r:embed="rId4">
            <a:alphaModFix/>
          </a:blip>
          <a:srcRect/>
          <a:stretch/>
        </p:blipFill>
        <p:spPr>
          <a:xfrm>
            <a:off x="3486150" y="2590800"/>
            <a:ext cx="4942459" cy="3665355"/>
          </a:xfrm>
          <a:prstGeom prst="rect">
            <a:avLst/>
          </a:prstGeom>
          <a:noFill/>
          <a:ln>
            <a:noFill/>
          </a:ln>
        </p:spPr>
      </p:pic>
    </p:spTree>
    <p:extLst>
      <p:ext uri="{BB962C8B-B14F-4D97-AF65-F5344CB8AC3E}">
        <p14:creationId xmlns:p14="http://schemas.microsoft.com/office/powerpoint/2010/main" val="350565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30E5-9CE3-41ED-8FA2-D7A709614D4F}"/>
              </a:ext>
            </a:extLst>
          </p:cNvPr>
          <p:cNvSpPr>
            <a:spLocks noGrp="1"/>
          </p:cNvSpPr>
          <p:nvPr>
            <p:ph type="title"/>
          </p:nvPr>
        </p:nvSpPr>
        <p:spPr/>
        <p:txBody>
          <a:bodyPr/>
          <a:lstStyle/>
          <a:p>
            <a:r>
              <a:rPr lang="en-GB"/>
              <a:t>What is machine learning?</a:t>
            </a:r>
          </a:p>
        </p:txBody>
      </p:sp>
      <p:sp>
        <p:nvSpPr>
          <p:cNvPr id="4" name="Content Placeholder 3">
            <a:extLst>
              <a:ext uri="{FF2B5EF4-FFF2-40B4-BE49-F238E27FC236}">
                <a16:creationId xmlns:a16="http://schemas.microsoft.com/office/drawing/2014/main" id="{FA4D12FB-5783-4C28-951F-021B334FA071}"/>
              </a:ext>
            </a:extLst>
          </p:cNvPr>
          <p:cNvSpPr>
            <a:spLocks noGrp="1"/>
          </p:cNvSpPr>
          <p:nvPr>
            <p:ph sz="quarter" idx="16"/>
          </p:nvPr>
        </p:nvSpPr>
        <p:spPr/>
        <p:txBody>
          <a:bodyPr/>
          <a:lstStyle/>
          <a:p>
            <a:pPr marL="0" lvl="0" indent="0">
              <a:spcBef>
                <a:spcPts val="0"/>
              </a:spcBef>
              <a:buNone/>
            </a:pPr>
            <a:r>
              <a:rPr lang="en-GB">
                <a:solidFill>
                  <a:srgbClr val="000000"/>
                </a:solidFill>
                <a:ea typeface="Arial"/>
                <a:cs typeface="Arial"/>
                <a:sym typeface="Arial"/>
              </a:rPr>
              <a:t>Machine learning is a technology that allows computers to perform specific tasks intelligently, by learning from data, examples, and experience.</a:t>
            </a:r>
            <a:endParaRPr lang="en-GB"/>
          </a:p>
          <a:p>
            <a:pPr marL="0" lvl="0" indent="0">
              <a:spcBef>
                <a:spcPts val="0"/>
              </a:spcBef>
              <a:buNone/>
            </a:pPr>
            <a:endParaRPr lang="en-GB"/>
          </a:p>
          <a:p>
            <a:pPr marL="0" lvl="0" indent="0">
              <a:spcBef>
                <a:spcPts val="0"/>
              </a:spcBef>
              <a:buNone/>
            </a:pPr>
            <a:r>
              <a:rPr lang="en-GB">
                <a:solidFill>
                  <a:srgbClr val="000000"/>
                </a:solidFill>
                <a:ea typeface="Arial"/>
                <a:cs typeface="Arial"/>
                <a:sym typeface="Arial"/>
              </a:rPr>
              <a:t>Imagine a machine choosing TV shows for you, based on your previous viewing history. What data would it need to make these decisions?</a:t>
            </a:r>
            <a:endParaRPr lang="en-GB"/>
          </a:p>
          <a:p>
            <a:endParaRPr lang="en-GB"/>
          </a:p>
        </p:txBody>
      </p:sp>
      <p:pic>
        <p:nvPicPr>
          <p:cNvPr id="5" name="Google Shape;116;p8" descr="Image result for netflix">
            <a:extLst>
              <a:ext uri="{FF2B5EF4-FFF2-40B4-BE49-F238E27FC236}">
                <a16:creationId xmlns:a16="http://schemas.microsoft.com/office/drawing/2014/main" id="{E2A79B11-0B6C-4E27-AAA0-8F300452D14F}"/>
              </a:ext>
            </a:extLst>
          </p:cNvPr>
          <p:cNvPicPr preferRelativeResize="0">
            <a:picLocks noGrp="1"/>
          </p:cNvPicPr>
          <p:nvPr>
            <p:ph sz="quarter" idx="15"/>
          </p:nvPr>
        </p:nvPicPr>
        <p:blipFill rotWithShape="1">
          <a:blip r:embed="rId3">
            <a:alphaModFix/>
          </a:blip>
          <a:srcRect/>
          <a:stretch/>
        </p:blipFill>
        <p:spPr>
          <a:xfrm>
            <a:off x="6456363" y="2619470"/>
            <a:ext cx="5111750" cy="3598672"/>
          </a:xfrm>
          <a:prstGeom prst="rect">
            <a:avLst/>
          </a:prstGeom>
          <a:noFill/>
          <a:ln>
            <a:noFill/>
          </a:ln>
        </p:spPr>
      </p:pic>
    </p:spTree>
    <p:extLst>
      <p:ext uri="{BB962C8B-B14F-4D97-AF65-F5344CB8AC3E}">
        <p14:creationId xmlns:p14="http://schemas.microsoft.com/office/powerpoint/2010/main" val="194147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30E5-9CE3-41ED-8FA2-D7A709614D4F}"/>
              </a:ext>
            </a:extLst>
          </p:cNvPr>
          <p:cNvSpPr>
            <a:spLocks noGrp="1"/>
          </p:cNvSpPr>
          <p:nvPr>
            <p:ph type="title"/>
          </p:nvPr>
        </p:nvSpPr>
        <p:spPr/>
        <p:txBody>
          <a:bodyPr/>
          <a:lstStyle/>
          <a:p>
            <a:r>
              <a:rPr lang="en-GB">
                <a:ea typeface="Arial"/>
                <a:cs typeface="Arial"/>
                <a:sym typeface="Arial"/>
              </a:rPr>
              <a:t>Quiz: Machine learning or not? </a:t>
            </a:r>
            <a:endParaRPr lang="en-GB"/>
          </a:p>
        </p:txBody>
      </p:sp>
      <p:pic>
        <p:nvPicPr>
          <p:cNvPr id="7" name="Google Shape;122;p9">
            <a:hlinkClick r:id="rId3"/>
            <a:extLst>
              <a:ext uri="{FF2B5EF4-FFF2-40B4-BE49-F238E27FC236}">
                <a16:creationId xmlns:a16="http://schemas.microsoft.com/office/drawing/2014/main" id="{105D531E-B931-4316-9890-6958F1A15E89}"/>
              </a:ext>
            </a:extLst>
          </p:cNvPr>
          <p:cNvPicPr preferRelativeResize="0">
            <a:picLocks noGrp="1"/>
          </p:cNvPicPr>
          <p:nvPr>
            <p:ph sz="quarter" idx="15"/>
          </p:nvPr>
        </p:nvPicPr>
        <p:blipFill rotWithShape="1">
          <a:blip r:embed="rId4">
            <a:alphaModFix/>
          </a:blip>
          <a:srcRect/>
          <a:stretch/>
        </p:blipFill>
        <p:spPr>
          <a:xfrm>
            <a:off x="3060040" y="2528888"/>
            <a:ext cx="4932095" cy="3779837"/>
          </a:xfrm>
          <a:prstGeom prst="rect">
            <a:avLst/>
          </a:prstGeom>
          <a:noFill/>
          <a:ln>
            <a:noFill/>
          </a:ln>
        </p:spPr>
      </p:pic>
    </p:spTree>
    <p:extLst>
      <p:ext uri="{BB962C8B-B14F-4D97-AF65-F5344CB8AC3E}">
        <p14:creationId xmlns:p14="http://schemas.microsoft.com/office/powerpoint/2010/main" val="1399056076"/>
      </p:ext>
    </p:extLst>
  </p:cSld>
  <p:clrMapOvr>
    <a:masterClrMapping/>
  </p:clrMapOvr>
</p:sld>
</file>

<file path=ppt/theme/theme1.xml><?xml version="1.0" encoding="utf-8"?>
<a:theme xmlns:a="http://schemas.openxmlformats.org/drawingml/2006/main" name="Office Theme">
  <a:themeElements>
    <a:clrScheme name="BSA">
      <a:dk1>
        <a:sysClr val="windowText" lastClr="000000"/>
      </a:dk1>
      <a:lt1>
        <a:sysClr val="window" lastClr="FFFFFF"/>
      </a:lt1>
      <a:dk2>
        <a:srgbClr val="44546A"/>
      </a:dk2>
      <a:lt2>
        <a:srgbClr val="E7E6E6"/>
      </a:lt2>
      <a:accent1>
        <a:srgbClr val="0084A9"/>
      </a:accent1>
      <a:accent2>
        <a:srgbClr val="B9C400"/>
      </a:accent2>
      <a:accent3>
        <a:srgbClr val="C9DDEC"/>
      </a:accent3>
      <a:accent4>
        <a:srgbClr val="9F218B"/>
      </a:accent4>
      <a:accent5>
        <a:srgbClr val="EAD51C"/>
      </a:accent5>
      <a:accent6>
        <a:srgbClr val="EAEDB3"/>
      </a:accent6>
      <a:hlink>
        <a:srgbClr val="0084A9"/>
      </a:hlink>
      <a:folHlink>
        <a:srgbClr val="B9C400"/>
      </a:folHlink>
    </a:clrScheme>
    <a:fontScheme name="BSA">
      <a:majorFont>
        <a:latin typeface="Gotham"/>
        <a:ea typeface=""/>
        <a:cs typeface=""/>
      </a:majorFont>
      <a:minorFont>
        <a:latin typeface="Gotha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A12236 - CREST Discovery - Teacher Powerpoint Presentation Template v1.2 v2.pptx" id="{975B5987-1C0A-4E64-A62C-FB2B03A5B9BA}" vid="{C65C8E72-679F-46CD-A79D-37870E8BC9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B2BE627E82BC4BAFF6F72779512BEE" ma:contentTypeVersion="19" ma:contentTypeDescription="Create a new document." ma:contentTypeScope="" ma:versionID="cf7a3de3e05a0862eb25a5a37d7ccf5c">
  <xsd:schema xmlns:xsd="http://www.w3.org/2001/XMLSchema" xmlns:xs="http://www.w3.org/2001/XMLSchema" xmlns:p="http://schemas.microsoft.com/office/2006/metadata/properties" xmlns:ns1="http://schemas.microsoft.com/sharepoint/v3" xmlns:ns2="5888dc7e-574f-412b-b0c1-d1272ceede5a" xmlns:ns3="f35cf21f-4c90-4c31-b2be-962ed3f04f12" targetNamespace="http://schemas.microsoft.com/office/2006/metadata/properties" ma:root="true" ma:fieldsID="0f4ddfc274d09d930dd9c427c6404e9e" ns1:_="" ns2:_="" ns3:_="">
    <xsd:import namespace="http://schemas.microsoft.com/sharepoint/v3"/>
    <xsd:import namespace="5888dc7e-574f-412b-b0c1-d1272ceede5a"/>
    <xsd:import namespace="f35cf21f-4c90-4c31-b2be-962ed3f04f1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88dc7e-574f-412b-b0c1-d1272ceede5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35cf21f-4c90-4c31-b2be-962ed3f04f1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14E9032-C12F-44F4-AC6E-1A830A59F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88dc7e-574f-412b-b0c1-d1272ceede5a"/>
    <ds:schemaRef ds:uri="f35cf21f-4c90-4c31-b2be-962ed3f04f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9796CE-CC5D-4D11-80C9-261B83099FE4}">
  <ds:schemaRefs>
    <ds:schemaRef ds:uri="http://schemas.microsoft.com/sharepoint/v3/contenttype/forms"/>
  </ds:schemaRefs>
</ds:datastoreItem>
</file>

<file path=customXml/itemProps3.xml><?xml version="1.0" encoding="utf-8"?>
<ds:datastoreItem xmlns:ds="http://schemas.openxmlformats.org/officeDocument/2006/customXml" ds:itemID="{4FF81005-6522-4423-957E-6187B9F87489}">
  <ds:schemaRefs>
    <ds:schemaRef ds:uri="5888dc7e-574f-412b-b0c1-d1272ceede5a"/>
    <ds:schemaRef ds:uri="http://schemas.microsoft.com/sharepoint/v3"/>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 ds:uri="f35cf21f-4c90-4c31-b2be-962ed3f04f1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BSA12236 - CREST Discovery - Teacher Powerpoint Presentation v1.2 Template</Template>
  <TotalTime>0</TotalTime>
  <Words>3610</Words>
  <Application>Microsoft Office PowerPoint</Application>
  <PresentationFormat>Widescreen</PresentationFormat>
  <Paragraphs>283</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Gotham</vt:lpstr>
      <vt:lpstr>Office Theme</vt:lpstr>
      <vt:lpstr>MACHINES OF THE FUTURE</vt:lpstr>
      <vt:lpstr>Your challenge</vt:lpstr>
      <vt:lpstr>CREST Discovery Award</vt:lpstr>
      <vt:lpstr>Timetable</vt:lpstr>
      <vt:lpstr>What is machine learning? </vt:lpstr>
      <vt:lpstr>What other examples can you think of where machine learning might be used?</vt:lpstr>
      <vt:lpstr>How does machine learning work? </vt:lpstr>
      <vt:lpstr>What is machine learning?</vt:lpstr>
      <vt:lpstr>Quiz: Machine learning or not? </vt:lpstr>
      <vt:lpstr>The future of machine learning</vt:lpstr>
      <vt:lpstr>Challenge timetable: Machine learning interactive workshops</vt:lpstr>
      <vt:lpstr>Machine learning now answers Case study 1 - Netflix cards</vt:lpstr>
      <vt:lpstr>Machine learning now answers Case study 2 - A.I. duet </vt:lpstr>
      <vt:lpstr>Machine learning now answers Case study 3 – Factory production </vt:lpstr>
      <vt:lpstr>Challenge  Split into teams </vt:lpstr>
      <vt:lpstr>Your challenge Working in teams, you will design a household product that uses machine learning </vt:lpstr>
      <vt:lpstr>Design outputs</vt:lpstr>
      <vt:lpstr>Presentations Prompt questions</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Machines of the future</dc:title>
  <dc:creator>Caitlin Brown</dc:creator>
  <cp:lastModifiedBy>Catherine Davies</cp:lastModifiedBy>
  <cp:revision>76</cp:revision>
  <dcterms:created xsi:type="dcterms:W3CDTF">2019-08-14T13:00:38Z</dcterms:created>
  <dcterms:modified xsi:type="dcterms:W3CDTF">2025-05-26T20:41:42Z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0x0101003AB2BE627E82BC4BAFF6F72779512BEE</vt:lpwstr>
  </property>
  <property fmtid="{D5CDD505-2E9C-101B-9397-08002B2CF9AE}" pid="3" name="_dlc_policyId">
    <vt:lpwstr/>
  </property>
  <property fmtid="{D5CDD505-2E9C-101B-9397-08002B2CF9AE}" pid="4" name="ItemRetentionFormula">
    <vt:lpwstr/>
  </property>
  <property fmtid="{D5CDD505-2E9C-101B-9397-08002B2CF9AE}" pid="5" name="Order">
    <vt:r8>13842700</vt:r8>
  </property>
  <property fmtid="{D5CDD505-2E9C-101B-9397-08002B2CF9AE}" pid="6" name="xd_ProgID">
    <vt:lpwstr/>
  </property>
  <property fmtid="{D5CDD505-2E9C-101B-9397-08002B2CF9AE}" pid="7" name="TemplateUrl">
    <vt:lpwstr/>
  </property>
  <property fmtid="{D5CDD505-2E9C-101B-9397-08002B2CF9AE}" pid="8" name="_CopySource">
    <vt:lpwstr>https://britishscienceassociation.sharepoint.com/Shared Documents/Projects/CREST/Sponsored projects/Royal Society Machine learning/Discovery/Docs in template/Latest version/PP versions/Machines of the future PP in template final.pptx</vt:lpwstr>
  </property>
</Properties>
</file>