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89"/>
  </p:notesMasterIdLst>
  <p:sldIdLst>
    <p:sldId id="258" r:id="rId5"/>
    <p:sldId id="259" r:id="rId6"/>
    <p:sldId id="269" r:id="rId7"/>
    <p:sldId id="311" r:id="rId8"/>
    <p:sldId id="304" r:id="rId9"/>
    <p:sldId id="305" r:id="rId10"/>
    <p:sldId id="306" r:id="rId11"/>
    <p:sldId id="302" r:id="rId12"/>
    <p:sldId id="303" r:id="rId13"/>
    <p:sldId id="270" r:id="rId14"/>
    <p:sldId id="307" r:id="rId15"/>
    <p:sldId id="309" r:id="rId16"/>
    <p:sldId id="271" r:id="rId17"/>
    <p:sldId id="312" r:id="rId18"/>
    <p:sldId id="266" r:id="rId19"/>
    <p:sldId id="314" r:id="rId20"/>
    <p:sldId id="315" r:id="rId21"/>
    <p:sldId id="310" r:id="rId22"/>
    <p:sldId id="308" r:id="rId23"/>
    <p:sldId id="316" r:id="rId24"/>
    <p:sldId id="317" r:id="rId25"/>
    <p:sldId id="313" r:id="rId26"/>
    <p:sldId id="318" r:id="rId27"/>
    <p:sldId id="265" r:id="rId28"/>
    <p:sldId id="319" r:id="rId29"/>
    <p:sldId id="279" r:id="rId30"/>
    <p:sldId id="272" r:id="rId31"/>
    <p:sldId id="273" r:id="rId32"/>
    <p:sldId id="274" r:id="rId33"/>
    <p:sldId id="275" r:id="rId34"/>
    <p:sldId id="276" r:id="rId35"/>
    <p:sldId id="278" r:id="rId36"/>
    <p:sldId id="320" r:id="rId37"/>
    <p:sldId id="321" r:id="rId38"/>
    <p:sldId id="322" r:id="rId39"/>
    <p:sldId id="282" r:id="rId40"/>
    <p:sldId id="280" r:id="rId41"/>
    <p:sldId id="281" r:id="rId42"/>
    <p:sldId id="323" r:id="rId43"/>
    <p:sldId id="324" r:id="rId44"/>
    <p:sldId id="325" r:id="rId45"/>
    <p:sldId id="326" r:id="rId46"/>
    <p:sldId id="327" r:id="rId47"/>
    <p:sldId id="328" r:id="rId48"/>
    <p:sldId id="329" r:id="rId49"/>
    <p:sldId id="267" r:id="rId50"/>
    <p:sldId id="268" r:id="rId51"/>
    <p:sldId id="330" r:id="rId52"/>
    <p:sldId id="331" r:id="rId53"/>
    <p:sldId id="332" r:id="rId54"/>
    <p:sldId id="277" r:id="rId55"/>
    <p:sldId id="333" r:id="rId56"/>
    <p:sldId id="334" r:id="rId57"/>
    <p:sldId id="283" r:id="rId58"/>
    <p:sldId id="335" r:id="rId59"/>
    <p:sldId id="336" r:id="rId60"/>
    <p:sldId id="337" r:id="rId61"/>
    <p:sldId id="338" r:id="rId62"/>
    <p:sldId id="339" r:id="rId63"/>
    <p:sldId id="340" r:id="rId64"/>
    <p:sldId id="341" r:id="rId65"/>
    <p:sldId id="342" r:id="rId66"/>
    <p:sldId id="343" r:id="rId67"/>
    <p:sldId id="344" r:id="rId68"/>
    <p:sldId id="345" r:id="rId69"/>
    <p:sldId id="346" r:id="rId70"/>
    <p:sldId id="347" r:id="rId71"/>
    <p:sldId id="348" r:id="rId72"/>
    <p:sldId id="349" r:id="rId73"/>
    <p:sldId id="301" r:id="rId74"/>
    <p:sldId id="350" r:id="rId75"/>
    <p:sldId id="351" r:id="rId76"/>
    <p:sldId id="352" r:id="rId77"/>
    <p:sldId id="353" r:id="rId78"/>
    <p:sldId id="293" r:id="rId79"/>
    <p:sldId id="354" r:id="rId80"/>
    <p:sldId id="355" r:id="rId81"/>
    <p:sldId id="298" r:id="rId82"/>
    <p:sldId id="299" r:id="rId83"/>
    <p:sldId id="300" r:id="rId84"/>
    <p:sldId id="356" r:id="rId85"/>
    <p:sldId id="357" r:id="rId86"/>
    <p:sldId id="358" r:id="rId87"/>
    <p:sldId id="359" r:id="rId8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C27F323-5520-541B-2E15-DB041A5036B9}" name="Violet Yang" initials="VY" userId="S::violet.yang@britishscienceassociation.org::27c1502a-8220-4b95-bf72-a46c7c47311a" providerId="AD"/>
  <p188:author id="{78F943E7-06CF-4CBA-A914-06A8848C6FAC}" name="Catherine Davies" initials="CD" userId="S::Catherine.Davies@britishscienceassociation.org::f51976df-a8d3-425f-8a5f-de491c99576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69A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2BE447-CCEC-4FBC-AEE5-EC92FACF0C71}" v="9" dt="2025-06-18T09:56:28.5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presProps" Target="presProps.xml"/><Relationship Id="rId95" Type="http://schemas.microsoft.com/office/2018/10/relationships/authors" Target="author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theme" Target="theme/theme1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C7D3DD-CA0A-4B49-93C4-F4B3BE425D44}" type="datetimeFigureOut">
              <a:rPr lang="en-GB" smtClean="0"/>
              <a:t>22/06/2025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7369E0-CBFE-4291-93FC-60611D270E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367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85FC9-EBD8-4975-80AA-76C4FB3CA35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778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85FC9-EBD8-4975-80AA-76C4FB3CA35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778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7369E0-CBFE-4291-93FC-60611D270E99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148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DD4B1B-384F-459A-A506-52402696366C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355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6FAB1-BF81-2600-80B0-A8A60DFB1B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D30190-76F6-32B4-94E9-E074E32A6E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9A093D-1F1C-30AC-6BDC-E3A2B9B92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B509E-DA8E-4B08-932A-52A50F582A2E}" type="datetimeFigureOut">
              <a:rPr lang="en-GB" smtClean="0"/>
              <a:t>22/06/2025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294E8-3217-D7A9-45A6-7303F308F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0B617-35BC-1D6C-1CDC-1515B5B73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20776-DC10-4B25-8D6F-29771ADC40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96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EA555-F6ED-A544-EF45-0751D818E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C4820B-32A1-2C0C-3FDC-DFC8A3D7E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2DDA5-7FEB-3AC8-016E-763B00D40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B509E-DA8E-4B08-932A-52A50F582A2E}" type="datetimeFigureOut">
              <a:rPr lang="en-GB" smtClean="0"/>
              <a:t>22/06/2025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FDCE6-C31A-B6A7-9F1F-86BF769B7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159DC-3DBC-C17D-3927-E14E671E8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20776-DC10-4B25-8D6F-29771ADC40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70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A234B9-7F5A-A7C8-D096-745A76B72E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988F04-EEEB-AC1E-D728-915470C1B3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FE211-767E-796E-E10F-60B3B6215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B509E-DA8E-4B08-932A-52A50F582A2E}" type="datetimeFigureOut">
              <a:rPr lang="en-GB" smtClean="0"/>
              <a:t>22/06/2025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2CD91-7154-928E-30A1-0653D0902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872AC-FCA6-4C47-E58D-02EA66AE8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20776-DC10-4B25-8D6F-29771ADC40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387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rimary CRES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background with stars&#10;&#10;Description automatically generated">
            <a:extLst>
              <a:ext uri="{FF2B5EF4-FFF2-40B4-BE49-F238E27FC236}">
                <a16:creationId xmlns:a16="http://schemas.microsoft.com/office/drawing/2014/main" id="{07BB212B-EC41-7FB8-93E0-468EA49C96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7066" cy="6597649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773ADEE-44E6-4601-88BF-BBB56C3A1D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8" y="4039163"/>
            <a:ext cx="5832475" cy="1099765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rgbClr val="158F9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itle 28">
            <a:extLst>
              <a:ext uri="{FF2B5EF4-FFF2-40B4-BE49-F238E27FC236}">
                <a16:creationId xmlns:a16="http://schemas.microsoft.com/office/drawing/2014/main" id="{5C17EE15-9EB4-47BE-BBF8-831CCF220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90" y="1894848"/>
            <a:ext cx="7162144" cy="1861225"/>
          </a:xfrm>
        </p:spPr>
        <p:txBody>
          <a:bodyPr>
            <a:noAutofit/>
          </a:bodyPr>
          <a:lstStyle>
            <a:lvl1pPr>
              <a:defRPr sz="6600">
                <a:solidFill>
                  <a:srgbClr val="158F9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Picture 5" descr="A logo for a company&#10;&#10;Description automatically generated">
            <a:extLst>
              <a:ext uri="{FF2B5EF4-FFF2-40B4-BE49-F238E27FC236}">
                <a16:creationId xmlns:a16="http://schemas.microsoft.com/office/drawing/2014/main" id="{4984467C-C25D-FC15-171F-C730C6A7CC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145" y="-37121"/>
            <a:ext cx="3702764" cy="179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31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H1 B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8A489AB-46F8-4B3C-077C-6B3CD3F19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3375"/>
            <a:ext cx="10944225" cy="1525588"/>
          </a:xfrm>
        </p:spPr>
        <p:txBody>
          <a:bodyPr/>
          <a:lstStyle>
            <a:lvl1pPr>
              <a:defRPr>
                <a:solidFill>
                  <a:srgbClr val="158F9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4748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BBCBE-4FB6-669C-577E-5CD060678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B2A49-CAE7-A2D1-E7FF-A3AC64771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91EFF-ACFB-A743-AE83-29E1B171A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B509E-DA8E-4B08-932A-52A50F582A2E}" type="datetimeFigureOut">
              <a:rPr lang="en-GB" smtClean="0"/>
              <a:t>22/06/2025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7AAEAD-0EBD-8735-3D83-11B3193E4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71A63D-16D8-8930-6711-27299EDB7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20776-DC10-4B25-8D6F-29771ADC40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775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2427E-F1F0-ABB9-0958-402CB6879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5B126-2433-9D48-E2AD-14895DE9E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C01A3-F1A6-E726-1308-7B0BD7D67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B509E-DA8E-4B08-932A-52A50F582A2E}" type="datetimeFigureOut">
              <a:rPr lang="en-GB" smtClean="0"/>
              <a:t>22/06/2025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8AE6B-8F8C-6F23-B968-2650F9737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CCA0E-FAEB-F93D-E1E7-F506276AE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20776-DC10-4B25-8D6F-29771ADC40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963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5C8DA-0FBD-495F-186A-0581E8871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D94B5-7550-98DA-29E8-FF7E5234B5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940B00-A3DD-EBC0-B227-5DAD2968C5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2139CC-096B-C36F-72A8-8632A3CF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B509E-DA8E-4B08-932A-52A50F582A2E}" type="datetimeFigureOut">
              <a:rPr lang="en-GB" smtClean="0"/>
              <a:t>22/06/2025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B34F9-D156-BBFE-2EF9-1A61439D0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8E5A45-9707-EA12-F0C3-81F8B6807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20776-DC10-4B25-8D6F-29771ADC40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214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7412-F2A7-3686-2342-174C15FC4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56E9B7-C351-B3D4-657B-BE3BA289F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A1E355-420B-BE0C-7016-C40AAA181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7F53CC-84BA-9772-817C-9A720D5E7F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AEC834-F2E6-A801-1265-D157A474C1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0CD13C-3278-DAE6-E5E4-51529AC25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B509E-DA8E-4B08-932A-52A50F582A2E}" type="datetimeFigureOut">
              <a:rPr lang="en-GB" smtClean="0"/>
              <a:t>22/06/2025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315CFF-483C-61F8-8D11-2887100D7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AC6F5F-5542-7ACB-3D6C-4B7DD5A84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20776-DC10-4B25-8D6F-29771ADC40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723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BC791-EA51-534B-E4F7-BC48DD5C7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21FC81-E154-167C-3683-15BD6237A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B509E-DA8E-4B08-932A-52A50F582A2E}" type="datetimeFigureOut">
              <a:rPr lang="en-GB" smtClean="0"/>
              <a:t>22/06/2025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0463B2-B34F-C619-8EE5-68983B101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4098D6-0C58-0AE1-05C2-2EE74FB15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20776-DC10-4B25-8D6F-29771ADC40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631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000F20-0995-CBA1-2A5E-DEBB36065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B509E-DA8E-4B08-932A-52A50F582A2E}" type="datetimeFigureOut">
              <a:rPr lang="en-GB" smtClean="0"/>
              <a:t>22/06/2025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5109E-474B-C28F-730C-815D2D2EC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E8017E-AC99-55BB-7165-13A1173B1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20776-DC10-4B25-8D6F-29771ADC40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061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C6FC5-1A1D-E834-4986-F0C319DD1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C8DE2-A40E-D72E-454F-5DBDF767B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151071-C39D-C51D-B855-95DE3DFF2E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E05A2D-0F47-972E-58F4-E0070317C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B509E-DA8E-4B08-932A-52A50F582A2E}" type="datetimeFigureOut">
              <a:rPr lang="en-GB" smtClean="0"/>
              <a:t>22/06/2025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817EA-C4C5-1C47-8D88-EA45B5F9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B16F07-CE16-2ED1-D393-7DB387A62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20776-DC10-4B25-8D6F-29771ADC40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246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E52B9-ADD3-B90F-9837-76EB70594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333D51-0C4B-5FE8-0E66-E8303404B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A4E1CF-BB90-1961-3199-8E60FBB59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553191-A5D6-A15A-7452-B43679966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B509E-DA8E-4B08-932A-52A50F582A2E}" type="datetimeFigureOut">
              <a:rPr lang="en-GB" smtClean="0"/>
              <a:t>22/06/2025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21AAE2-322C-1AA3-B742-5F546B727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B6758-B71F-023A-203D-1EBA67A60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20776-DC10-4B25-8D6F-29771ADC40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501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366334-72C6-54D4-AE45-697FD8E23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F750D4-1C9A-4233-2EE0-9DD9A92D4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03501-5B50-47F5-542C-9D9D0B94B4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3B509E-DA8E-4B08-932A-52A50F582A2E}" type="datetimeFigureOut">
              <a:rPr lang="en-GB" smtClean="0"/>
              <a:t>22/06/2025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459BF-62C7-468E-DCB1-E528A3BD40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3BDC6-E6F7-BD2F-BBBB-9D825A9DE1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820776-DC10-4B25-8D6F-29771ADC40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759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2.png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9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sv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svg"/><Relationship Id="rId9" Type="http://schemas.openxmlformats.org/officeDocument/2006/relationships/image" Target="../media/image10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10" Type="http://schemas.openxmlformats.org/officeDocument/2006/relationships/image" Target="../media/image112.png"/><Relationship Id="rId4" Type="http://schemas.openxmlformats.org/officeDocument/2006/relationships/image" Target="../media/image107.svg"/><Relationship Id="rId9" Type="http://schemas.openxmlformats.org/officeDocument/2006/relationships/image" Target="../media/image10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image" Target="../media/image113.png"/><Relationship Id="rId7" Type="http://schemas.openxmlformats.org/officeDocument/2006/relationships/image" Target="../media/image117.svg"/><Relationship Id="rId12" Type="http://schemas.openxmlformats.org/officeDocument/2006/relationships/image" Target="../media/image1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14.svg"/><Relationship Id="rId9" Type="http://schemas.openxmlformats.org/officeDocument/2006/relationships/image" Target="../media/image11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5.png"/><Relationship Id="rId5" Type="http://schemas.openxmlformats.org/officeDocument/2006/relationships/image" Target="../media/image124.jpeg"/><Relationship Id="rId4" Type="http://schemas.openxmlformats.org/officeDocument/2006/relationships/image" Target="../media/image11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7" Type="http://schemas.openxmlformats.org/officeDocument/2006/relationships/image" Target="../media/image130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9.pn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4.png"/><Relationship Id="rId5" Type="http://schemas.openxmlformats.org/officeDocument/2006/relationships/image" Target="../media/image133.jpeg"/><Relationship Id="rId4" Type="http://schemas.openxmlformats.org/officeDocument/2006/relationships/image" Target="../media/image132.svg"/><Relationship Id="rId9" Type="http://schemas.openxmlformats.org/officeDocument/2006/relationships/image" Target="../media/image13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8.png"/><Relationship Id="rId7" Type="http://schemas.openxmlformats.org/officeDocument/2006/relationships/image" Target="../media/image11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svg"/><Relationship Id="rId11" Type="http://schemas.openxmlformats.org/officeDocument/2006/relationships/image" Target="../media/image143.png"/><Relationship Id="rId5" Type="http://schemas.openxmlformats.org/officeDocument/2006/relationships/image" Target="../media/image98.png"/><Relationship Id="rId10" Type="http://schemas.openxmlformats.org/officeDocument/2006/relationships/image" Target="../media/image142.png"/><Relationship Id="rId4" Type="http://schemas.openxmlformats.org/officeDocument/2006/relationships/image" Target="../media/image139.svg"/><Relationship Id="rId9" Type="http://schemas.openxmlformats.org/officeDocument/2006/relationships/image" Target="../media/image1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png"/><Relationship Id="rId3" Type="http://schemas.openxmlformats.org/officeDocument/2006/relationships/image" Target="../media/image21.png"/><Relationship Id="rId7" Type="http://schemas.openxmlformats.org/officeDocument/2006/relationships/image" Target="../media/image154.png"/><Relationship Id="rId12" Type="http://schemas.openxmlformats.org/officeDocument/2006/relationships/image" Target="../media/image15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5" Type="http://schemas.openxmlformats.org/officeDocument/2006/relationships/image" Target="../media/image152.svg"/><Relationship Id="rId10" Type="http://schemas.openxmlformats.org/officeDocument/2006/relationships/image" Target="../media/image157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4.png"/><Relationship Id="rId5" Type="http://schemas.openxmlformats.org/officeDocument/2006/relationships/image" Target="../media/image163.svg"/><Relationship Id="rId10" Type="http://schemas.openxmlformats.org/officeDocument/2006/relationships/image" Target="../media/image168.png"/><Relationship Id="rId4" Type="http://schemas.openxmlformats.org/officeDocument/2006/relationships/image" Target="../media/image162.png"/><Relationship Id="rId9" Type="http://schemas.openxmlformats.org/officeDocument/2006/relationships/image" Target="../media/image16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77.png"/><Relationship Id="rId3" Type="http://schemas.openxmlformats.org/officeDocument/2006/relationships/image" Target="../media/image106.png"/><Relationship Id="rId7" Type="http://schemas.openxmlformats.org/officeDocument/2006/relationships/image" Target="../media/image171.png"/><Relationship Id="rId12" Type="http://schemas.openxmlformats.org/officeDocument/2006/relationships/image" Target="../media/image176.png"/><Relationship Id="rId17" Type="http://schemas.openxmlformats.org/officeDocument/2006/relationships/image" Target="../media/image181.png"/><Relationship Id="rId2" Type="http://schemas.openxmlformats.org/officeDocument/2006/relationships/image" Target="../media/image21.png"/><Relationship Id="rId16" Type="http://schemas.openxmlformats.org/officeDocument/2006/relationships/image" Target="../media/image18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0.svg"/><Relationship Id="rId11" Type="http://schemas.openxmlformats.org/officeDocument/2006/relationships/image" Target="../media/image175.png"/><Relationship Id="rId5" Type="http://schemas.openxmlformats.org/officeDocument/2006/relationships/image" Target="../media/image169.png"/><Relationship Id="rId15" Type="http://schemas.openxmlformats.org/officeDocument/2006/relationships/image" Target="../media/image179.png"/><Relationship Id="rId10" Type="http://schemas.openxmlformats.org/officeDocument/2006/relationships/image" Target="../media/image174.svg"/><Relationship Id="rId4" Type="http://schemas.openxmlformats.org/officeDocument/2006/relationships/image" Target="../media/image107.svg"/><Relationship Id="rId9" Type="http://schemas.openxmlformats.org/officeDocument/2006/relationships/image" Target="../media/image173.png"/><Relationship Id="rId14" Type="http://schemas.openxmlformats.org/officeDocument/2006/relationships/image" Target="../media/image1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8.jpeg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image" Target="../media/image136.png"/><Relationship Id="rId7" Type="http://schemas.openxmlformats.org/officeDocument/2006/relationships/image" Target="../media/image19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0.png"/><Relationship Id="rId5" Type="http://schemas.openxmlformats.org/officeDocument/2006/relationships/image" Target="../media/image189.jpeg"/><Relationship Id="rId4" Type="http://schemas.openxmlformats.org/officeDocument/2006/relationships/image" Target="../media/image137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3" Type="http://schemas.openxmlformats.org/officeDocument/2006/relationships/image" Target="../media/image193.png"/><Relationship Id="rId7" Type="http://schemas.openxmlformats.org/officeDocument/2006/relationships/image" Target="../media/image99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8.png"/><Relationship Id="rId5" Type="http://schemas.openxmlformats.org/officeDocument/2006/relationships/image" Target="../media/image195.png"/><Relationship Id="rId4" Type="http://schemas.openxmlformats.org/officeDocument/2006/relationships/image" Target="../media/image194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94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png"/><Relationship Id="rId5" Type="http://schemas.openxmlformats.org/officeDocument/2006/relationships/image" Target="../media/image19.png"/><Relationship Id="rId4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6.png"/><Relationship Id="rId5" Type="http://schemas.openxmlformats.org/officeDocument/2006/relationships/image" Target="../media/image205.svg"/><Relationship Id="rId4" Type="http://schemas.openxmlformats.org/officeDocument/2006/relationships/image" Target="../media/image20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19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4.svg"/><Relationship Id="rId5" Type="http://schemas.openxmlformats.org/officeDocument/2006/relationships/image" Target="../media/image113.png"/><Relationship Id="rId4" Type="http://schemas.openxmlformats.org/officeDocument/2006/relationships/image" Target="../media/image137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3" Type="http://schemas.openxmlformats.org/officeDocument/2006/relationships/image" Target="../media/image140.png"/><Relationship Id="rId7" Type="http://schemas.openxmlformats.org/officeDocument/2006/relationships/image" Target="../media/image11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7.png"/><Relationship Id="rId5" Type="http://schemas.openxmlformats.org/officeDocument/2006/relationships/image" Target="../media/image205.svg"/><Relationship Id="rId4" Type="http://schemas.openxmlformats.org/officeDocument/2006/relationships/image" Target="../media/image20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1.png"/><Relationship Id="rId5" Type="http://schemas.openxmlformats.org/officeDocument/2006/relationships/image" Target="../media/image210.png"/><Relationship Id="rId4" Type="http://schemas.openxmlformats.org/officeDocument/2006/relationships/image" Target="../media/image20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7" Type="http://schemas.openxmlformats.org/officeDocument/2006/relationships/image" Target="../media/image21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3.png"/><Relationship Id="rId5" Type="http://schemas.openxmlformats.org/officeDocument/2006/relationships/image" Target="../media/image101.svg"/><Relationship Id="rId4" Type="http://schemas.openxmlformats.org/officeDocument/2006/relationships/image" Target="../media/image10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7" Type="http://schemas.openxmlformats.org/officeDocument/2006/relationships/image" Target="../media/image219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8.png"/><Relationship Id="rId5" Type="http://schemas.openxmlformats.org/officeDocument/2006/relationships/image" Target="../media/image217.png"/><Relationship Id="rId4" Type="http://schemas.openxmlformats.org/officeDocument/2006/relationships/image" Target="../media/image21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3.png"/><Relationship Id="rId4" Type="http://schemas.openxmlformats.org/officeDocument/2006/relationships/image" Target="../media/image222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7" Type="http://schemas.openxmlformats.org/officeDocument/2006/relationships/image" Target="../media/image2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5.png"/><Relationship Id="rId5" Type="http://schemas.openxmlformats.org/officeDocument/2006/relationships/image" Target="../media/image224.png"/><Relationship Id="rId4" Type="http://schemas.openxmlformats.org/officeDocument/2006/relationships/image" Target="../media/image222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9.png"/><Relationship Id="rId4" Type="http://schemas.openxmlformats.org/officeDocument/2006/relationships/image" Target="../media/image22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png"/><Relationship Id="rId3" Type="http://schemas.openxmlformats.org/officeDocument/2006/relationships/image" Target="../media/image230.png"/><Relationship Id="rId7" Type="http://schemas.openxmlformats.org/officeDocument/2006/relationships/image" Target="../media/image233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2.png"/><Relationship Id="rId5" Type="http://schemas.openxmlformats.org/officeDocument/2006/relationships/image" Target="../media/image30.png"/><Relationship Id="rId10" Type="http://schemas.openxmlformats.org/officeDocument/2006/relationships/image" Target="../media/image236.png"/><Relationship Id="rId4" Type="http://schemas.openxmlformats.org/officeDocument/2006/relationships/image" Target="../media/image231.svg"/><Relationship Id="rId9" Type="http://schemas.openxmlformats.org/officeDocument/2006/relationships/image" Target="../media/image23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7" Type="http://schemas.openxmlformats.org/officeDocument/2006/relationships/image" Target="../media/image242.sv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1.png"/><Relationship Id="rId5" Type="http://schemas.openxmlformats.org/officeDocument/2006/relationships/image" Target="../media/image240.svg"/><Relationship Id="rId4" Type="http://schemas.openxmlformats.org/officeDocument/2006/relationships/image" Target="../media/image23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jpeg"/><Relationship Id="rId3" Type="http://schemas.openxmlformats.org/officeDocument/2006/relationships/image" Target="../media/image244.png"/><Relationship Id="rId7" Type="http://schemas.openxmlformats.org/officeDocument/2006/relationships/hyperlink" Target="http://travel.stackexchange.com/questions/3417/carry-on-crafting-projects" TargetMode="External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7.png"/><Relationship Id="rId5" Type="http://schemas.openxmlformats.org/officeDocument/2006/relationships/image" Target="../media/image246.png"/><Relationship Id="rId10" Type="http://schemas.openxmlformats.org/officeDocument/2006/relationships/image" Target="../media/image250.png"/><Relationship Id="rId4" Type="http://schemas.openxmlformats.org/officeDocument/2006/relationships/image" Target="../media/image245.jpeg"/><Relationship Id="rId9" Type="http://schemas.openxmlformats.org/officeDocument/2006/relationships/image" Target="../media/image24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3" Type="http://schemas.openxmlformats.org/officeDocument/2006/relationships/image" Target="../media/image251.jpeg"/><Relationship Id="rId7" Type="http://schemas.openxmlformats.org/officeDocument/2006/relationships/image" Target="../media/image233.svg"/><Relationship Id="rId12" Type="http://schemas.openxmlformats.org/officeDocument/2006/relationships/image" Target="../media/image242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2.png"/><Relationship Id="rId11" Type="http://schemas.openxmlformats.org/officeDocument/2006/relationships/image" Target="../media/image241.png"/><Relationship Id="rId5" Type="http://schemas.openxmlformats.org/officeDocument/2006/relationships/image" Target="../media/image231.svg"/><Relationship Id="rId10" Type="http://schemas.openxmlformats.org/officeDocument/2006/relationships/image" Target="../media/image254.jpeg"/><Relationship Id="rId4" Type="http://schemas.openxmlformats.org/officeDocument/2006/relationships/image" Target="../media/image230.png"/><Relationship Id="rId9" Type="http://schemas.openxmlformats.org/officeDocument/2006/relationships/image" Target="../media/image25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png"/><Relationship Id="rId3" Type="http://schemas.openxmlformats.org/officeDocument/2006/relationships/image" Target="../media/image230.png"/><Relationship Id="rId7" Type="http://schemas.openxmlformats.org/officeDocument/2006/relationships/image" Target="../media/image233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2.png"/><Relationship Id="rId5" Type="http://schemas.openxmlformats.org/officeDocument/2006/relationships/image" Target="../media/image30.png"/><Relationship Id="rId10" Type="http://schemas.openxmlformats.org/officeDocument/2006/relationships/image" Target="../media/image236.png"/><Relationship Id="rId4" Type="http://schemas.openxmlformats.org/officeDocument/2006/relationships/image" Target="../media/image231.svg"/><Relationship Id="rId9" Type="http://schemas.openxmlformats.org/officeDocument/2006/relationships/image" Target="../media/image25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.png"/><Relationship Id="rId3" Type="http://schemas.openxmlformats.org/officeDocument/2006/relationships/image" Target="../media/image256.jpeg"/><Relationship Id="rId7" Type="http://schemas.openxmlformats.org/officeDocument/2006/relationships/image" Target="../media/image26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9.png"/><Relationship Id="rId5" Type="http://schemas.openxmlformats.org/officeDocument/2006/relationships/image" Target="../media/image258.png"/><Relationship Id="rId4" Type="http://schemas.openxmlformats.org/officeDocument/2006/relationships/image" Target="../media/image25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94.png"/><Relationship Id="rId7" Type="http://schemas.openxmlformats.org/officeDocument/2006/relationships/image" Target="../media/image20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png"/><Relationship Id="rId5" Type="http://schemas.openxmlformats.org/officeDocument/2006/relationships/image" Target="../media/image19.png"/><Relationship Id="rId4" Type="http://schemas.openxmlformats.org/officeDocument/2006/relationships/image" Target="../media/image9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.png"/><Relationship Id="rId3" Type="http://schemas.openxmlformats.org/officeDocument/2006/relationships/image" Target="../media/image204.png"/><Relationship Id="rId7" Type="http://schemas.openxmlformats.org/officeDocument/2006/relationships/image" Target="../media/image265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4.svg"/><Relationship Id="rId5" Type="http://schemas.openxmlformats.org/officeDocument/2006/relationships/image" Target="../media/image113.png"/><Relationship Id="rId4" Type="http://schemas.openxmlformats.org/officeDocument/2006/relationships/image" Target="../media/image205.sv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3" Type="http://schemas.openxmlformats.org/officeDocument/2006/relationships/image" Target="../media/image267.png"/><Relationship Id="rId7" Type="http://schemas.openxmlformats.org/officeDocument/2006/relationships/image" Target="../media/image113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5.svg"/><Relationship Id="rId5" Type="http://schemas.openxmlformats.org/officeDocument/2006/relationships/image" Target="../media/image204.png"/><Relationship Id="rId4" Type="http://schemas.openxmlformats.org/officeDocument/2006/relationships/image" Target="../media/image26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png"/><Relationship Id="rId3" Type="http://schemas.openxmlformats.org/officeDocument/2006/relationships/image" Target="../media/image169.png"/><Relationship Id="rId7" Type="http://schemas.openxmlformats.org/officeDocument/2006/relationships/image" Target="../media/image271.sv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0.png"/><Relationship Id="rId11" Type="http://schemas.openxmlformats.org/officeDocument/2006/relationships/image" Target="../media/image273.png"/><Relationship Id="rId5" Type="http://schemas.openxmlformats.org/officeDocument/2006/relationships/image" Target="../media/image269.png"/><Relationship Id="rId10" Type="http://schemas.openxmlformats.org/officeDocument/2006/relationships/image" Target="../media/image107.svg"/><Relationship Id="rId4" Type="http://schemas.openxmlformats.org/officeDocument/2006/relationships/image" Target="../media/image170.svg"/><Relationship Id="rId9" Type="http://schemas.openxmlformats.org/officeDocument/2006/relationships/image" Target="../media/image10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5.png"/><Relationship Id="rId5" Type="http://schemas.openxmlformats.org/officeDocument/2006/relationships/image" Target="../media/image274.jpeg"/><Relationship Id="rId4" Type="http://schemas.openxmlformats.org/officeDocument/2006/relationships/image" Target="../media/image11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png"/><Relationship Id="rId3" Type="http://schemas.openxmlformats.org/officeDocument/2006/relationships/image" Target="../media/image276.jpeg"/><Relationship Id="rId7" Type="http://schemas.openxmlformats.org/officeDocument/2006/relationships/image" Target="../media/image280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9.png"/><Relationship Id="rId5" Type="http://schemas.openxmlformats.org/officeDocument/2006/relationships/image" Target="../media/image278.jpeg"/><Relationship Id="rId4" Type="http://schemas.openxmlformats.org/officeDocument/2006/relationships/image" Target="../media/image277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png"/><Relationship Id="rId3" Type="http://schemas.openxmlformats.org/officeDocument/2006/relationships/image" Target="../media/image204.png"/><Relationship Id="rId7" Type="http://schemas.openxmlformats.org/officeDocument/2006/relationships/image" Target="../media/image27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svg"/><Relationship Id="rId11" Type="http://schemas.openxmlformats.org/officeDocument/2006/relationships/image" Target="../media/image284.png"/><Relationship Id="rId5" Type="http://schemas.openxmlformats.org/officeDocument/2006/relationships/image" Target="../media/image100.png"/><Relationship Id="rId10" Type="http://schemas.openxmlformats.org/officeDocument/2006/relationships/image" Target="../media/image283.png"/><Relationship Id="rId4" Type="http://schemas.openxmlformats.org/officeDocument/2006/relationships/image" Target="../media/image205.svg"/><Relationship Id="rId9" Type="http://schemas.openxmlformats.org/officeDocument/2006/relationships/image" Target="../media/image28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6.png"/><Relationship Id="rId3" Type="http://schemas.openxmlformats.org/officeDocument/2006/relationships/image" Target="../media/image113.png"/><Relationship Id="rId7" Type="http://schemas.openxmlformats.org/officeDocument/2006/relationships/image" Target="../media/image2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svg"/><Relationship Id="rId5" Type="http://schemas.openxmlformats.org/officeDocument/2006/relationships/image" Target="../media/image100.png"/><Relationship Id="rId4" Type="http://schemas.openxmlformats.org/officeDocument/2006/relationships/image" Target="../media/image114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7" Type="http://schemas.openxmlformats.org/officeDocument/2006/relationships/image" Target="../media/image29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0.png"/><Relationship Id="rId5" Type="http://schemas.openxmlformats.org/officeDocument/2006/relationships/image" Target="../media/image289.png"/><Relationship Id="rId4" Type="http://schemas.openxmlformats.org/officeDocument/2006/relationships/image" Target="../media/image28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292.png"/><Relationship Id="rId4" Type="http://schemas.openxmlformats.org/officeDocument/2006/relationships/image" Target="../media/image19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8.svg"/><Relationship Id="rId3" Type="http://schemas.openxmlformats.org/officeDocument/2006/relationships/image" Target="../media/image293.png"/><Relationship Id="rId7" Type="http://schemas.openxmlformats.org/officeDocument/2006/relationships/image" Target="../media/image29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6.png"/><Relationship Id="rId11" Type="http://schemas.openxmlformats.org/officeDocument/2006/relationships/image" Target="../media/image301.svg"/><Relationship Id="rId5" Type="http://schemas.openxmlformats.org/officeDocument/2006/relationships/image" Target="../media/image295.png"/><Relationship Id="rId10" Type="http://schemas.openxmlformats.org/officeDocument/2006/relationships/image" Target="../media/image300.png"/><Relationship Id="rId4" Type="http://schemas.openxmlformats.org/officeDocument/2006/relationships/image" Target="../media/image294.png"/><Relationship Id="rId9" Type="http://schemas.openxmlformats.org/officeDocument/2006/relationships/image" Target="../media/image299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3.png"/><Relationship Id="rId3" Type="http://schemas.openxmlformats.org/officeDocument/2006/relationships/image" Target="../media/image297.png"/><Relationship Id="rId7" Type="http://schemas.openxmlformats.org/officeDocument/2006/relationships/image" Target="../media/image30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3.svg"/><Relationship Id="rId11" Type="http://schemas.openxmlformats.org/officeDocument/2006/relationships/image" Target="../media/image299.png"/><Relationship Id="rId5" Type="http://schemas.openxmlformats.org/officeDocument/2006/relationships/image" Target="../media/image302.png"/><Relationship Id="rId10" Type="http://schemas.openxmlformats.org/officeDocument/2006/relationships/image" Target="../media/image306.png"/><Relationship Id="rId4" Type="http://schemas.openxmlformats.org/officeDocument/2006/relationships/image" Target="../media/image298.svg"/><Relationship Id="rId9" Type="http://schemas.openxmlformats.org/officeDocument/2006/relationships/image" Target="../media/image305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svg"/><Relationship Id="rId3" Type="http://schemas.openxmlformats.org/officeDocument/2006/relationships/image" Target="../media/image307.png"/><Relationship Id="rId7" Type="http://schemas.openxmlformats.org/officeDocument/2006/relationships/image" Target="../media/image300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09.png"/><Relationship Id="rId10" Type="http://schemas.openxmlformats.org/officeDocument/2006/relationships/image" Target="../media/image311.png"/><Relationship Id="rId4" Type="http://schemas.openxmlformats.org/officeDocument/2006/relationships/image" Target="../media/image308.png"/><Relationship Id="rId9" Type="http://schemas.openxmlformats.org/officeDocument/2006/relationships/image" Target="../media/image310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5.png"/><Relationship Id="rId3" Type="http://schemas.openxmlformats.org/officeDocument/2006/relationships/image" Target="../media/image312.png"/><Relationship Id="rId7" Type="http://schemas.openxmlformats.org/officeDocument/2006/relationships/image" Target="../media/image314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3.png"/><Relationship Id="rId5" Type="http://schemas.openxmlformats.org/officeDocument/2006/relationships/image" Target="../media/image233.svg"/><Relationship Id="rId10" Type="http://schemas.openxmlformats.org/officeDocument/2006/relationships/image" Target="../media/image307.png"/><Relationship Id="rId4" Type="http://schemas.openxmlformats.org/officeDocument/2006/relationships/image" Target="../media/image232.png"/><Relationship Id="rId9" Type="http://schemas.openxmlformats.org/officeDocument/2006/relationships/image" Target="../media/image3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2.png"/><Relationship Id="rId3" Type="http://schemas.openxmlformats.org/officeDocument/2006/relationships/image" Target="../media/image317.jpeg"/><Relationship Id="rId7" Type="http://schemas.openxmlformats.org/officeDocument/2006/relationships/image" Target="../media/image32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0.jpeg"/><Relationship Id="rId5" Type="http://schemas.openxmlformats.org/officeDocument/2006/relationships/image" Target="../media/image319.jpeg"/><Relationship Id="rId10" Type="http://schemas.openxmlformats.org/officeDocument/2006/relationships/image" Target="../media/image324.png"/><Relationship Id="rId4" Type="http://schemas.openxmlformats.org/officeDocument/2006/relationships/image" Target="../media/image318.jpeg"/><Relationship Id="rId9" Type="http://schemas.openxmlformats.org/officeDocument/2006/relationships/image" Target="../media/image323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8.png"/><Relationship Id="rId3" Type="http://schemas.openxmlformats.org/officeDocument/2006/relationships/image" Target="../media/image325.jpeg"/><Relationship Id="rId7" Type="http://schemas.openxmlformats.org/officeDocument/2006/relationships/image" Target="../media/image301.sv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0.png"/><Relationship Id="rId5" Type="http://schemas.openxmlformats.org/officeDocument/2006/relationships/image" Target="../media/image327.png"/><Relationship Id="rId10" Type="http://schemas.openxmlformats.org/officeDocument/2006/relationships/image" Target="../media/image330.png"/><Relationship Id="rId4" Type="http://schemas.openxmlformats.org/officeDocument/2006/relationships/image" Target="../media/image326.jpeg"/><Relationship Id="rId9" Type="http://schemas.openxmlformats.org/officeDocument/2006/relationships/image" Target="../media/image329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331.png"/><Relationship Id="rId7" Type="http://schemas.openxmlformats.org/officeDocument/2006/relationships/image" Target="../media/image33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4.png"/><Relationship Id="rId5" Type="http://schemas.openxmlformats.org/officeDocument/2006/relationships/image" Target="../media/image333.png"/><Relationship Id="rId4" Type="http://schemas.openxmlformats.org/officeDocument/2006/relationships/image" Target="../media/image332.png"/><Relationship Id="rId9" Type="http://schemas.openxmlformats.org/officeDocument/2006/relationships/image" Target="../media/image101.sv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png"/><Relationship Id="rId2" Type="http://schemas.openxmlformats.org/officeDocument/2006/relationships/image" Target="../media/image33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4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7" Type="http://schemas.openxmlformats.org/officeDocument/2006/relationships/image" Target="../media/image34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342.png"/><Relationship Id="rId4" Type="http://schemas.openxmlformats.org/officeDocument/2006/relationships/image" Target="../media/image34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3.png"/><Relationship Id="rId5" Type="http://schemas.openxmlformats.org/officeDocument/2006/relationships/image" Target="../media/image346.png"/><Relationship Id="rId4" Type="http://schemas.openxmlformats.org/officeDocument/2006/relationships/image" Target="../media/image345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3" Type="http://schemas.openxmlformats.org/officeDocument/2006/relationships/image" Target="../media/image347.png"/><Relationship Id="rId7" Type="http://schemas.openxmlformats.org/officeDocument/2006/relationships/image" Target="../media/image10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0.png"/><Relationship Id="rId5" Type="http://schemas.openxmlformats.org/officeDocument/2006/relationships/image" Target="../media/image349.png"/><Relationship Id="rId4" Type="http://schemas.openxmlformats.org/officeDocument/2006/relationships/image" Target="../media/image348.png"/><Relationship Id="rId9" Type="http://schemas.openxmlformats.org/officeDocument/2006/relationships/image" Target="../media/image3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4.png"/><Relationship Id="rId4" Type="http://schemas.openxmlformats.org/officeDocument/2006/relationships/image" Target="../media/image353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svg"/><Relationship Id="rId3" Type="http://schemas.openxmlformats.org/officeDocument/2006/relationships/image" Target="../media/image355.jpeg"/><Relationship Id="rId7" Type="http://schemas.openxmlformats.org/officeDocument/2006/relationships/image" Target="../media/image359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8.jpeg"/><Relationship Id="rId11" Type="http://schemas.openxmlformats.org/officeDocument/2006/relationships/image" Target="../media/image363.png"/><Relationship Id="rId5" Type="http://schemas.openxmlformats.org/officeDocument/2006/relationships/image" Target="../media/image357.jpeg"/><Relationship Id="rId10" Type="http://schemas.openxmlformats.org/officeDocument/2006/relationships/image" Target="../media/image362.png"/><Relationship Id="rId4" Type="http://schemas.openxmlformats.org/officeDocument/2006/relationships/image" Target="../media/image356.jpeg"/><Relationship Id="rId9" Type="http://schemas.openxmlformats.org/officeDocument/2006/relationships/image" Target="../media/image361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7.png"/><Relationship Id="rId3" Type="http://schemas.openxmlformats.org/officeDocument/2006/relationships/image" Target="../media/image364.png"/><Relationship Id="rId7" Type="http://schemas.openxmlformats.org/officeDocument/2006/relationships/image" Target="../media/image36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5.png"/><Relationship Id="rId5" Type="http://schemas.openxmlformats.org/officeDocument/2006/relationships/image" Target="../media/image101.svg"/><Relationship Id="rId4" Type="http://schemas.openxmlformats.org/officeDocument/2006/relationships/image" Target="../media/image10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9.png"/><Relationship Id="rId4" Type="http://schemas.openxmlformats.org/officeDocument/2006/relationships/image" Target="../media/image369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509EA-29D5-80CE-0CAD-FE16DCAF3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artoon&#10;&#10;AI-generated content may be incorrect.">
            <a:extLst>
              <a:ext uri="{FF2B5EF4-FFF2-40B4-BE49-F238E27FC236}">
                <a16:creationId xmlns:a16="http://schemas.microsoft.com/office/drawing/2014/main" id="{2AE53F6F-AC6F-D5AD-3C7A-381E55E2A6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EBAEC6-E94C-0C53-C6D8-F1B87552D87A}"/>
              </a:ext>
            </a:extLst>
          </p:cNvPr>
          <p:cNvSpPr txBox="1"/>
          <p:nvPr/>
        </p:nvSpPr>
        <p:spPr>
          <a:xfrm>
            <a:off x="3400425" y="5229226"/>
            <a:ext cx="7386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years and primary challenges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C46318-3A27-040A-5CEF-D677D8E5D23B}"/>
              </a:ext>
            </a:extLst>
          </p:cNvPr>
          <p:cNvSpPr txBox="1"/>
          <p:nvPr/>
        </p:nvSpPr>
        <p:spPr>
          <a:xfrm>
            <a:off x="3986213" y="5871151"/>
            <a:ext cx="625792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>
                <a:solidFill>
                  <a:srgbClr val="0086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Suitable for </a:t>
            </a:r>
            <a:r>
              <a:rPr lang="en-GB" sz="1900" b="1">
                <a:solidFill>
                  <a:srgbClr val="0086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ages 3-7, or those working at this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723B18-9B9E-C64F-FD76-8C79B0E5BBD0}"/>
              </a:ext>
            </a:extLst>
          </p:cNvPr>
          <p:cNvSpPr txBox="1"/>
          <p:nvPr/>
        </p:nvSpPr>
        <p:spPr>
          <a:xfrm>
            <a:off x="262038" y="4130667"/>
            <a:ext cx="18350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by:</a:t>
            </a:r>
          </a:p>
        </p:txBody>
      </p:sp>
      <p:pic>
        <p:nvPicPr>
          <p:cNvPr id="7" name="Picture 6" descr="A black circle with a black background&#10;&#10;AI-generated content may be incorrect.">
            <a:extLst>
              <a:ext uri="{FF2B5EF4-FFF2-40B4-BE49-F238E27FC236}">
                <a16:creationId xmlns:a16="http://schemas.microsoft.com/office/drawing/2014/main" id="{280D7CCB-E499-A5B2-A593-6B4FB34C6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18" y="4438444"/>
            <a:ext cx="1129244" cy="9618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2115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7F564A9-9BF8-284B-61D3-01E8B4BFBE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D0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black hill with stars&#10;&#10;Description automatically generated">
            <a:extLst>
              <a:ext uri="{FF2B5EF4-FFF2-40B4-BE49-F238E27FC236}">
                <a16:creationId xmlns:a16="http://schemas.microsoft.com/office/drawing/2014/main" id="{C1CD9F3D-DB7E-9DC6-FA3A-FBCC8FE3E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8A27D6-5949-363B-97B7-6A6591DCDFC8}"/>
              </a:ext>
            </a:extLst>
          </p:cNvPr>
          <p:cNvSpPr txBox="1"/>
          <p:nvPr/>
        </p:nvSpPr>
        <p:spPr>
          <a:xfrm>
            <a:off x="490105" y="165915"/>
            <a:ext cx="1021550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Looking at the minibeasts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AD56C8F1-43BF-BDD1-F265-A11242D586C1}"/>
              </a:ext>
            </a:extLst>
          </p:cNvPr>
          <p:cNvSpPr txBox="1"/>
          <p:nvPr/>
        </p:nvSpPr>
        <p:spPr>
          <a:xfrm>
            <a:off x="247656" y="6023569"/>
            <a:ext cx="1070040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Do you know what any of the minibeasts are called?</a:t>
            </a:r>
            <a:endParaRPr lang="en-GB" sz="3200">
              <a:solidFill>
                <a:srgbClr val="158F9D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Picture 3" descr="A purple oval object with a black background&#10;&#10;Description automatically generated">
            <a:extLst>
              <a:ext uri="{FF2B5EF4-FFF2-40B4-BE49-F238E27FC236}">
                <a16:creationId xmlns:a16="http://schemas.microsoft.com/office/drawing/2014/main" id="{D0B1A2EB-4D9E-09E7-A478-991FC4BBA7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049532" flipH="1">
            <a:off x="2413774" y="1641712"/>
            <a:ext cx="3849084" cy="35064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37C4A0-3A45-AB2C-881F-302D0C835FB9}"/>
              </a:ext>
            </a:extLst>
          </p:cNvPr>
          <p:cNvSpPr txBox="1"/>
          <p:nvPr/>
        </p:nvSpPr>
        <p:spPr>
          <a:xfrm>
            <a:off x="2790006" y="2697901"/>
            <a:ext cx="298664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magnifying glass makes things look bigger!</a:t>
            </a:r>
          </a:p>
        </p:txBody>
      </p:sp>
      <p:pic>
        <p:nvPicPr>
          <p:cNvPr id="14" name="Picture 13" descr="A yellow speech bubble with black background&#10;&#10;Description automatically generated">
            <a:extLst>
              <a:ext uri="{FF2B5EF4-FFF2-40B4-BE49-F238E27FC236}">
                <a16:creationId xmlns:a16="http://schemas.microsoft.com/office/drawing/2014/main" id="{55967D4F-7FA1-9769-3013-FE7E4744CA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1453" y="1705353"/>
            <a:ext cx="4098636" cy="2906806"/>
          </a:xfrm>
          <a:prstGeom prst="rect">
            <a:avLst/>
          </a:prstGeom>
        </p:spPr>
      </p:pic>
      <p:pic>
        <p:nvPicPr>
          <p:cNvPr id="12" name="Picture 11" descr="A drawing of objects on a black background&#10;&#10;Description automatically generated">
            <a:extLst>
              <a:ext uri="{FF2B5EF4-FFF2-40B4-BE49-F238E27FC236}">
                <a16:creationId xmlns:a16="http://schemas.microsoft.com/office/drawing/2014/main" id="{6CB558C7-6330-CFA2-2442-4F2EF7B8B3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2335" y="4402513"/>
            <a:ext cx="1588436" cy="14773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8AF5264-61E2-DDCA-9BD4-9E6626633D6B}"/>
              </a:ext>
            </a:extLst>
          </p:cNvPr>
          <p:cNvSpPr txBox="1"/>
          <p:nvPr/>
        </p:nvSpPr>
        <p:spPr>
          <a:xfrm>
            <a:off x="6554815" y="2179621"/>
            <a:ext cx="322031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could draw the minibeasts that you find or take photos of them!</a:t>
            </a:r>
          </a:p>
        </p:txBody>
      </p:sp>
      <p:pic>
        <p:nvPicPr>
          <p:cNvPr id="7" name="Picture 6" descr="A cartoon of a child&#10;&#10;Description automatically generated">
            <a:extLst>
              <a:ext uri="{FF2B5EF4-FFF2-40B4-BE49-F238E27FC236}">
                <a16:creationId xmlns:a16="http://schemas.microsoft.com/office/drawing/2014/main" id="{260744B3-A1CA-B25C-CC5A-18361561B91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6631" y="3605842"/>
            <a:ext cx="2742902" cy="2911899"/>
          </a:xfrm>
          <a:prstGeom prst="rect">
            <a:avLst/>
          </a:prstGeom>
        </p:spPr>
      </p:pic>
      <p:pic>
        <p:nvPicPr>
          <p:cNvPr id="10" name="Picture 9" descr="A cartoon spider with big eyes&#10;&#10;Description automatically generated">
            <a:extLst>
              <a:ext uri="{FF2B5EF4-FFF2-40B4-BE49-F238E27FC236}">
                <a16:creationId xmlns:a16="http://schemas.microsoft.com/office/drawing/2014/main" id="{D6F46215-37CD-FD16-1596-D1F971D77CA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3509" y="5562946"/>
            <a:ext cx="490833" cy="357338"/>
          </a:xfrm>
          <a:prstGeom prst="rect">
            <a:avLst/>
          </a:prstGeom>
        </p:spPr>
      </p:pic>
      <p:pic>
        <p:nvPicPr>
          <p:cNvPr id="13" name="Picture 12" descr="A cartoon of a child with headphones&#10;&#10;Description automatically generated">
            <a:extLst>
              <a:ext uri="{FF2B5EF4-FFF2-40B4-BE49-F238E27FC236}">
                <a16:creationId xmlns:a16="http://schemas.microsoft.com/office/drawing/2014/main" id="{66D94CFF-076C-F5AB-04B3-44B492C5CE5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250097" y="856482"/>
            <a:ext cx="2217963" cy="47469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387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8FC75ED-83D0-7CFE-E144-BD56AC31F94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D0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4F0C990-5831-9842-E90F-B0363B29D4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 descr="A group of white ovals&#10;&#10;Description automatically generated">
            <a:extLst>
              <a:ext uri="{FF2B5EF4-FFF2-40B4-BE49-F238E27FC236}">
                <a16:creationId xmlns:a16="http://schemas.microsoft.com/office/drawing/2014/main" id="{DB50552E-329E-93CF-CFE2-72CEADF76B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54"/>
          <a:stretch/>
        </p:blipFill>
        <p:spPr>
          <a:xfrm rot="21356738" flipV="1">
            <a:off x="2806059" y="2582390"/>
            <a:ext cx="3813554" cy="2369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8A27D6-5949-363B-97B7-6A6591DCDFC8}"/>
              </a:ext>
            </a:extLst>
          </p:cNvPr>
          <p:cNvSpPr txBox="1"/>
          <p:nvPr/>
        </p:nvSpPr>
        <p:spPr>
          <a:xfrm>
            <a:off x="316137" y="149725"/>
            <a:ext cx="1021550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What did you find?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AD56C8F1-43BF-BDD1-F265-A11242D586C1}"/>
              </a:ext>
            </a:extLst>
          </p:cNvPr>
          <p:cNvSpPr txBox="1"/>
          <p:nvPr/>
        </p:nvSpPr>
        <p:spPr>
          <a:xfrm>
            <a:off x="2781627" y="5657810"/>
            <a:ext cx="9331395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Where do you think they like to live? </a:t>
            </a:r>
          </a:p>
          <a:p>
            <a:r>
              <a:rPr lang="en-US" sz="3200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Why?</a:t>
            </a:r>
            <a:endParaRPr lang="en-GB" sz="3200">
              <a:solidFill>
                <a:srgbClr val="158F9D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AC811CE-BD5E-BA76-D49D-311C0FF4A4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301" y="934278"/>
            <a:ext cx="2719897" cy="59516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1A4164-FA36-AF33-05A4-13F2BD766AF0}"/>
              </a:ext>
            </a:extLst>
          </p:cNvPr>
          <p:cNvSpPr txBox="1"/>
          <p:nvPr/>
        </p:nvSpPr>
        <p:spPr>
          <a:xfrm>
            <a:off x="3451366" y="3114565"/>
            <a:ext cx="300478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did you find the most minibeasts?</a:t>
            </a:r>
          </a:p>
        </p:txBody>
      </p:sp>
      <p:pic>
        <p:nvPicPr>
          <p:cNvPr id="13" name="Picture 12" descr="A close up of a bug on a leaf&#10;&#10;Description automatically generated">
            <a:extLst>
              <a:ext uri="{FF2B5EF4-FFF2-40B4-BE49-F238E27FC236}">
                <a16:creationId xmlns:a16="http://schemas.microsoft.com/office/drawing/2014/main" id="{E26051FD-0D61-82DA-FC33-A882EF9306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7385" y="1109934"/>
            <a:ext cx="1241885" cy="1241885"/>
          </a:xfrm>
          <a:prstGeom prst="rect">
            <a:avLst/>
          </a:prstGeom>
        </p:spPr>
      </p:pic>
      <p:pic>
        <p:nvPicPr>
          <p:cNvPr id="15" name="Picture 14" descr="A butterfly on a leaf&#10;&#10;Description automatically generated">
            <a:extLst>
              <a:ext uri="{FF2B5EF4-FFF2-40B4-BE49-F238E27FC236}">
                <a16:creationId xmlns:a16="http://schemas.microsoft.com/office/drawing/2014/main" id="{6BD74A14-D1F2-02E5-0B74-7E8EB82A7B6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8716" y="1505425"/>
            <a:ext cx="1247392" cy="1247392"/>
          </a:xfrm>
          <a:prstGeom prst="rect">
            <a:avLst/>
          </a:prstGeom>
        </p:spPr>
      </p:pic>
      <p:pic>
        <p:nvPicPr>
          <p:cNvPr id="17" name="Picture 16" descr="A close up of a bug&#10;&#10;Description automatically generated">
            <a:extLst>
              <a:ext uri="{FF2B5EF4-FFF2-40B4-BE49-F238E27FC236}">
                <a16:creationId xmlns:a16="http://schemas.microsoft.com/office/drawing/2014/main" id="{0FF95051-78D5-1C82-FE98-4DBF94A0EC0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7209" y="472891"/>
            <a:ext cx="1241885" cy="12418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44ABA6D-C7DE-36E1-B860-09E7D0CB276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5635" y="309484"/>
            <a:ext cx="1241885" cy="12418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E5D1CF3-1D19-2739-E636-C8D3A9D14E2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8150" y="2799373"/>
            <a:ext cx="1241053" cy="1241053"/>
          </a:xfrm>
          <a:prstGeom prst="rect">
            <a:avLst/>
          </a:prstGeom>
        </p:spPr>
      </p:pic>
      <p:pic>
        <p:nvPicPr>
          <p:cNvPr id="23" name="Picture 22" descr="A slug on a plant&#10;&#10;Description automatically generated">
            <a:extLst>
              <a:ext uri="{FF2B5EF4-FFF2-40B4-BE49-F238E27FC236}">
                <a16:creationId xmlns:a16="http://schemas.microsoft.com/office/drawing/2014/main" id="{25689E25-E86D-58C0-78EB-9A76C0B9C93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149" y="3704832"/>
            <a:ext cx="1241885" cy="1241885"/>
          </a:xfrm>
          <a:prstGeom prst="rect">
            <a:avLst/>
          </a:prstGeom>
        </p:spPr>
      </p:pic>
      <p:pic>
        <p:nvPicPr>
          <p:cNvPr id="25" name="Picture 24" descr="A close up of a bee&#10;&#10;Description automatically generated">
            <a:extLst>
              <a:ext uri="{FF2B5EF4-FFF2-40B4-BE49-F238E27FC236}">
                <a16:creationId xmlns:a16="http://schemas.microsoft.com/office/drawing/2014/main" id="{DC1A5D52-1BC1-0105-D899-31097EE82AE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1797" y="2391070"/>
            <a:ext cx="1247392" cy="1247392"/>
          </a:xfrm>
          <a:prstGeom prst="rect">
            <a:avLst/>
          </a:prstGeom>
        </p:spPr>
      </p:pic>
      <p:pic>
        <p:nvPicPr>
          <p:cNvPr id="27" name="Picture 26" descr="A ladybug on a yellow flower&#10;&#10;Description automatically generated">
            <a:extLst>
              <a:ext uri="{FF2B5EF4-FFF2-40B4-BE49-F238E27FC236}">
                <a16:creationId xmlns:a16="http://schemas.microsoft.com/office/drawing/2014/main" id="{55C20F8E-83A2-922D-EE7A-36F2512C9BD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2060" y="4946717"/>
            <a:ext cx="1241366" cy="1241366"/>
          </a:xfrm>
          <a:prstGeom prst="rect">
            <a:avLst/>
          </a:prstGeom>
        </p:spPr>
      </p:pic>
      <p:pic>
        <p:nvPicPr>
          <p:cNvPr id="29" name="Picture 28" descr="A snail on a plant&#10;&#10;Description automatically generated">
            <a:extLst>
              <a:ext uri="{FF2B5EF4-FFF2-40B4-BE49-F238E27FC236}">
                <a16:creationId xmlns:a16="http://schemas.microsoft.com/office/drawing/2014/main" id="{D6270F08-3772-4E67-CA8A-11E7FB3CF61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3086" y="4311652"/>
            <a:ext cx="1270130" cy="127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04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9DC25B-2BF3-9CCB-856F-58ECCE3194E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D0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black and white background with stars&#10;&#10;Description automatically generated">
            <a:extLst>
              <a:ext uri="{FF2B5EF4-FFF2-40B4-BE49-F238E27FC236}">
                <a16:creationId xmlns:a16="http://schemas.microsoft.com/office/drawing/2014/main" id="{9B4F290A-1BD5-D3AA-3D62-0581EFB132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95C8A79E-AE91-6E56-5064-4BC42002F742}"/>
              </a:ext>
            </a:extLst>
          </p:cNvPr>
          <p:cNvSpPr txBox="1"/>
          <p:nvPr/>
        </p:nvSpPr>
        <p:spPr>
          <a:xfrm>
            <a:off x="406023" y="367654"/>
            <a:ext cx="1021550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Take it further...</a:t>
            </a: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0325C837-8306-6931-FF72-CB37192AC4B6}"/>
              </a:ext>
            </a:extLst>
          </p:cNvPr>
          <p:cNvSpPr txBox="1"/>
          <p:nvPr/>
        </p:nvSpPr>
        <p:spPr>
          <a:xfrm>
            <a:off x="6305365" y="404322"/>
            <a:ext cx="3620125" cy="24929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2800">
              <a:solidFill>
                <a:srgbClr val="158F9D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en-US" sz="3200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Maybe you could design a home or bug hotel for the minibeasts!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C03248-EE1A-1E5E-1A9A-5013E37A54CC}"/>
              </a:ext>
            </a:extLst>
          </p:cNvPr>
          <p:cNvSpPr txBox="1"/>
          <p:nvPr/>
        </p:nvSpPr>
        <p:spPr>
          <a:xfrm>
            <a:off x="406023" y="1251803"/>
            <a:ext cx="3824988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Can you think of other places to look for minibeasts?</a:t>
            </a:r>
            <a:r>
              <a:rPr lang="en-US" sz="2800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8B80EF-A9A4-ED1A-AD9C-6101459236B3}"/>
              </a:ext>
            </a:extLst>
          </p:cNvPr>
          <p:cNvSpPr txBox="1"/>
          <p:nvPr/>
        </p:nvSpPr>
        <p:spPr>
          <a:xfrm>
            <a:off x="7770613" y="3904992"/>
            <a:ext cx="39916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Can you make up a song or poem about a minibeast?</a:t>
            </a:r>
          </a:p>
        </p:txBody>
      </p:sp>
      <p:pic>
        <p:nvPicPr>
          <p:cNvPr id="3" name="Picture 2" descr="A group of flowers on a black background&#10;&#10;Description automatically generated">
            <a:extLst>
              <a:ext uri="{FF2B5EF4-FFF2-40B4-BE49-F238E27FC236}">
                <a16:creationId xmlns:a16="http://schemas.microsoft.com/office/drawing/2014/main" id="{A8FE005B-C3E0-BC13-6B65-55BA86AAB7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851281" flipH="1" flipV="1">
            <a:off x="10629" y="3777802"/>
            <a:ext cx="3374667" cy="2687530"/>
          </a:xfrm>
          <a:prstGeom prst="rect">
            <a:avLst/>
          </a:prstGeom>
        </p:spPr>
      </p:pic>
      <p:pic>
        <p:nvPicPr>
          <p:cNvPr id="11" name="Picture 10" descr="A drawing of a plant in a pot&#10;&#10;Description automatically generated">
            <a:extLst>
              <a:ext uri="{FF2B5EF4-FFF2-40B4-BE49-F238E27FC236}">
                <a16:creationId xmlns:a16="http://schemas.microsoft.com/office/drawing/2014/main" id="{DC5C38CE-0C1E-3311-273F-8E95EC6143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4909" y="1764366"/>
            <a:ext cx="2085289" cy="3279802"/>
          </a:xfrm>
          <a:prstGeom prst="rect">
            <a:avLst/>
          </a:prstGeom>
        </p:spPr>
      </p:pic>
      <p:pic>
        <p:nvPicPr>
          <p:cNvPr id="15" name="Picture 14" descr="A cartoon of a building&#10;&#10;Description automatically generated">
            <a:extLst>
              <a:ext uri="{FF2B5EF4-FFF2-40B4-BE49-F238E27FC236}">
                <a16:creationId xmlns:a16="http://schemas.microsoft.com/office/drawing/2014/main" id="{E9E7AC0C-B0F2-5EC1-0F7E-F55FAE21BB5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1537" y="945044"/>
            <a:ext cx="1479983" cy="2256020"/>
          </a:xfrm>
          <a:prstGeom prst="rect">
            <a:avLst/>
          </a:prstGeom>
        </p:spPr>
      </p:pic>
      <p:pic>
        <p:nvPicPr>
          <p:cNvPr id="17" name="Picture 16" descr="A yellow paper with writing on it&#10;&#10;Description automatically generated">
            <a:extLst>
              <a:ext uri="{FF2B5EF4-FFF2-40B4-BE49-F238E27FC236}">
                <a16:creationId xmlns:a16="http://schemas.microsoft.com/office/drawing/2014/main" id="{07579A12-4E32-56CD-92B3-2BF16AE76D1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1293" y="4006180"/>
            <a:ext cx="1689320" cy="2075976"/>
          </a:xfrm>
          <a:prstGeom prst="rect">
            <a:avLst/>
          </a:prstGeom>
        </p:spPr>
      </p:pic>
      <p:pic>
        <p:nvPicPr>
          <p:cNvPr id="19" name="Picture 18" descr="A black background with a black border&#10;&#10;Description automatically generated with medium confidence">
            <a:extLst>
              <a:ext uri="{FF2B5EF4-FFF2-40B4-BE49-F238E27FC236}">
                <a16:creationId xmlns:a16="http://schemas.microsoft.com/office/drawing/2014/main" id="{E19CEADA-CBCA-57A5-F1AA-4BB76342339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66854" y="3800195"/>
            <a:ext cx="1727098" cy="162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7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sky with stars&#10;&#10;Description automatically generated">
            <a:extLst>
              <a:ext uri="{FF2B5EF4-FFF2-40B4-BE49-F238E27FC236}">
                <a16:creationId xmlns:a16="http://schemas.microsoft.com/office/drawing/2014/main" id="{A64BD168-1E32-7809-0DA9-2D14986FEC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1DD84738-4492-198A-471F-038BBDB26AC8}"/>
              </a:ext>
            </a:extLst>
          </p:cNvPr>
          <p:cNvSpPr txBox="1"/>
          <p:nvPr/>
        </p:nvSpPr>
        <p:spPr>
          <a:xfrm>
            <a:off x="413537" y="205504"/>
            <a:ext cx="1021550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Well done!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17B01A-A9B5-4EE6-09BF-E7EA9796F5FA}"/>
              </a:ext>
            </a:extLst>
          </p:cNvPr>
          <p:cNvSpPr txBox="1"/>
          <p:nvPr/>
        </p:nvSpPr>
        <p:spPr>
          <a:xfrm>
            <a:off x="413537" y="851835"/>
            <a:ext cx="424101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You can add a stamp or sticker to your CREST Passport!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613194-A64B-2726-10D9-83198953A4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5123">
            <a:off x="5991606" y="728647"/>
            <a:ext cx="5398173" cy="38249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AAD871-4369-94F2-71EA-207E93E1BC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4370">
            <a:off x="1847278" y="2461677"/>
            <a:ext cx="5480751" cy="3881719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2413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581023-AC0E-49FE-BD74-B0AAA7FA7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18" y="2217577"/>
            <a:ext cx="4481625" cy="1861225"/>
          </a:xfrm>
        </p:spPr>
        <p:txBody>
          <a:bodyPr/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Be Seen, Be Safe</a:t>
            </a:r>
          </a:p>
        </p:txBody>
      </p:sp>
      <p:pic>
        <p:nvPicPr>
          <p:cNvPr id="9" name="Picture 8" descr="A blue and white cloud&#10;&#10;Description automatically generated">
            <a:extLst>
              <a:ext uri="{FF2B5EF4-FFF2-40B4-BE49-F238E27FC236}">
                <a16:creationId xmlns:a16="http://schemas.microsoft.com/office/drawing/2014/main" id="{BC37DAA0-BB47-8567-3C91-6F077EE584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80130">
            <a:off x="3604384" y="-2287243"/>
            <a:ext cx="9698557" cy="6858000"/>
          </a:xfrm>
          <a:prstGeom prst="rect">
            <a:avLst/>
          </a:prstGeom>
        </p:spPr>
      </p:pic>
      <p:pic>
        <p:nvPicPr>
          <p:cNvPr id="11" name="Picture 10" descr="A white object with orange clouds in the background&#10;&#10;Description automatically generated">
            <a:extLst>
              <a:ext uri="{FF2B5EF4-FFF2-40B4-BE49-F238E27FC236}">
                <a16:creationId xmlns:a16="http://schemas.microsoft.com/office/drawing/2014/main" id="{A16DBFA4-EE6B-713E-DC53-A98791D17F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3561" y="-649802"/>
            <a:ext cx="9698557" cy="6858000"/>
          </a:xfrm>
          <a:prstGeom prst="rect">
            <a:avLst/>
          </a:prstGeom>
        </p:spPr>
      </p:pic>
      <p:pic>
        <p:nvPicPr>
          <p:cNvPr id="13" name="Picture 12" descr="A cartoon of a dog&#10;&#10;Description automatically generated">
            <a:extLst>
              <a:ext uri="{FF2B5EF4-FFF2-40B4-BE49-F238E27FC236}">
                <a16:creationId xmlns:a16="http://schemas.microsoft.com/office/drawing/2014/main" id="{1E946C51-4DA2-5A1E-0498-EDE6A3C4BE0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4" y="4210077"/>
            <a:ext cx="3559840" cy="25166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0276EB-516E-38EE-FB80-F8DC1DB7A5A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450" y="671554"/>
            <a:ext cx="4120524" cy="612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114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silhouette of a mountain&#10;&#10;Description automatically generated">
            <a:extLst>
              <a:ext uri="{FF2B5EF4-FFF2-40B4-BE49-F238E27FC236}">
                <a16:creationId xmlns:a16="http://schemas.microsoft.com/office/drawing/2014/main" id="{1A5404AE-2959-A43A-59E1-CD6B42C838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artoon of a person&#10;&#10;Description automatically generated">
            <a:extLst>
              <a:ext uri="{FF2B5EF4-FFF2-40B4-BE49-F238E27FC236}">
                <a16:creationId xmlns:a16="http://schemas.microsoft.com/office/drawing/2014/main" id="{AE3B59B2-DB4B-20F5-A278-B32EE80E1E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3056" y="1391019"/>
            <a:ext cx="2885539" cy="382195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CBFFF-B6DA-AE23-0DF8-23153C68C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530" y="-72927"/>
            <a:ext cx="10944225" cy="1525588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Meet the characters...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BE73C945-698F-30D8-DE5F-6EFC59F428A6}"/>
              </a:ext>
            </a:extLst>
          </p:cNvPr>
          <p:cNvSpPr txBox="1"/>
          <p:nvPr/>
        </p:nvSpPr>
        <p:spPr>
          <a:xfrm>
            <a:off x="3689378" y="4981546"/>
            <a:ext cx="1810868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5AB2C1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Luna</a:t>
            </a:r>
            <a:endParaRPr lang="en-US" sz="2800" b="1">
              <a:solidFill>
                <a:srgbClr val="5AB2C1"/>
              </a:solidFill>
              <a:latin typeface="Arial Black" panose="020B0A04020102020204" pitchFamily="34" charset="0"/>
              <a:ea typeface="+mj-ea"/>
              <a:cs typeface="Arial" panose="020B0604020202020204" pitchFamily="34" charset="0"/>
            </a:endParaRPr>
          </a:p>
          <a:p>
            <a:pPr algn="ctr"/>
            <a:r>
              <a:rPr lang="en-US" sz="120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Zeke's new dog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2638DB3F-397B-0211-1F4A-CE43FB757D36}"/>
              </a:ext>
            </a:extLst>
          </p:cNvPr>
          <p:cNvSpPr txBox="1"/>
          <p:nvPr/>
        </p:nvSpPr>
        <p:spPr>
          <a:xfrm>
            <a:off x="9648562" y="4981546"/>
            <a:ext cx="1810868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5AB2C1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Joyti</a:t>
            </a:r>
          </a:p>
          <a:p>
            <a:pPr algn="ctr"/>
            <a:r>
              <a:rPr lang="en-US" sz="120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Grandmother to Tara</a:t>
            </a:r>
          </a:p>
        </p:txBody>
      </p:sp>
      <p:pic>
        <p:nvPicPr>
          <p:cNvPr id="11" name="Picture 10" descr="A cartoon of a child with brown hair and freckles&#10;&#10;Description automatically generated">
            <a:extLst>
              <a:ext uri="{FF2B5EF4-FFF2-40B4-BE49-F238E27FC236}">
                <a16:creationId xmlns:a16="http://schemas.microsoft.com/office/drawing/2014/main" id="{2BE930B8-02F5-0AA7-EE8B-7622C36251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313" y="2117009"/>
            <a:ext cx="2885539" cy="2882029"/>
          </a:xfrm>
          <a:prstGeom prst="rect">
            <a:avLst/>
          </a:prstGeom>
        </p:spPr>
      </p:pic>
      <p:pic>
        <p:nvPicPr>
          <p:cNvPr id="15" name="Picture 14" descr="A cartoon of a child&#10;&#10;Description automatically generated">
            <a:extLst>
              <a:ext uri="{FF2B5EF4-FFF2-40B4-BE49-F238E27FC236}">
                <a16:creationId xmlns:a16="http://schemas.microsoft.com/office/drawing/2014/main" id="{682D86BB-0300-D11A-AE03-D3B708DC38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530" y="2117009"/>
            <a:ext cx="2885539" cy="2882029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B41D87A7-FFA4-3C17-C674-AE1BF17E3A4E}"/>
              </a:ext>
            </a:extLst>
          </p:cNvPr>
          <p:cNvSpPr txBox="1"/>
          <p:nvPr/>
        </p:nvSpPr>
        <p:spPr>
          <a:xfrm>
            <a:off x="6757794" y="4983696"/>
            <a:ext cx="1810868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5AB2C1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Zeke</a:t>
            </a:r>
            <a:endParaRPr lang="en-US" sz="2800" b="1">
              <a:solidFill>
                <a:srgbClr val="5AB2C1"/>
              </a:solidFill>
              <a:latin typeface="Arial Black" panose="020B0A040201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A80BD79E-99C0-A00C-98C2-DE3E3308CC58}"/>
              </a:ext>
            </a:extLst>
          </p:cNvPr>
          <p:cNvSpPr txBox="1"/>
          <p:nvPr/>
        </p:nvSpPr>
        <p:spPr>
          <a:xfrm>
            <a:off x="996146" y="4983697"/>
            <a:ext cx="1810868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5AB2C1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Tara</a:t>
            </a:r>
            <a:endParaRPr lang="en-US" sz="2800" b="1">
              <a:solidFill>
                <a:srgbClr val="5AB2C1"/>
              </a:solidFill>
              <a:latin typeface="Arial Black" panose="020B0A040201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0" name="Picture 19" descr="An orange arrow pointing up&#10;&#10;Description automatically generated">
            <a:extLst>
              <a:ext uri="{FF2B5EF4-FFF2-40B4-BE49-F238E27FC236}">
                <a16:creationId xmlns:a16="http://schemas.microsoft.com/office/drawing/2014/main" id="{98B47F1F-3C29-05AF-C836-37DFD3BD1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01314">
            <a:off x="6460369" y="4316132"/>
            <a:ext cx="1024702" cy="966480"/>
          </a:xfrm>
          <a:prstGeom prst="rect">
            <a:avLst/>
          </a:prstGeom>
        </p:spPr>
      </p:pic>
      <p:pic>
        <p:nvPicPr>
          <p:cNvPr id="22" name="Picture 21" descr="An orange arrow pointing up&#10;&#10;Description automatically generated">
            <a:extLst>
              <a:ext uri="{FF2B5EF4-FFF2-40B4-BE49-F238E27FC236}">
                <a16:creationId xmlns:a16="http://schemas.microsoft.com/office/drawing/2014/main" id="{69E852CB-D211-9B7A-9099-94149BC408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9811" y="4409714"/>
            <a:ext cx="817071" cy="966676"/>
          </a:xfrm>
          <a:prstGeom prst="rect">
            <a:avLst/>
          </a:prstGeom>
        </p:spPr>
      </p:pic>
      <p:pic>
        <p:nvPicPr>
          <p:cNvPr id="24" name="Picture 23" descr="An orange arrow pointing up&#10;&#10;Description automatically generated">
            <a:extLst>
              <a:ext uri="{FF2B5EF4-FFF2-40B4-BE49-F238E27FC236}">
                <a16:creationId xmlns:a16="http://schemas.microsoft.com/office/drawing/2014/main" id="{6D9D8AB9-757B-7DF9-F7CA-82CC68B41F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2956" y="4467582"/>
            <a:ext cx="948703" cy="948703"/>
          </a:xfrm>
          <a:prstGeom prst="rect">
            <a:avLst/>
          </a:prstGeom>
        </p:spPr>
      </p:pic>
      <p:pic>
        <p:nvPicPr>
          <p:cNvPr id="26" name="Picture 25" descr="A cartoon of a dog&#10;&#10;Description automatically generated">
            <a:extLst>
              <a:ext uri="{FF2B5EF4-FFF2-40B4-BE49-F238E27FC236}">
                <a16:creationId xmlns:a16="http://schemas.microsoft.com/office/drawing/2014/main" id="{FA9108DF-94BF-7DE3-9EA7-8F88C7EAC5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475" y="2137583"/>
            <a:ext cx="2882029" cy="2882029"/>
          </a:xfrm>
          <a:prstGeom prst="rect">
            <a:avLst/>
          </a:prstGeom>
        </p:spPr>
      </p:pic>
      <p:pic>
        <p:nvPicPr>
          <p:cNvPr id="27" name="Picture 26" descr="An orange arrow pointing up&#10;&#10;Description automatically generated">
            <a:extLst>
              <a:ext uri="{FF2B5EF4-FFF2-40B4-BE49-F238E27FC236}">
                <a16:creationId xmlns:a16="http://schemas.microsoft.com/office/drawing/2014/main" id="{A90B06EC-03D5-4E31-3AC5-D98A2CBF50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84009" flipH="1">
            <a:off x="3478322" y="4475499"/>
            <a:ext cx="684335" cy="80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23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D752F4-4E0E-7EE0-A551-20218E9E0094}"/>
              </a:ext>
            </a:extLst>
          </p:cNvPr>
          <p:cNvSpPr/>
          <p:nvPr/>
        </p:nvSpPr>
        <p:spPr>
          <a:xfrm>
            <a:off x="0" y="0"/>
            <a:ext cx="12187065" cy="6857999"/>
          </a:xfrm>
          <a:prstGeom prst="rect">
            <a:avLst/>
          </a:prstGeom>
          <a:solidFill>
            <a:srgbClr val="F5F7D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588D24-ABF0-8A26-CE5B-10EEC466F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7" y="0"/>
            <a:ext cx="12187065" cy="685799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4B26CFF-F718-6E74-952D-35C5CA10C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85580" y="749576"/>
            <a:ext cx="4261527" cy="299803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CBFFF-B6DA-AE23-0DF8-23153C68C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272" y="-144740"/>
            <a:ext cx="10944225" cy="1525588"/>
          </a:xfrm>
        </p:spPr>
        <p:txBody>
          <a:bodyPr>
            <a:normAutofit/>
          </a:bodyPr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Tara can't wait to take Luna for a walk!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49724B6-E29D-3ADE-CCD0-DB3A57CF30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6183343" y="1031231"/>
            <a:ext cx="3892163" cy="34144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162959-6BF7-1E1F-8134-7D3281C7546D}"/>
              </a:ext>
            </a:extLst>
          </p:cNvPr>
          <p:cNvSpPr txBox="1"/>
          <p:nvPr/>
        </p:nvSpPr>
        <p:spPr>
          <a:xfrm>
            <a:off x="2071645" y="1215698"/>
            <a:ext cx="349480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so excited about taking Zeke’s new dog, Luna, for a walk this afternoon!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C99497-9847-CB5B-6946-0690600FD164}"/>
              </a:ext>
            </a:extLst>
          </p:cNvPr>
          <p:cNvSpPr txBox="1"/>
          <p:nvPr/>
        </p:nvSpPr>
        <p:spPr>
          <a:xfrm>
            <a:off x="6587733" y="1364195"/>
            <a:ext cx="303310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on! It is going to get dark soon. It’s not safe to go out in your black coat.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person in pink dress&#10;&#10;Description automatically generated">
            <a:extLst>
              <a:ext uri="{FF2B5EF4-FFF2-40B4-BE49-F238E27FC236}">
                <a16:creationId xmlns:a16="http://schemas.microsoft.com/office/drawing/2014/main" id="{3351E64E-48D9-F4D4-D38D-0E80E3113EC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984108" y="2307447"/>
            <a:ext cx="3202957" cy="4967918"/>
          </a:xfrm>
          <a:prstGeom prst="rect">
            <a:avLst/>
          </a:prstGeom>
        </p:spPr>
      </p:pic>
      <p:pic>
        <p:nvPicPr>
          <p:cNvPr id="17" name="Picture 16" descr="A cartoon of a child&#10;&#10;Description automatically generated">
            <a:extLst>
              <a:ext uri="{FF2B5EF4-FFF2-40B4-BE49-F238E27FC236}">
                <a16:creationId xmlns:a16="http://schemas.microsoft.com/office/drawing/2014/main" id="{92C00319-0BA9-F126-524E-F45AAD6A786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22" y="2638225"/>
            <a:ext cx="5484667" cy="3878293"/>
          </a:xfrm>
          <a:prstGeom prst="rect">
            <a:avLst/>
          </a:prstGeom>
        </p:spPr>
      </p:pic>
      <p:pic>
        <p:nvPicPr>
          <p:cNvPr id="19" name="Picture 18" descr="A cartoon of a child&#10;&#10;Description automatically generated">
            <a:extLst>
              <a:ext uri="{FF2B5EF4-FFF2-40B4-BE49-F238E27FC236}">
                <a16:creationId xmlns:a16="http://schemas.microsoft.com/office/drawing/2014/main" id="{86ECEDD6-A720-7BE4-F5BF-BC2B048D3D3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16896" y="2373549"/>
            <a:ext cx="2430946" cy="5818784"/>
          </a:xfrm>
          <a:prstGeom prst="rect">
            <a:avLst/>
          </a:prstGeom>
        </p:spPr>
      </p:pic>
      <p:pic>
        <p:nvPicPr>
          <p:cNvPr id="21" name="Picture 20" descr="A cartoon of a dog lying on its back&#10;&#10;Description automatically generated">
            <a:extLst>
              <a:ext uri="{FF2B5EF4-FFF2-40B4-BE49-F238E27FC236}">
                <a16:creationId xmlns:a16="http://schemas.microsoft.com/office/drawing/2014/main" id="{259F4BDE-978C-8704-DDC3-A6550DAF92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2587" y="4627113"/>
            <a:ext cx="2732231" cy="193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16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3754F9-424D-D81D-5FEC-E749478BE2CB}"/>
              </a:ext>
            </a:extLst>
          </p:cNvPr>
          <p:cNvSpPr/>
          <p:nvPr/>
        </p:nvSpPr>
        <p:spPr>
          <a:xfrm>
            <a:off x="0" y="0"/>
            <a:ext cx="12187065" cy="6857999"/>
          </a:xfrm>
          <a:prstGeom prst="rect">
            <a:avLst/>
          </a:prstGeom>
          <a:solidFill>
            <a:srgbClr val="F5F7D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5C24EF-E102-523E-D936-A25AF1FDC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7" y="0"/>
            <a:ext cx="12187065" cy="685799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DE28151E-4E94-E22E-09CC-20D1C3E35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89540" y="1899305"/>
            <a:ext cx="2815108" cy="180248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BB17DE07-CAF0-54C8-506C-B163C2BE05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 flipV="1">
            <a:off x="4816033" y="3091540"/>
            <a:ext cx="5519042" cy="3504763"/>
          </a:xfrm>
          <a:prstGeom prst="rect">
            <a:avLst/>
          </a:prstGeom>
        </p:spPr>
      </p:pic>
      <p:pic>
        <p:nvPicPr>
          <p:cNvPr id="9" name="Picture 8" descr="A cartoon of a child&#10;&#10;Description automatically generated">
            <a:extLst>
              <a:ext uri="{FF2B5EF4-FFF2-40B4-BE49-F238E27FC236}">
                <a16:creationId xmlns:a16="http://schemas.microsoft.com/office/drawing/2014/main" id="{0635C4A6-8CC5-6608-93B4-C014551E491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836" y="2639618"/>
            <a:ext cx="3088325" cy="392430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2AB30C7D-063C-3135-9F12-1BC7B03C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64" y="146924"/>
            <a:ext cx="10944225" cy="1525588"/>
          </a:xfrm>
        </p:spPr>
        <p:txBody>
          <a:bodyPr>
            <a:normAutofit/>
          </a:bodyPr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Tara's grandma thinks she needs to wear something different.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5A2025C-C9A0-6F67-6838-96D7C48F634F}"/>
              </a:ext>
            </a:extLst>
          </p:cNvPr>
          <p:cNvSpPr txBox="1"/>
          <p:nvPr/>
        </p:nvSpPr>
        <p:spPr>
          <a:xfrm>
            <a:off x="2262916" y="2099855"/>
            <a:ext cx="19564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mean?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449C7A-2C5A-46D9-AA35-9F607B5A29CA}"/>
              </a:ext>
            </a:extLst>
          </p:cNvPr>
          <p:cNvSpPr txBox="1"/>
          <p:nvPr/>
        </p:nvSpPr>
        <p:spPr>
          <a:xfrm>
            <a:off x="5016783" y="4132400"/>
            <a:ext cx="502138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it is dark outside, you won’t be seen in a black coat. </a:t>
            </a:r>
          </a:p>
          <a:p>
            <a:pPr algn="ctr"/>
            <a:r>
              <a:rPr lang="en-GB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find you something that will keep you seen and safe!</a:t>
            </a:r>
          </a:p>
        </p:txBody>
      </p:sp>
      <p:pic>
        <p:nvPicPr>
          <p:cNvPr id="12" name="Picture 11" descr="A cartoon of a dog jumping&#10;&#10;Description automatically generated">
            <a:extLst>
              <a:ext uri="{FF2B5EF4-FFF2-40B4-BE49-F238E27FC236}">
                <a16:creationId xmlns:a16="http://schemas.microsoft.com/office/drawing/2014/main" id="{9FBDD8CA-1F81-A75E-C58C-24F740E24DE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547" y="3942684"/>
            <a:ext cx="3783012" cy="2674421"/>
          </a:xfrm>
          <a:prstGeom prst="rect">
            <a:avLst/>
          </a:prstGeom>
        </p:spPr>
      </p:pic>
      <p:pic>
        <p:nvPicPr>
          <p:cNvPr id="15" name="Picture 14" descr="A person in pink dress&#10;&#10;Description automatically generated">
            <a:extLst>
              <a:ext uri="{FF2B5EF4-FFF2-40B4-BE49-F238E27FC236}">
                <a16:creationId xmlns:a16="http://schemas.microsoft.com/office/drawing/2014/main" id="{489C0653-F060-DBF6-B883-A2A81A8C08E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132471" y="2009096"/>
            <a:ext cx="3202957" cy="4967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471B2B-C9F8-18E5-D83B-912708E2642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284" y="3385423"/>
            <a:ext cx="1955960" cy="29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05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ED443C5-43F2-A8AE-6514-C67A374D6494}"/>
              </a:ext>
            </a:extLst>
          </p:cNvPr>
          <p:cNvSpPr/>
          <p:nvPr/>
        </p:nvSpPr>
        <p:spPr>
          <a:xfrm>
            <a:off x="0" y="0"/>
            <a:ext cx="12187065" cy="6857999"/>
          </a:xfrm>
          <a:prstGeom prst="rect">
            <a:avLst/>
          </a:prstGeom>
          <a:solidFill>
            <a:srgbClr val="F5F7D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BB455E-FAB8-F655-0EA6-483F67C58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7" y="0"/>
            <a:ext cx="12187065" cy="6857999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71882CB7-D33A-0D05-01E6-21A8AF066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25089" y="1383893"/>
            <a:ext cx="3610570" cy="269429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CBFFF-B6DA-AE23-0DF8-23153C68C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52" y="-106258"/>
            <a:ext cx="10944225" cy="1525588"/>
          </a:xfrm>
        </p:spPr>
        <p:txBody>
          <a:bodyPr>
            <a:normAutofit/>
          </a:bodyPr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What do you think?</a:t>
            </a:r>
          </a:p>
        </p:txBody>
      </p:sp>
      <p:pic>
        <p:nvPicPr>
          <p:cNvPr id="7" name="Picture 6" descr="A cartoon of a child&#10;&#10;Description automatically generated">
            <a:extLst>
              <a:ext uri="{FF2B5EF4-FFF2-40B4-BE49-F238E27FC236}">
                <a16:creationId xmlns:a16="http://schemas.microsoft.com/office/drawing/2014/main" id="{A4F86975-E3D4-0E07-2EDC-F9661EF4461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924" y="3424238"/>
            <a:ext cx="1592681" cy="31176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EB7C79-F82B-091E-F966-4D75D984DA81}"/>
              </a:ext>
            </a:extLst>
          </p:cNvPr>
          <p:cNvSpPr txBox="1"/>
          <p:nvPr/>
        </p:nvSpPr>
        <p:spPr>
          <a:xfrm>
            <a:off x="1436984" y="1877682"/>
            <a:ext cx="29099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 I need to wear something shiny to be seen.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87B92C7-91FE-4FB9-1ED0-77E55C6B18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5183" y="489336"/>
            <a:ext cx="3942136" cy="27733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C325B4-7DE3-E0DB-4B91-FB1F93EF3DDD}"/>
              </a:ext>
            </a:extLst>
          </p:cNvPr>
          <p:cNvSpPr txBox="1"/>
          <p:nvPr/>
        </p:nvSpPr>
        <p:spPr>
          <a:xfrm>
            <a:off x="4785963" y="1070256"/>
            <a:ext cx="349423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don’t think it makes any difference what you wear.</a:t>
            </a:r>
            <a:endParaRPr lang="en-GB" sz="2800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D288AFF0-DD10-140D-F8BC-B5FC1469FF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00979" y="333376"/>
            <a:ext cx="3287914" cy="26786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E6FA0C3-D288-7A4C-A9A7-CA05D35DC4BE}"/>
              </a:ext>
            </a:extLst>
          </p:cNvPr>
          <p:cNvSpPr txBox="1"/>
          <p:nvPr/>
        </p:nvSpPr>
        <p:spPr>
          <a:xfrm>
            <a:off x="8657623" y="579803"/>
            <a:ext cx="276998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 you should wear something white.</a:t>
            </a:r>
          </a:p>
        </p:txBody>
      </p:sp>
      <p:pic>
        <p:nvPicPr>
          <p:cNvPr id="9" name="Picture 8" descr="A person in pink dress&#10;&#10;Description automatically generated">
            <a:extLst>
              <a:ext uri="{FF2B5EF4-FFF2-40B4-BE49-F238E27FC236}">
                <a16:creationId xmlns:a16="http://schemas.microsoft.com/office/drawing/2014/main" id="{5E09F3E4-9556-0D74-F122-27274F78516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201"/>
          <a:stretch/>
        </p:blipFill>
        <p:spPr>
          <a:xfrm flipH="1">
            <a:off x="9577542" y="2395685"/>
            <a:ext cx="2232130" cy="4967918"/>
          </a:xfrm>
          <a:prstGeom prst="rect">
            <a:avLst/>
          </a:prstGeom>
        </p:spPr>
      </p:pic>
      <p:pic>
        <p:nvPicPr>
          <p:cNvPr id="14" name="Picture 13" descr="A white object with orange clouds in the background&#10;&#10;Description automatically generated">
            <a:extLst>
              <a:ext uri="{FF2B5EF4-FFF2-40B4-BE49-F238E27FC236}">
                <a16:creationId xmlns:a16="http://schemas.microsoft.com/office/drawing/2014/main" id="{2DE6673D-18E2-4165-5E05-4C934FB36FF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856" r="-581"/>
          <a:stretch/>
        </p:blipFill>
        <p:spPr>
          <a:xfrm>
            <a:off x="2052859" y="3956397"/>
            <a:ext cx="2900112" cy="2574166"/>
          </a:xfrm>
          <a:prstGeom prst="rect">
            <a:avLst/>
          </a:prstGeom>
        </p:spPr>
      </p:pic>
      <p:pic>
        <p:nvPicPr>
          <p:cNvPr id="18" name="Picture 17" descr="A blue and white cloud&#10;&#10;Description automatically generated">
            <a:extLst>
              <a:ext uri="{FF2B5EF4-FFF2-40B4-BE49-F238E27FC236}">
                <a16:creationId xmlns:a16="http://schemas.microsoft.com/office/drawing/2014/main" id="{BB75799E-4761-293F-07AC-134C2017C4E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7317732" y="2896355"/>
            <a:ext cx="2769984" cy="41734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68CA0E-A82D-B8A3-F241-7ADA41CE06B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1146" y="2868971"/>
            <a:ext cx="2151099" cy="413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89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79B23FF-9856-8940-1C7A-01C25DDFAEAE}"/>
              </a:ext>
            </a:extLst>
          </p:cNvPr>
          <p:cNvSpPr/>
          <p:nvPr/>
        </p:nvSpPr>
        <p:spPr>
          <a:xfrm>
            <a:off x="0" y="0"/>
            <a:ext cx="12187065" cy="6857999"/>
          </a:xfrm>
          <a:prstGeom prst="rect">
            <a:avLst/>
          </a:prstGeom>
          <a:solidFill>
            <a:srgbClr val="F5F7D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CA63A61-3443-C28E-7FDD-24204E9F5B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35" y="9144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FACB233-C8E7-E244-6877-FB8922DD84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3532" y="1257835"/>
            <a:ext cx="3086746" cy="22883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BAAE83-71FF-47D8-9412-5129860CF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38" y="438201"/>
            <a:ext cx="5127457" cy="1525588"/>
          </a:xfrm>
        </p:spPr>
        <p:txBody>
          <a:bodyPr>
            <a:noAutofit/>
          </a:bodyPr>
          <a:lstStyle/>
          <a:p>
            <a: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  <a:t>Which materials do you think can be seen in the dark?</a:t>
            </a:r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429AA60C-CD5B-4BD4-B2C2-972496170B0E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137" y="2401989"/>
            <a:ext cx="3800475" cy="3779837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EACDB5-A85F-0258-D3D7-F24945BC4429}"/>
              </a:ext>
            </a:extLst>
          </p:cNvPr>
          <p:cNvSpPr txBox="1"/>
          <p:nvPr/>
        </p:nvSpPr>
        <p:spPr>
          <a:xfrm>
            <a:off x="6484673" y="1779064"/>
            <a:ext cx="23044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will you test them?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725826-3344-AB0C-E9A2-F5D595E3C10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4202" y="2044778"/>
            <a:ext cx="3083146" cy="481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53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toon of a ladybug and a worm&#10;&#10;Description automatically generated">
            <a:extLst>
              <a:ext uri="{FF2B5EF4-FFF2-40B4-BE49-F238E27FC236}">
                <a16:creationId xmlns:a16="http://schemas.microsoft.com/office/drawing/2014/main" id="{CCC2CCBD-5319-7C9B-C58E-FB04681B70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329" y="3098587"/>
            <a:ext cx="1425840" cy="124097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C581023-AC0E-49FE-BD74-B0AAA7FA7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66" y="2360201"/>
            <a:ext cx="8496730" cy="1350152"/>
          </a:xfrm>
        </p:spPr>
        <p:txBody>
          <a:bodyPr/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Animal Adventure</a:t>
            </a:r>
          </a:p>
        </p:txBody>
      </p:sp>
      <p:pic>
        <p:nvPicPr>
          <p:cNvPr id="5" name="Picture 4" descr="A bug on a grass field&#10;&#10;Description automatically generated">
            <a:extLst>
              <a:ext uri="{FF2B5EF4-FFF2-40B4-BE49-F238E27FC236}">
                <a16:creationId xmlns:a16="http://schemas.microsoft.com/office/drawing/2014/main" id="{510BF987-8540-790D-428C-7BA0AEBD9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8423" y="2718439"/>
            <a:ext cx="6483724" cy="4504206"/>
          </a:xfrm>
          <a:prstGeom prst="rect">
            <a:avLst/>
          </a:prstGeom>
        </p:spPr>
      </p:pic>
      <p:pic>
        <p:nvPicPr>
          <p:cNvPr id="8" name="Picture 7" descr="A white spider web on a black background&#10;&#10;Description automatically generated">
            <a:extLst>
              <a:ext uri="{FF2B5EF4-FFF2-40B4-BE49-F238E27FC236}">
                <a16:creationId xmlns:a16="http://schemas.microsoft.com/office/drawing/2014/main" id="{6E28A6D7-761E-BADD-EF51-F285BF8B27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161" y="3861004"/>
            <a:ext cx="3412434" cy="2996996"/>
          </a:xfrm>
          <a:prstGeom prst="rect">
            <a:avLst/>
          </a:prstGeom>
        </p:spPr>
      </p:pic>
      <p:pic>
        <p:nvPicPr>
          <p:cNvPr id="6" name="Picture 5" descr="A cartoon spider with big eyes&#10;&#10;Description automatically generated">
            <a:extLst>
              <a:ext uri="{FF2B5EF4-FFF2-40B4-BE49-F238E27FC236}">
                <a16:creationId xmlns:a16="http://schemas.microsoft.com/office/drawing/2014/main" id="{19439B32-6A40-1485-26C8-A654CA94FF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794" y="5119141"/>
            <a:ext cx="2009332" cy="1462844"/>
          </a:xfrm>
          <a:prstGeom prst="rect">
            <a:avLst/>
          </a:prstGeom>
        </p:spPr>
      </p:pic>
      <p:pic>
        <p:nvPicPr>
          <p:cNvPr id="10" name="Picture 9" descr="A black background with a black border&#10;&#10;Description automatically generated with medium confidence">
            <a:extLst>
              <a:ext uri="{FF2B5EF4-FFF2-40B4-BE49-F238E27FC236}">
                <a16:creationId xmlns:a16="http://schemas.microsoft.com/office/drawing/2014/main" id="{FDA794F9-F154-807C-13B2-B25FF7C4696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0639" y="3429000"/>
            <a:ext cx="1622768" cy="1746872"/>
          </a:xfrm>
          <a:prstGeom prst="rect">
            <a:avLst/>
          </a:prstGeom>
        </p:spPr>
      </p:pic>
      <p:pic>
        <p:nvPicPr>
          <p:cNvPr id="12" name="Picture 11" descr="A black background with a black border&#10;&#10;Description automatically generated with medium confidence">
            <a:extLst>
              <a:ext uri="{FF2B5EF4-FFF2-40B4-BE49-F238E27FC236}">
                <a16:creationId xmlns:a16="http://schemas.microsoft.com/office/drawing/2014/main" id="{D7C63A60-AE9F-574B-59C2-B1C7872BFB9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87" r="-20173"/>
          <a:stretch/>
        </p:blipFill>
        <p:spPr>
          <a:xfrm rot="16200000">
            <a:off x="5483508" y="-12340"/>
            <a:ext cx="2091128" cy="2164857"/>
          </a:xfrm>
          <a:prstGeom prst="rect">
            <a:avLst/>
          </a:prstGeom>
        </p:spPr>
      </p:pic>
      <p:pic>
        <p:nvPicPr>
          <p:cNvPr id="16" name="Picture 15" descr="A cartoon of a child with glasses and a green shirt&#10;&#10;Description automatically generated">
            <a:extLst>
              <a:ext uri="{FF2B5EF4-FFF2-40B4-BE49-F238E27FC236}">
                <a16:creationId xmlns:a16="http://schemas.microsoft.com/office/drawing/2014/main" id="{F19546C7-7D7C-4056-C1CD-D27ADF299DD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721" y="2977716"/>
            <a:ext cx="1835057" cy="3279152"/>
          </a:xfrm>
          <a:prstGeom prst="rect">
            <a:avLst/>
          </a:prstGeom>
        </p:spPr>
      </p:pic>
      <p:pic>
        <p:nvPicPr>
          <p:cNvPr id="18" name="Picture 17" descr="A cartoon of a child wearing headphones and holding a magnifying glass&#10;&#10;Description automatically generated">
            <a:extLst>
              <a:ext uri="{FF2B5EF4-FFF2-40B4-BE49-F238E27FC236}">
                <a16:creationId xmlns:a16="http://schemas.microsoft.com/office/drawing/2014/main" id="{D255C8B7-9646-036E-0732-83B1828DA47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544" y="4339562"/>
            <a:ext cx="1893757" cy="2518438"/>
          </a:xfrm>
          <a:prstGeom prst="rect">
            <a:avLst/>
          </a:prstGeom>
        </p:spPr>
      </p:pic>
      <p:pic>
        <p:nvPicPr>
          <p:cNvPr id="7" name="Picture 6" descr="A cartoon of a ladybug and a worm&#10;&#10;Description automatically generated">
            <a:extLst>
              <a:ext uri="{FF2B5EF4-FFF2-40B4-BE49-F238E27FC236}">
                <a16:creationId xmlns:a16="http://schemas.microsoft.com/office/drawing/2014/main" id="{A32478E7-90D5-4D1E-D675-81CD99808B6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3882" y="411163"/>
            <a:ext cx="2208118" cy="2325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86D483-1D63-936D-3477-8E0B2B5D02F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3182" y="3756072"/>
            <a:ext cx="3023883" cy="255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285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91BD53-5009-C2CF-CEEC-28FC40CFC02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D0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black and white background with stars&#10;&#10;Description automatically generated">
            <a:extLst>
              <a:ext uri="{FF2B5EF4-FFF2-40B4-BE49-F238E27FC236}">
                <a16:creationId xmlns:a16="http://schemas.microsoft.com/office/drawing/2014/main" id="{04218F6B-F839-CC86-24E7-2B7780F40D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BAAE83-71FF-47D8-9412-5129860CF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  <a:t>Testing the materials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39A8028A-FD89-1E75-F675-0FAE302EF2DA}"/>
              </a:ext>
            </a:extLst>
          </p:cNvPr>
          <p:cNvSpPr txBox="1"/>
          <p:nvPr/>
        </p:nvSpPr>
        <p:spPr>
          <a:xfrm>
            <a:off x="3186485" y="2274620"/>
            <a:ext cx="1994062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Torch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DFE3D14E-041F-B4EF-337A-D9CBD1AD160F}"/>
              </a:ext>
            </a:extLst>
          </p:cNvPr>
          <p:cNvSpPr txBox="1"/>
          <p:nvPr/>
        </p:nvSpPr>
        <p:spPr>
          <a:xfrm>
            <a:off x="7124507" y="1451195"/>
            <a:ext cx="2483221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Dark space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A4B3D68-BF59-8E1C-4229-081D76F9B4E1}"/>
              </a:ext>
            </a:extLst>
          </p:cNvPr>
          <p:cNvSpPr/>
          <p:nvPr/>
        </p:nvSpPr>
        <p:spPr>
          <a:xfrm>
            <a:off x="725579" y="3179108"/>
            <a:ext cx="2752725" cy="2752725"/>
          </a:xfrm>
          <a:prstGeom prst="ellipse">
            <a:avLst/>
          </a:prstGeom>
          <a:blipFill dpi="0" rotWithShape="1">
            <a:blip r:embed="rId3"/>
            <a:srcRect/>
            <a:tile tx="-311150" ty="22860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5637A37-709E-A862-F0C3-6C248FEAD00E}"/>
              </a:ext>
            </a:extLst>
          </p:cNvPr>
          <p:cNvSpPr/>
          <p:nvPr/>
        </p:nvSpPr>
        <p:spPr>
          <a:xfrm>
            <a:off x="6026048" y="3179107"/>
            <a:ext cx="2752725" cy="2752725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0BEB641-EC01-F864-20CE-69D22B8F8804}"/>
              </a:ext>
            </a:extLst>
          </p:cNvPr>
          <p:cNvSpPr/>
          <p:nvPr/>
        </p:nvSpPr>
        <p:spPr>
          <a:xfrm>
            <a:off x="8815388" y="3179108"/>
            <a:ext cx="2752725" cy="2752725"/>
          </a:xfrm>
          <a:prstGeom prst="ellipse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EFD3D2C-AD56-8023-BF73-61FD013AB1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0696">
            <a:off x="3343212" y="2790542"/>
            <a:ext cx="1130189" cy="155212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7A88E4A-D800-31A4-FEDC-FE25DB1D76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8077916" y="1876874"/>
            <a:ext cx="886693" cy="155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96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8BB2D8C-682D-07C8-8DBA-4661A65E450D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5BB2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black and blue background with stars&#10;&#10;Description automatically generated">
            <a:extLst>
              <a:ext uri="{FF2B5EF4-FFF2-40B4-BE49-F238E27FC236}">
                <a16:creationId xmlns:a16="http://schemas.microsoft.com/office/drawing/2014/main" id="{6C7AC067-C02F-D05C-470F-928DAD91AE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21FA11AE-5299-4B09-7AB0-27D2484A6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7162864" y="3337288"/>
            <a:ext cx="3188110" cy="234714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0FD6BD5A-0438-1D05-120F-D215ADA49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7162185" y="715721"/>
            <a:ext cx="3709119" cy="25026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BAAE83-71FF-47D8-9412-5129860CF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42" y="-179481"/>
            <a:ext cx="10944225" cy="1525588"/>
          </a:xfrm>
        </p:spPr>
        <p:txBody>
          <a:bodyPr>
            <a:normAutofit/>
          </a:bodyPr>
          <a:lstStyle/>
          <a:p>
            <a: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  <a:t>Recording your results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7" descr="Text&#10;&#10;Description automatically generated">
            <a:extLst>
              <a:ext uri="{FF2B5EF4-FFF2-40B4-BE49-F238E27FC236}">
                <a16:creationId xmlns:a16="http://schemas.microsoft.com/office/drawing/2014/main" id="{80EAD2E9-1219-A671-4326-81CAAC564C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8953" y="4224667"/>
            <a:ext cx="5026672" cy="1994648"/>
          </a:xfrm>
          <a:prstGeom prst="ellipse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F3EEBB-5B52-B794-0D6A-F2BA468AB48A}"/>
              </a:ext>
            </a:extLst>
          </p:cNvPr>
          <p:cNvSpPr txBox="1"/>
          <p:nvPr/>
        </p:nvSpPr>
        <p:spPr>
          <a:xfrm>
            <a:off x="7556314" y="880863"/>
            <a:ext cx="300753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should Tara and Zeke wear to be safe outside at night? 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F0EA52-0DF0-F880-EFEF-9CE949B73F41}"/>
              </a:ext>
            </a:extLst>
          </p:cNvPr>
          <p:cNvSpPr txBox="1"/>
          <p:nvPr/>
        </p:nvSpPr>
        <p:spPr>
          <a:xfrm>
            <a:off x="7389517" y="4085542"/>
            <a:ext cx="273480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design something for them to wear?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7C0B1F-66A1-ECFE-284C-914CC6B2115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25392"/>
            <a:ext cx="2229945" cy="3632607"/>
          </a:xfrm>
          <a:prstGeom prst="rect">
            <a:avLst/>
          </a:prstGeom>
        </p:spPr>
      </p:pic>
      <p:pic>
        <p:nvPicPr>
          <p:cNvPr id="15" name="Picture 14" descr="A person in pink dress&#10;&#10;Description automatically generated">
            <a:extLst>
              <a:ext uri="{FF2B5EF4-FFF2-40B4-BE49-F238E27FC236}">
                <a16:creationId xmlns:a16="http://schemas.microsoft.com/office/drawing/2014/main" id="{B7DCF7EE-DD4A-B4FB-5F75-E21F8080AB6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34"/>
          <a:stretch/>
        </p:blipFill>
        <p:spPr>
          <a:xfrm flipH="1">
            <a:off x="10063435" y="2069562"/>
            <a:ext cx="2232130" cy="4967918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4C13E818-0394-7B41-F2A1-8D8C549E2F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996033" y="825619"/>
            <a:ext cx="5542264" cy="40837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26BD3A-1B0A-3DE0-BAE4-B529029719D9}"/>
              </a:ext>
            </a:extLst>
          </p:cNvPr>
          <p:cNvSpPr txBox="1"/>
          <p:nvPr/>
        </p:nvSpPr>
        <p:spPr>
          <a:xfrm>
            <a:off x="1435434" y="1409511"/>
            <a:ext cx="4661923" cy="18158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>
                <a:latin typeface="Arial"/>
                <a:cs typeface="Arial"/>
              </a:rPr>
              <a:t>Put the materials in order from the most difficult to the easiest to see in the dark. You could take a photo!</a:t>
            </a:r>
          </a:p>
        </p:txBody>
      </p:sp>
    </p:spTree>
    <p:extLst>
      <p:ext uri="{BB962C8B-B14F-4D97-AF65-F5344CB8AC3E}">
        <p14:creationId xmlns:p14="http://schemas.microsoft.com/office/powerpoint/2010/main" val="7414887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75E76AE-F038-49AB-9CDE-17EF0F89F80F}"/>
              </a:ext>
            </a:extLst>
          </p:cNvPr>
          <p:cNvSpPr/>
          <p:nvPr/>
        </p:nvSpPr>
        <p:spPr>
          <a:xfrm>
            <a:off x="-36512" y="7326"/>
            <a:ext cx="12192000" cy="6858000"/>
          </a:xfrm>
          <a:prstGeom prst="rect">
            <a:avLst/>
          </a:prstGeom>
          <a:solidFill>
            <a:srgbClr val="EBD0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black and white background with stars&#10;&#10;Description automatically generated">
            <a:extLst>
              <a:ext uri="{FF2B5EF4-FFF2-40B4-BE49-F238E27FC236}">
                <a16:creationId xmlns:a16="http://schemas.microsoft.com/office/drawing/2014/main" id="{911588C6-81C3-F8FF-1D59-F85CE1AEF6F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326"/>
            <a:ext cx="121920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7A101BD8-B353-3F63-5DCB-4125731FB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86286" y="1340529"/>
            <a:ext cx="3923605" cy="281053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D5AAFDB-B508-6440-F226-BFD5FC8070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5082" y="931869"/>
            <a:ext cx="4431598" cy="31176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BAAE83-71FF-47D8-9412-5129860CF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764" y="-113570"/>
            <a:ext cx="10944225" cy="1525588"/>
          </a:xfrm>
        </p:spPr>
        <p:txBody>
          <a:bodyPr>
            <a:normAutofit/>
          </a:bodyPr>
          <a:lstStyle/>
          <a:p>
            <a: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  <a:t>Take it further...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cartoon of a child&#10;&#10;Description automatically generated">
            <a:extLst>
              <a:ext uri="{FF2B5EF4-FFF2-40B4-BE49-F238E27FC236}">
                <a16:creationId xmlns:a16="http://schemas.microsoft.com/office/drawing/2014/main" id="{DC56E248-3AC7-0B8A-2593-184B7111742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200" y="3698389"/>
            <a:ext cx="1592681" cy="3117684"/>
          </a:xfrm>
          <a:prstGeom prst="rect">
            <a:avLst/>
          </a:prstGeom>
        </p:spPr>
      </p:pic>
      <p:pic>
        <p:nvPicPr>
          <p:cNvPr id="7" name="Picture 6" descr="A cartoon of a child&#10;&#10;Description automatically generated">
            <a:extLst>
              <a:ext uri="{FF2B5EF4-FFF2-40B4-BE49-F238E27FC236}">
                <a16:creationId xmlns:a16="http://schemas.microsoft.com/office/drawing/2014/main" id="{D2458390-BF8E-8FF8-195D-F07C858DC1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44655" y="3092425"/>
            <a:ext cx="1578261" cy="35616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832599-7231-1C52-869A-3BA9383F86EA}"/>
              </a:ext>
            </a:extLst>
          </p:cNvPr>
          <p:cNvSpPr txBox="1"/>
          <p:nvPr/>
        </p:nvSpPr>
        <p:spPr>
          <a:xfrm>
            <a:off x="257566" y="1499049"/>
            <a:ext cx="403012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make a poster to help other children stay safe outside at night?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FB4595-58B4-1DF9-C344-0B514A433619}"/>
              </a:ext>
            </a:extLst>
          </p:cNvPr>
          <p:cNvSpPr txBox="1"/>
          <p:nvPr/>
        </p:nvSpPr>
        <p:spPr>
          <a:xfrm>
            <a:off x="7153165" y="1722436"/>
            <a:ext cx="309149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Maybe I should design a special coat for Luna! Can you help me?</a:t>
            </a:r>
          </a:p>
        </p:txBody>
      </p:sp>
      <p:pic>
        <p:nvPicPr>
          <p:cNvPr id="12" name="Picture 11" descr="A paper with writing on it and colored pencils&#10;&#10;Description automatically generated">
            <a:extLst>
              <a:ext uri="{FF2B5EF4-FFF2-40B4-BE49-F238E27FC236}">
                <a16:creationId xmlns:a16="http://schemas.microsoft.com/office/drawing/2014/main" id="{068244B7-5394-AFEC-3E12-FB0A275F77D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4443">
            <a:off x="-1238221" y="2915441"/>
            <a:ext cx="10606062" cy="4438181"/>
          </a:xfrm>
          <a:prstGeom prst="rect">
            <a:avLst/>
          </a:prstGeom>
        </p:spPr>
      </p:pic>
      <p:pic>
        <p:nvPicPr>
          <p:cNvPr id="15" name="Picture 14" descr="A cartoon of a dog&#10;&#10;Description automatically generated">
            <a:extLst>
              <a:ext uri="{FF2B5EF4-FFF2-40B4-BE49-F238E27FC236}">
                <a16:creationId xmlns:a16="http://schemas.microsoft.com/office/drawing/2014/main" id="{19408818-C8B0-1605-CCA4-B466CD35495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7524" y="4324960"/>
            <a:ext cx="2639571" cy="18660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C96061-21C1-1313-ED7B-EA5963CF6CC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09073">
            <a:off x="9056953" y="4502118"/>
            <a:ext cx="1119018" cy="153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993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sky with stars&#10;&#10;Description automatically generated">
            <a:extLst>
              <a:ext uri="{FF2B5EF4-FFF2-40B4-BE49-F238E27FC236}">
                <a16:creationId xmlns:a16="http://schemas.microsoft.com/office/drawing/2014/main" id="{F7AE1282-4B88-5070-6B1B-E9068CC58E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1DD84738-4492-198A-471F-038BBDB26AC8}"/>
              </a:ext>
            </a:extLst>
          </p:cNvPr>
          <p:cNvSpPr txBox="1"/>
          <p:nvPr/>
        </p:nvSpPr>
        <p:spPr>
          <a:xfrm>
            <a:off x="405645" y="227144"/>
            <a:ext cx="10215506" cy="5909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Well done!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17B01A-A9B5-4EE6-09BF-E7EA9796F5FA}"/>
              </a:ext>
            </a:extLst>
          </p:cNvPr>
          <p:cNvSpPr txBox="1"/>
          <p:nvPr/>
        </p:nvSpPr>
        <p:spPr>
          <a:xfrm>
            <a:off x="388216" y="818075"/>
            <a:ext cx="5096663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You can add a stamp </a:t>
            </a:r>
            <a:b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or sticker to your </a:t>
            </a:r>
            <a:b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CREST Passport!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613194-A64B-2726-10D9-83198953A4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5123">
            <a:off x="5942238" y="834892"/>
            <a:ext cx="5398173" cy="38249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AAD871-4369-94F2-71EA-207E93E1BC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21913">
            <a:off x="1578078" y="2121530"/>
            <a:ext cx="5480751" cy="3881719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11043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A97A3F-EEC0-48EF-B62F-1EDFBBB0D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269" y="1811773"/>
            <a:ext cx="8136185" cy="1861225"/>
          </a:xfrm>
        </p:spPr>
        <p:txBody>
          <a:bodyPr/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Peggy Problem</a:t>
            </a:r>
          </a:p>
        </p:txBody>
      </p:sp>
      <p:pic>
        <p:nvPicPr>
          <p:cNvPr id="2" name="Picture 1" descr="A clothes line with a teddy bear on it&#10;&#10;Description automatically generated">
            <a:extLst>
              <a:ext uri="{FF2B5EF4-FFF2-40B4-BE49-F238E27FC236}">
                <a16:creationId xmlns:a16="http://schemas.microsoft.com/office/drawing/2014/main" id="{89CBF1D6-A27D-1585-65FE-6C6EDEFAB4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253" y="1068745"/>
            <a:ext cx="7571420" cy="5136297"/>
          </a:xfrm>
          <a:prstGeom prst="rect">
            <a:avLst/>
          </a:prstGeom>
        </p:spPr>
      </p:pic>
      <p:pic>
        <p:nvPicPr>
          <p:cNvPr id="4" name="Picture 3" descr="A group of clothes pegs&#10;&#10;Description automatically generated">
            <a:extLst>
              <a:ext uri="{FF2B5EF4-FFF2-40B4-BE49-F238E27FC236}">
                <a16:creationId xmlns:a16="http://schemas.microsoft.com/office/drawing/2014/main" id="{3BBB6932-16C7-CAA2-EC0C-FB82912505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3513">
            <a:off x="8860988" y="2042167"/>
            <a:ext cx="3365195" cy="3549206"/>
          </a:xfrm>
          <a:prstGeom prst="rect">
            <a:avLst/>
          </a:prstGeom>
        </p:spPr>
      </p:pic>
      <p:pic>
        <p:nvPicPr>
          <p:cNvPr id="6" name="Picture 5" descr="A wooden stick with a round top&#10;&#10;Description automatically generated">
            <a:extLst>
              <a:ext uri="{FF2B5EF4-FFF2-40B4-BE49-F238E27FC236}">
                <a16:creationId xmlns:a16="http://schemas.microsoft.com/office/drawing/2014/main" id="{609A6951-3434-3B9F-A887-A9EB845786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5152" y="510943"/>
            <a:ext cx="1827552" cy="3054929"/>
          </a:xfrm>
          <a:prstGeom prst="rect">
            <a:avLst/>
          </a:prstGeom>
        </p:spPr>
      </p:pic>
      <p:pic>
        <p:nvPicPr>
          <p:cNvPr id="7" name="Picture 6" descr="A group of kids in a line&#10;&#10;Description automatically generated">
            <a:extLst>
              <a:ext uri="{FF2B5EF4-FFF2-40B4-BE49-F238E27FC236}">
                <a16:creationId xmlns:a16="http://schemas.microsoft.com/office/drawing/2014/main" id="{2FDF494D-94FF-5E4D-5589-11B24E8524E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64468">
            <a:off x="-170830" y="4395820"/>
            <a:ext cx="6199078" cy="353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930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ack silhouette of a mountain&#10;&#10;Description automatically generated">
            <a:extLst>
              <a:ext uri="{FF2B5EF4-FFF2-40B4-BE49-F238E27FC236}">
                <a16:creationId xmlns:a16="http://schemas.microsoft.com/office/drawing/2014/main" id="{FDE8B4DF-9BD0-7F2F-5050-FBF1AD53D6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BAAE83-71FF-47D8-9412-5129860CF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856" y="-47360"/>
            <a:ext cx="10944225" cy="1525588"/>
          </a:xfrm>
        </p:spPr>
        <p:txBody>
          <a:bodyPr>
            <a:normAutofit/>
          </a:bodyPr>
          <a:lstStyle/>
          <a:p>
            <a: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  <a:t>Meet the characters...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cartoon of a child&#10;&#10;Description automatically generated">
            <a:extLst>
              <a:ext uri="{FF2B5EF4-FFF2-40B4-BE49-F238E27FC236}">
                <a16:creationId xmlns:a16="http://schemas.microsoft.com/office/drawing/2014/main" id="{7320DBF6-6B4E-C0ED-4E0A-A98E7537D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4031" y="2334617"/>
            <a:ext cx="2740619" cy="27406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A50A34-54F6-1678-9132-0E5A63E9C38A}"/>
              </a:ext>
            </a:extLst>
          </p:cNvPr>
          <p:cNvSpPr txBox="1"/>
          <p:nvPr/>
        </p:nvSpPr>
        <p:spPr>
          <a:xfrm rot="274547">
            <a:off x="9067481" y="5016097"/>
            <a:ext cx="1534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5BB2C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Cosmic</a:t>
            </a:r>
          </a:p>
        </p:txBody>
      </p:sp>
      <p:pic>
        <p:nvPicPr>
          <p:cNvPr id="8" name="Picture 7" descr="An orange arrow pointing up&#10;&#10;Description automatically generated">
            <a:extLst>
              <a:ext uri="{FF2B5EF4-FFF2-40B4-BE49-F238E27FC236}">
                <a16:creationId xmlns:a16="http://schemas.microsoft.com/office/drawing/2014/main" id="{B5DA714B-A7C3-9ED7-AEBA-6D40C113B1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21691">
            <a:off x="8676013" y="4675813"/>
            <a:ext cx="556154" cy="524554"/>
          </a:xfrm>
          <a:prstGeom prst="rect">
            <a:avLst/>
          </a:prstGeom>
        </p:spPr>
      </p:pic>
      <p:pic>
        <p:nvPicPr>
          <p:cNvPr id="10" name="Picture 9" descr="A cartoon of a child waving&#10;&#10;Description automatically generated">
            <a:extLst>
              <a:ext uri="{FF2B5EF4-FFF2-40B4-BE49-F238E27FC236}">
                <a16:creationId xmlns:a16="http://schemas.microsoft.com/office/drawing/2014/main" id="{B9C6E71A-5564-3B33-095C-BCF0ED42DE8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3" y="1430868"/>
            <a:ext cx="2882509" cy="3817938"/>
          </a:xfrm>
          <a:prstGeom prst="rect">
            <a:avLst/>
          </a:prstGeom>
        </p:spPr>
      </p:pic>
      <p:pic>
        <p:nvPicPr>
          <p:cNvPr id="12" name="Picture 11" descr="A cartoon of a child with her hands up&#10;&#10;Description automatically generated">
            <a:extLst>
              <a:ext uri="{FF2B5EF4-FFF2-40B4-BE49-F238E27FC236}">
                <a16:creationId xmlns:a16="http://schemas.microsoft.com/office/drawing/2014/main" id="{CAB2E857-F774-3F34-7593-30FBC8139CA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76" y="2334617"/>
            <a:ext cx="2814511" cy="28110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9AA9C0-4837-010B-AD26-8B303D983059}"/>
              </a:ext>
            </a:extLst>
          </p:cNvPr>
          <p:cNvSpPr txBox="1"/>
          <p:nvPr/>
        </p:nvSpPr>
        <p:spPr>
          <a:xfrm rot="21126161">
            <a:off x="5345988" y="5045789"/>
            <a:ext cx="1177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5BB2C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Gem</a:t>
            </a:r>
          </a:p>
        </p:txBody>
      </p:sp>
      <p:pic>
        <p:nvPicPr>
          <p:cNvPr id="14" name="Picture 13" descr="An orange arrow pointing up&#10;&#10;Description automatically generated">
            <a:extLst>
              <a:ext uri="{FF2B5EF4-FFF2-40B4-BE49-F238E27FC236}">
                <a16:creationId xmlns:a16="http://schemas.microsoft.com/office/drawing/2014/main" id="{05CEE308-D82D-2D90-F74C-8E3B812ECF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12327" flipH="1">
            <a:off x="6274311" y="4876742"/>
            <a:ext cx="556154" cy="524554"/>
          </a:xfrm>
          <a:prstGeom prst="rect">
            <a:avLst/>
          </a:prstGeom>
        </p:spPr>
      </p:pic>
      <p:pic>
        <p:nvPicPr>
          <p:cNvPr id="16" name="Picture 15" descr="An orange arrow pointing up&#10;&#10;Description automatically generated">
            <a:extLst>
              <a:ext uri="{FF2B5EF4-FFF2-40B4-BE49-F238E27FC236}">
                <a16:creationId xmlns:a16="http://schemas.microsoft.com/office/drawing/2014/main" id="{622312D1-2C64-9A28-C706-5BF4E10E10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68923">
            <a:off x="1141025" y="4721540"/>
            <a:ext cx="556154" cy="524554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3802D185-6AD1-A034-CE35-62DFE38354A0}"/>
              </a:ext>
            </a:extLst>
          </p:cNvPr>
          <p:cNvSpPr txBox="1"/>
          <p:nvPr/>
        </p:nvSpPr>
        <p:spPr>
          <a:xfrm>
            <a:off x="1047952" y="5065224"/>
            <a:ext cx="281451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5AB2C1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Aunt Stella</a:t>
            </a:r>
          </a:p>
          <a:p>
            <a:pPr algn="ctr"/>
            <a:r>
              <a:rPr lang="en-US" sz="120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Auntie to Cosmic and Gem</a:t>
            </a:r>
          </a:p>
        </p:txBody>
      </p:sp>
    </p:spTree>
    <p:extLst>
      <p:ext uri="{BB962C8B-B14F-4D97-AF65-F5344CB8AC3E}">
        <p14:creationId xmlns:p14="http://schemas.microsoft.com/office/powerpoint/2010/main" val="23738311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69B926A-E8AB-F1D3-1DDD-39D80BEA6573}"/>
              </a:ext>
            </a:extLst>
          </p:cNvPr>
          <p:cNvSpPr/>
          <p:nvPr/>
        </p:nvSpPr>
        <p:spPr>
          <a:xfrm>
            <a:off x="0" y="0"/>
            <a:ext cx="12187065" cy="6857999"/>
          </a:xfrm>
          <a:prstGeom prst="rect">
            <a:avLst/>
          </a:prstGeom>
          <a:solidFill>
            <a:srgbClr val="F5F7D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F4A00E-4D63-A797-AC7D-DDEF69597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7" y="0"/>
            <a:ext cx="12187065" cy="6857999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B6362CBB-8C1C-B71B-F9F0-BF30E8D9FA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53114" y="1773544"/>
            <a:ext cx="3188347" cy="23868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BAAE83-71FF-47D8-9412-5129860CF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08" y="-206784"/>
            <a:ext cx="10944225" cy="1525588"/>
          </a:xfrm>
        </p:spPr>
        <p:txBody>
          <a:bodyPr>
            <a:normAutofit/>
          </a:bodyPr>
          <a:lstStyle/>
          <a:p>
            <a: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  <a:t>Aunt Stella is doing some washing.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Wooden Dolly Pegs - Kendon Rope and Twine">
            <a:extLst>
              <a:ext uri="{FF2B5EF4-FFF2-40B4-BE49-F238E27FC236}">
                <a16:creationId xmlns:a16="http://schemas.microsoft.com/office/drawing/2014/main" id="{CB9DF55E-4028-97C1-0AA5-A5216E6DFE1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440000">
            <a:off x="9266541" y="292867"/>
            <a:ext cx="301070" cy="14338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B9DBE7-6925-9B39-BD61-E5851DF3551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"/>
          <a:stretch/>
        </p:blipFill>
        <p:spPr>
          <a:xfrm rot="20229063">
            <a:off x="2960191" y="4009898"/>
            <a:ext cx="1687203" cy="2203474"/>
          </a:xfrm>
          <a:prstGeom prst="rect">
            <a:avLst/>
          </a:prstGeom>
        </p:spPr>
      </p:pic>
      <p:pic>
        <p:nvPicPr>
          <p:cNvPr id="21" name="Picture 20" descr="A group of kids in a line&#10;&#10;Description automatically generated">
            <a:extLst>
              <a:ext uri="{FF2B5EF4-FFF2-40B4-BE49-F238E27FC236}">
                <a16:creationId xmlns:a16="http://schemas.microsoft.com/office/drawing/2014/main" id="{07E6EF2C-A2EB-6A1B-0C74-AD54E44DB7A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979"/>
          <a:stretch/>
        </p:blipFill>
        <p:spPr>
          <a:xfrm>
            <a:off x="123640" y="1422126"/>
            <a:ext cx="3683613" cy="5427480"/>
          </a:xfrm>
          <a:prstGeom prst="rect">
            <a:avLst/>
          </a:prstGeom>
        </p:spPr>
      </p:pic>
      <p:pic>
        <p:nvPicPr>
          <p:cNvPr id="19" name="Picture 18" descr="A group of kids in a line&#10;&#10;Description automatically generated">
            <a:extLst>
              <a:ext uri="{FF2B5EF4-FFF2-40B4-BE49-F238E27FC236}">
                <a16:creationId xmlns:a16="http://schemas.microsoft.com/office/drawing/2014/main" id="{718ABF4F-6C24-747B-F042-14FFDEDF266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64468">
            <a:off x="5161636" y="4000418"/>
            <a:ext cx="6541047" cy="323175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B7B6323-9EC2-6C8E-8BAD-B0C3AE19E6A0}"/>
              </a:ext>
            </a:extLst>
          </p:cNvPr>
          <p:cNvSpPr txBox="1"/>
          <p:nvPr/>
        </p:nvSpPr>
        <p:spPr>
          <a:xfrm>
            <a:off x="7551278" y="2094643"/>
            <a:ext cx="305074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>
                <a:solidFill>
                  <a:schemeClr val="tx1"/>
                </a:solidFill>
                <a:latin typeface="Arial" panose="020B0604020202020204" pitchFamily="34" charset="0"/>
              </a:rPr>
              <a:t>Can we help hang the washing out to dry?</a:t>
            </a:r>
          </a:p>
        </p:txBody>
      </p:sp>
      <p:pic>
        <p:nvPicPr>
          <p:cNvPr id="27" name="Picture 26" descr="A group of clothes pegs&#10;&#10;Description automatically generated">
            <a:extLst>
              <a:ext uri="{FF2B5EF4-FFF2-40B4-BE49-F238E27FC236}">
                <a16:creationId xmlns:a16="http://schemas.microsoft.com/office/drawing/2014/main" id="{BD4672A9-ADFD-C924-2B72-A3C28A2CF53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3513">
            <a:off x="4454192" y="1985260"/>
            <a:ext cx="3068273" cy="3185675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8DAAA3FA-D3DE-60C4-0B76-6857BEC355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 flipH="1">
            <a:off x="2477542" y="825171"/>
            <a:ext cx="3861175" cy="2881300"/>
          </a:xfrm>
          <a:prstGeom prst="rect">
            <a:avLst/>
          </a:prstGeom>
        </p:spPr>
      </p:pic>
      <p:pic>
        <p:nvPicPr>
          <p:cNvPr id="29" name="Picture 28" descr="A wooden stick with a round top&#10;&#10;Description automatically generated">
            <a:extLst>
              <a:ext uri="{FF2B5EF4-FFF2-40B4-BE49-F238E27FC236}">
                <a16:creationId xmlns:a16="http://schemas.microsoft.com/office/drawing/2014/main" id="{8CB6019A-13BA-7DE1-DEEA-88E89D0C233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4768" y="2135936"/>
            <a:ext cx="1283592" cy="305492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DF9E85D-E3BF-3D13-654B-3B407ECFA475}"/>
              </a:ext>
            </a:extLst>
          </p:cNvPr>
          <p:cNvSpPr txBox="1"/>
          <p:nvPr/>
        </p:nvSpPr>
        <p:spPr>
          <a:xfrm>
            <a:off x="2983238" y="1217133"/>
            <a:ext cx="308617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>
                <a:latin typeface="Arial" panose="020B0604020202020204" pitchFamily="34" charset="0"/>
              </a:rPr>
              <a:t>Warm and windy! It’s a perfect day for washing clothes.</a:t>
            </a:r>
          </a:p>
        </p:txBody>
      </p:sp>
    </p:spTree>
    <p:extLst>
      <p:ext uri="{BB962C8B-B14F-4D97-AF65-F5344CB8AC3E}">
        <p14:creationId xmlns:p14="http://schemas.microsoft.com/office/powerpoint/2010/main" val="11681793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EAF3FCE-3EE2-6BCA-2257-008E5E5763DD}"/>
              </a:ext>
            </a:extLst>
          </p:cNvPr>
          <p:cNvSpPr/>
          <p:nvPr/>
        </p:nvSpPr>
        <p:spPr>
          <a:xfrm>
            <a:off x="0" y="0"/>
            <a:ext cx="12187065" cy="6857999"/>
          </a:xfrm>
          <a:prstGeom prst="rect">
            <a:avLst/>
          </a:prstGeom>
          <a:solidFill>
            <a:srgbClr val="F5F7D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D34F3D5-EFBA-5C9B-351C-C88E822F3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7065" cy="6857999"/>
          </a:xfrm>
          <a:prstGeom prst="rect">
            <a:avLst/>
          </a:prstGeom>
        </p:spPr>
      </p:pic>
      <p:pic>
        <p:nvPicPr>
          <p:cNvPr id="6" name="Picture 5" descr="A clothes line with a teddy bear on it&#10;&#10;Description automatically generated">
            <a:extLst>
              <a:ext uri="{FF2B5EF4-FFF2-40B4-BE49-F238E27FC236}">
                <a16:creationId xmlns:a16="http://schemas.microsoft.com/office/drawing/2014/main" id="{979B7485-C5E8-85C3-E020-B30DB792A7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4042" y="1096169"/>
            <a:ext cx="6694119" cy="4541154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18C5D4FC-6B7D-C303-1FF5-D046CC7C92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37244" y="778177"/>
            <a:ext cx="4525083" cy="318345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5409F29-AC51-C094-EEA3-E0DAC42D0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53" y="-214709"/>
            <a:ext cx="10944225" cy="1525588"/>
          </a:xfrm>
        </p:spPr>
        <p:txBody>
          <a:bodyPr>
            <a:normAutofit/>
          </a:bodyPr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Some of the clothes fall off the washing line.</a:t>
            </a:r>
          </a:p>
        </p:txBody>
      </p:sp>
      <p:pic>
        <p:nvPicPr>
          <p:cNvPr id="24" name="Picture 23" descr="A purple rectangular object with black background&#10;&#10;Description automatically generated">
            <a:extLst>
              <a:ext uri="{FF2B5EF4-FFF2-40B4-BE49-F238E27FC236}">
                <a16:creationId xmlns:a16="http://schemas.microsoft.com/office/drawing/2014/main" id="{CEE5F6B7-94F5-62D8-969D-2063829D863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71" y="1156605"/>
            <a:ext cx="3838374" cy="24448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F8F7C8-82A1-5EEA-DA76-D12E82B8C7A4}"/>
              </a:ext>
            </a:extLst>
          </p:cNvPr>
          <p:cNvSpPr txBox="1"/>
          <p:nvPr/>
        </p:nvSpPr>
        <p:spPr>
          <a:xfrm>
            <a:off x="445066" y="1371347"/>
            <a:ext cx="322681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>
                <a:solidFill>
                  <a:schemeClr val="tx1"/>
                </a:solidFill>
                <a:latin typeface="Arial" panose="020B0604020202020204" pitchFamily="34" charset="0"/>
              </a:rPr>
              <a:t>Oh no! I don't think the clothes pegs are grippy enough!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26AED1-F597-412B-AC14-23D0504ABAFE}"/>
              </a:ext>
            </a:extLst>
          </p:cNvPr>
          <p:cNvSpPr txBox="1"/>
          <p:nvPr/>
        </p:nvSpPr>
        <p:spPr>
          <a:xfrm>
            <a:off x="7930174" y="1514085"/>
            <a:ext cx="380002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>
                <a:solidFill>
                  <a:schemeClr val="tx1"/>
                </a:solidFill>
                <a:latin typeface="Arial" panose="020B0604020202020204" pitchFamily="34" charset="0"/>
              </a:rPr>
              <a:t>We could test some different pegs to see if they would be better!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17" descr="A cartoon character in a garment&#10;&#10;Description automatically generated with medium confidence">
            <a:extLst>
              <a:ext uri="{FF2B5EF4-FFF2-40B4-BE49-F238E27FC236}">
                <a16:creationId xmlns:a16="http://schemas.microsoft.com/office/drawing/2014/main" id="{468BEFDF-18B6-A5C5-3DD8-4B5B025DE55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153" y="3210481"/>
            <a:ext cx="2149354" cy="3501037"/>
          </a:xfrm>
          <a:prstGeom prst="rect">
            <a:avLst/>
          </a:prstGeom>
        </p:spPr>
      </p:pic>
      <p:pic>
        <p:nvPicPr>
          <p:cNvPr id="22" name="Picture 21" descr="A cartoon of a child in blue overalls and orange hair&#10;&#10;Description automatically generated">
            <a:extLst>
              <a:ext uri="{FF2B5EF4-FFF2-40B4-BE49-F238E27FC236}">
                <a16:creationId xmlns:a16="http://schemas.microsoft.com/office/drawing/2014/main" id="{6C5C67D4-3E2B-C447-EBD2-48C14116DBA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8905" y="3330357"/>
            <a:ext cx="2222942" cy="3381161"/>
          </a:xfrm>
          <a:prstGeom prst="rect">
            <a:avLst/>
          </a:prstGeom>
        </p:spPr>
      </p:pic>
      <p:pic>
        <p:nvPicPr>
          <p:cNvPr id="3" name="Picture 2" descr="An orange and black background&#10;&#10;Description automatically generated">
            <a:extLst>
              <a:ext uri="{FF2B5EF4-FFF2-40B4-BE49-F238E27FC236}">
                <a16:creationId xmlns:a16="http://schemas.microsoft.com/office/drawing/2014/main" id="{10C363C6-35C4-2BBF-0E0E-FFE29020AC4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9282" y="3961628"/>
            <a:ext cx="839070" cy="967457"/>
          </a:xfrm>
          <a:prstGeom prst="rect">
            <a:avLst/>
          </a:prstGeom>
        </p:spPr>
      </p:pic>
      <p:pic>
        <p:nvPicPr>
          <p:cNvPr id="7" name="Picture 6" descr="A green fish in the air&#10;&#10;Description automatically generated">
            <a:extLst>
              <a:ext uri="{FF2B5EF4-FFF2-40B4-BE49-F238E27FC236}">
                <a16:creationId xmlns:a16="http://schemas.microsoft.com/office/drawing/2014/main" id="{324A42CA-EC91-CEF4-11D1-B5BDA594CB8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9834" y="4969895"/>
            <a:ext cx="2350936" cy="171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62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468A91B-61DF-B481-CAC6-470AA783981F}"/>
              </a:ext>
            </a:extLst>
          </p:cNvPr>
          <p:cNvSpPr/>
          <p:nvPr/>
        </p:nvSpPr>
        <p:spPr>
          <a:xfrm>
            <a:off x="0" y="0"/>
            <a:ext cx="12187065" cy="6857999"/>
          </a:xfrm>
          <a:prstGeom prst="rect">
            <a:avLst/>
          </a:prstGeom>
          <a:solidFill>
            <a:srgbClr val="F5F7D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D109D06-ED4D-AF92-B998-C95D88D66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210"/>
            <a:ext cx="12187065" cy="6857999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C2B74A7A-CCDC-3712-A297-0D558FE52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90347" y="1826665"/>
            <a:ext cx="3018130" cy="2357817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64AF9E62-2EF4-B589-6FC8-9069DEAC0B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3481" y="1098152"/>
            <a:ext cx="3450246" cy="25244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BAAE83-71FF-47D8-9412-5129860CF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25" y="-239079"/>
            <a:ext cx="10944225" cy="1525588"/>
          </a:xfrm>
        </p:spPr>
        <p:txBody>
          <a:bodyPr>
            <a:normAutofit/>
          </a:bodyPr>
          <a:lstStyle/>
          <a:p>
            <a: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  <a:t>Which pegs do you think have the best grip?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3852D3-A4D3-2840-1C64-104B0A21178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282206">
            <a:off x="2746940" y="3717193"/>
            <a:ext cx="900297" cy="22857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1E94FE-23BE-341E-F542-3F1CC6CA552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8456">
            <a:off x="7430193" y="1145280"/>
            <a:ext cx="1043599" cy="173362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BB03FB9-4C47-BA7C-8C9F-8FBA30F7034A}"/>
              </a:ext>
            </a:extLst>
          </p:cNvPr>
          <p:cNvSpPr txBox="1"/>
          <p:nvPr/>
        </p:nvSpPr>
        <p:spPr>
          <a:xfrm>
            <a:off x="1119705" y="1324233"/>
            <a:ext cx="29474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>
                <a:solidFill>
                  <a:schemeClr val="tx1"/>
                </a:solidFill>
                <a:latin typeface="Arial" panose="020B0604020202020204" pitchFamily="34" charset="0"/>
              </a:rPr>
              <a:t>I think a peg with a spring will have the most grip</a:t>
            </a:r>
            <a:endParaRPr lang="en-GB" sz="28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F150C7-333E-3BC4-9F97-3343F2F259DB}"/>
              </a:ext>
            </a:extLst>
          </p:cNvPr>
          <p:cNvSpPr txBox="1"/>
          <p:nvPr/>
        </p:nvSpPr>
        <p:spPr>
          <a:xfrm>
            <a:off x="4438380" y="2025091"/>
            <a:ext cx="24919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>
                <a:solidFill>
                  <a:schemeClr val="tx1"/>
                </a:solidFill>
                <a:latin typeface="Arial" panose="020B0604020202020204" pitchFamily="34" charset="0"/>
              </a:rPr>
              <a:t>I think plastic pegs will have a tight grip.</a:t>
            </a: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C46DE6DE-F695-24FF-6CFB-1FA2EA5544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V="1">
            <a:off x="6456363" y="3828057"/>
            <a:ext cx="3715000" cy="272367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C3FA416-12F4-A29B-8F50-9CA2AE21ED02}"/>
              </a:ext>
            </a:extLst>
          </p:cNvPr>
          <p:cNvSpPr txBox="1"/>
          <p:nvPr/>
        </p:nvSpPr>
        <p:spPr>
          <a:xfrm>
            <a:off x="6651230" y="4411066"/>
            <a:ext cx="327394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>
                <a:solidFill>
                  <a:schemeClr val="tx1"/>
                </a:solidFill>
                <a:latin typeface="Arial" panose="020B0604020202020204" pitchFamily="34" charset="0"/>
              </a:rPr>
              <a:t>I think wooden pegs will have the best grip as wood is </a:t>
            </a:r>
            <a:r>
              <a:rPr lang="en-GB" sz="2800">
                <a:latin typeface="Arial" panose="020B0604020202020204" pitchFamily="34" charset="0"/>
              </a:rPr>
              <a:t>stronger</a:t>
            </a:r>
            <a:r>
              <a:rPr lang="en-GB" sz="2800">
                <a:solidFill>
                  <a:schemeClr val="tx1"/>
                </a:solidFill>
                <a:latin typeface="Arial" panose="020B0604020202020204" pitchFamily="34" charset="0"/>
              </a:rPr>
              <a:t>. 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7" name="Picture 26" descr="A cartoon of a child waving&#10;&#10;Description automatically generated">
            <a:extLst>
              <a:ext uri="{FF2B5EF4-FFF2-40B4-BE49-F238E27FC236}">
                <a16:creationId xmlns:a16="http://schemas.microsoft.com/office/drawing/2014/main" id="{15701F06-4A9D-31AF-0694-1D175DA2777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20360" y="2309148"/>
            <a:ext cx="4912533" cy="5101828"/>
          </a:xfrm>
          <a:prstGeom prst="rect">
            <a:avLst/>
          </a:prstGeom>
        </p:spPr>
      </p:pic>
      <p:pic>
        <p:nvPicPr>
          <p:cNvPr id="29" name="Picture 28" descr="A cartoon of a child with her hands up&#10;&#10;Description automatically generated">
            <a:extLst>
              <a:ext uri="{FF2B5EF4-FFF2-40B4-BE49-F238E27FC236}">
                <a16:creationId xmlns:a16="http://schemas.microsoft.com/office/drawing/2014/main" id="{B4833BDB-51BC-E103-9625-122E2B6AC9B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7796" y="4071495"/>
            <a:ext cx="1991133" cy="2804344"/>
          </a:xfrm>
          <a:prstGeom prst="rect">
            <a:avLst/>
          </a:prstGeom>
        </p:spPr>
      </p:pic>
      <p:pic>
        <p:nvPicPr>
          <p:cNvPr id="35" name="Picture 34" descr="A cartoon of a child with her hand up&#10;&#10;Description automatically generated">
            <a:extLst>
              <a:ext uri="{FF2B5EF4-FFF2-40B4-BE49-F238E27FC236}">
                <a16:creationId xmlns:a16="http://schemas.microsoft.com/office/drawing/2014/main" id="{CF9979B6-E1F9-FECC-5DDA-0B84C3CB7FD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10705" y="1883890"/>
            <a:ext cx="1866304" cy="3090217"/>
          </a:xfrm>
          <a:prstGeom prst="rect">
            <a:avLst/>
          </a:prstGeom>
        </p:spPr>
      </p:pic>
      <p:pic>
        <p:nvPicPr>
          <p:cNvPr id="6" name="Picture 5" descr="Wooden Dolly Pegs - Kendon Rope and Twine">
            <a:extLst>
              <a:ext uri="{FF2B5EF4-FFF2-40B4-BE49-F238E27FC236}">
                <a16:creationId xmlns:a16="http://schemas.microsoft.com/office/drawing/2014/main" id="{3A784700-2CCA-B8A3-51F8-4F840F81B89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02"/>
          <a:stretch/>
        </p:blipFill>
        <p:spPr>
          <a:xfrm rot="1750168">
            <a:off x="11038828" y="4495439"/>
            <a:ext cx="427445" cy="1891373"/>
          </a:xfrm>
          <a:prstGeom prst="rect">
            <a:avLst/>
          </a:prstGeom>
        </p:spPr>
      </p:pic>
      <p:pic>
        <p:nvPicPr>
          <p:cNvPr id="41" name="Picture 40" descr="A yellow arrow pointing upwards&#10;&#10;Description automatically generated">
            <a:extLst>
              <a:ext uri="{FF2B5EF4-FFF2-40B4-BE49-F238E27FC236}">
                <a16:creationId xmlns:a16="http://schemas.microsoft.com/office/drawing/2014/main" id="{453973F1-7EAB-2E50-B8D5-75F85A0FDC8E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6347" flipH="1">
            <a:off x="1964717" y="4059522"/>
            <a:ext cx="1172583" cy="1033946"/>
          </a:xfrm>
          <a:prstGeom prst="rect">
            <a:avLst/>
          </a:prstGeom>
        </p:spPr>
      </p:pic>
      <p:pic>
        <p:nvPicPr>
          <p:cNvPr id="43" name="Picture 42" descr="A purple arrow pointing to the left&#10;&#10;Description automatically generated">
            <a:extLst>
              <a:ext uri="{FF2B5EF4-FFF2-40B4-BE49-F238E27FC236}">
                <a16:creationId xmlns:a16="http://schemas.microsoft.com/office/drawing/2014/main" id="{9D32F16F-F077-C180-4D5F-810286EF73E7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888666" flipH="1">
            <a:off x="6062663" y="3266321"/>
            <a:ext cx="2068230" cy="851427"/>
          </a:xfrm>
          <a:prstGeom prst="rect">
            <a:avLst/>
          </a:prstGeom>
        </p:spPr>
      </p:pic>
      <p:pic>
        <p:nvPicPr>
          <p:cNvPr id="45" name="Picture 44" descr="A blue curved line on a black background&#10;&#10;Description automatically generated">
            <a:extLst>
              <a:ext uri="{FF2B5EF4-FFF2-40B4-BE49-F238E27FC236}">
                <a16:creationId xmlns:a16="http://schemas.microsoft.com/office/drawing/2014/main" id="{B019D984-B2FB-3CBC-EE2E-ADB3A22311CC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76598" flipH="1">
            <a:off x="11077726" y="2995248"/>
            <a:ext cx="961095" cy="159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873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C9A8964-470A-7858-8C82-0F945A753C63}"/>
              </a:ext>
            </a:extLst>
          </p:cNvPr>
          <p:cNvSpPr/>
          <p:nvPr/>
        </p:nvSpPr>
        <p:spPr>
          <a:xfrm>
            <a:off x="0" y="0"/>
            <a:ext cx="12187065" cy="6857999"/>
          </a:xfrm>
          <a:prstGeom prst="rect">
            <a:avLst/>
          </a:prstGeom>
          <a:solidFill>
            <a:srgbClr val="F5F7D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21CA3D-4A4B-AB14-8455-7376DAF34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7" y="0"/>
            <a:ext cx="12187065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BAAE83-71FF-47D8-9412-5129860CF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000" y="-155046"/>
            <a:ext cx="10944225" cy="1525588"/>
          </a:xfrm>
        </p:spPr>
        <p:txBody>
          <a:bodyPr>
            <a:normAutofit/>
          </a:bodyPr>
          <a:lstStyle/>
          <a:p>
            <a: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  <a:t>Which peg do you think will work best?</a:t>
            </a:r>
          </a:p>
        </p:txBody>
      </p:sp>
      <p:pic>
        <p:nvPicPr>
          <p:cNvPr id="3" name="Picture 2" descr="A group of clothes pegs&#10;&#10;Description automatically generated">
            <a:extLst>
              <a:ext uri="{FF2B5EF4-FFF2-40B4-BE49-F238E27FC236}">
                <a16:creationId xmlns:a16="http://schemas.microsoft.com/office/drawing/2014/main" id="{5FA31237-42EA-B65F-1377-EAFC9AB767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771" y="2387492"/>
            <a:ext cx="4940776" cy="3721424"/>
          </a:xfrm>
          <a:prstGeom prst="ellipse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39A8028A-FD89-1E75-F675-0FAE302EF2DA}"/>
              </a:ext>
            </a:extLst>
          </p:cNvPr>
          <p:cNvSpPr txBox="1"/>
          <p:nvPr/>
        </p:nvSpPr>
        <p:spPr>
          <a:xfrm>
            <a:off x="5980875" y="3514106"/>
            <a:ext cx="3254185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+mj-cs"/>
              </a:rPr>
              <a:t>How can you find out?</a:t>
            </a:r>
          </a:p>
        </p:txBody>
      </p:sp>
      <p:pic>
        <p:nvPicPr>
          <p:cNvPr id="10" name="Picture 9" descr="A cartoon of a child with orange hair&#10;&#10;Description automatically generated">
            <a:extLst>
              <a:ext uri="{FF2B5EF4-FFF2-40B4-BE49-F238E27FC236}">
                <a16:creationId xmlns:a16="http://schemas.microsoft.com/office/drawing/2014/main" id="{D8E418F1-D2DE-726F-5705-8399F36416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0056" y="2570870"/>
            <a:ext cx="3051944" cy="42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63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black silhouette of a mountain&#10;&#10;Description automatically generated">
            <a:extLst>
              <a:ext uri="{FF2B5EF4-FFF2-40B4-BE49-F238E27FC236}">
                <a16:creationId xmlns:a16="http://schemas.microsoft.com/office/drawing/2014/main" id="{FDF99C9B-E949-B5B9-4558-9AA50BE9DF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35FB3342-844F-9B9B-B195-6F498439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546" y="-92215"/>
            <a:ext cx="10944225" cy="1525588"/>
          </a:xfrm>
        </p:spPr>
        <p:txBody>
          <a:bodyPr>
            <a:normAutofit/>
          </a:bodyPr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Meet the characters...</a:t>
            </a:r>
          </a:p>
        </p:txBody>
      </p:sp>
      <p:pic>
        <p:nvPicPr>
          <p:cNvPr id="3" name="Picture 2" descr="A cartoon of a child&#10;&#10;Description automatically generated">
            <a:extLst>
              <a:ext uri="{FF2B5EF4-FFF2-40B4-BE49-F238E27FC236}">
                <a16:creationId xmlns:a16="http://schemas.microsoft.com/office/drawing/2014/main" id="{6114A0A8-A5B1-6E6C-8BEB-9D02762432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256" y="2254250"/>
            <a:ext cx="2219622" cy="2219622"/>
          </a:xfrm>
          <a:prstGeom prst="rect">
            <a:avLst/>
          </a:prstGeom>
        </p:spPr>
      </p:pic>
      <p:pic>
        <p:nvPicPr>
          <p:cNvPr id="7" name="Picture 6" descr="A cartoon of a child wearing headphones&#10;&#10;Description automatically generated">
            <a:extLst>
              <a:ext uri="{FF2B5EF4-FFF2-40B4-BE49-F238E27FC236}">
                <a16:creationId xmlns:a16="http://schemas.microsoft.com/office/drawing/2014/main" id="{F3BE6E5B-F8E0-E179-E01B-2B266B71A6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978" y="2237556"/>
            <a:ext cx="2373072" cy="2290673"/>
          </a:xfrm>
          <a:prstGeom prst="rect">
            <a:avLst/>
          </a:prstGeom>
        </p:spPr>
      </p:pic>
      <p:pic>
        <p:nvPicPr>
          <p:cNvPr id="9" name="Picture 8" descr="A cartoon of a child waving&#10;&#10;Description automatically generated">
            <a:extLst>
              <a:ext uri="{FF2B5EF4-FFF2-40B4-BE49-F238E27FC236}">
                <a16:creationId xmlns:a16="http://schemas.microsoft.com/office/drawing/2014/main" id="{64EC2989-54F9-E628-D88B-B2859D0EC69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200" y="1488309"/>
            <a:ext cx="2373072" cy="3128140"/>
          </a:xfrm>
          <a:prstGeom prst="rect">
            <a:avLst/>
          </a:prstGeom>
        </p:spPr>
      </p:pic>
      <p:pic>
        <p:nvPicPr>
          <p:cNvPr id="17" name="Picture 16" descr="An orange arrow pointing up&#10;&#10;Description automatically generated">
            <a:extLst>
              <a:ext uri="{FF2B5EF4-FFF2-40B4-BE49-F238E27FC236}">
                <a16:creationId xmlns:a16="http://schemas.microsoft.com/office/drawing/2014/main" id="{B4A1A16C-5B93-9CB6-ACA4-2CE1F4FE31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5250" y="4132240"/>
            <a:ext cx="566738" cy="5345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C5C55B5-4218-63EC-D55D-A1F622318614}"/>
              </a:ext>
            </a:extLst>
          </p:cNvPr>
          <p:cNvSpPr txBox="1"/>
          <p:nvPr/>
        </p:nvSpPr>
        <p:spPr>
          <a:xfrm>
            <a:off x="5598439" y="4399508"/>
            <a:ext cx="946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5BB2C2"/>
                </a:solidFill>
                <a:latin typeface="Gotham Black" panose="02000603040000020004" pitchFamily="2" charset="0"/>
              </a:rPr>
              <a:t>Seren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2CCD80-9C39-52AB-A6F0-A9810839A712}"/>
              </a:ext>
            </a:extLst>
          </p:cNvPr>
          <p:cNvSpPr txBox="1"/>
          <p:nvPr/>
        </p:nvSpPr>
        <p:spPr>
          <a:xfrm rot="21370602">
            <a:off x="8769361" y="4393159"/>
            <a:ext cx="1835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5BB2C2"/>
                </a:solidFill>
                <a:latin typeface="Gotham Black" panose="02000603040000020004" pitchFamily="2" charset="0"/>
              </a:rPr>
              <a:t>Uncle Astro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771346-4858-A754-7C92-64923142C122}"/>
              </a:ext>
            </a:extLst>
          </p:cNvPr>
          <p:cNvSpPr txBox="1"/>
          <p:nvPr/>
        </p:nvSpPr>
        <p:spPr>
          <a:xfrm rot="21434387">
            <a:off x="8764443" y="4670351"/>
            <a:ext cx="2266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latin typeface="Gotham Book" panose="02000603040000020004" pitchFamily="2" charset="0"/>
              </a:rPr>
              <a:t>Uncle to Cosmic and Gem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9C4F35-985C-D77F-29AB-A3AADAD7301C}"/>
              </a:ext>
            </a:extLst>
          </p:cNvPr>
          <p:cNvSpPr txBox="1"/>
          <p:nvPr/>
        </p:nvSpPr>
        <p:spPr>
          <a:xfrm rot="274547">
            <a:off x="1826538" y="4393158"/>
            <a:ext cx="1177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5BB2C2"/>
                </a:solidFill>
                <a:latin typeface="Gotham Black" panose="02000603040000020004" pitchFamily="2" charset="0"/>
              </a:rPr>
              <a:t>Cosmic</a:t>
            </a:r>
          </a:p>
        </p:txBody>
      </p:sp>
      <p:pic>
        <p:nvPicPr>
          <p:cNvPr id="23" name="Picture 22" descr="An orange arrow pointing up&#10;&#10;Description automatically generated">
            <a:extLst>
              <a:ext uri="{FF2B5EF4-FFF2-40B4-BE49-F238E27FC236}">
                <a16:creationId xmlns:a16="http://schemas.microsoft.com/office/drawing/2014/main" id="{64342466-1ADD-0F7A-D87B-704DF2F0B0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2437" y="4091895"/>
            <a:ext cx="524554" cy="524554"/>
          </a:xfrm>
          <a:prstGeom prst="rect">
            <a:avLst/>
          </a:prstGeom>
        </p:spPr>
      </p:pic>
      <p:pic>
        <p:nvPicPr>
          <p:cNvPr id="25" name="Picture 24" descr="An orange arrow pointing up&#10;&#10;Description automatically generated">
            <a:extLst>
              <a:ext uri="{FF2B5EF4-FFF2-40B4-BE49-F238E27FC236}">
                <a16:creationId xmlns:a16="http://schemas.microsoft.com/office/drawing/2014/main" id="{C3562489-4B54-1D87-C966-E6587C28D8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8439" y="4132240"/>
            <a:ext cx="556154" cy="52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425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84BE26C-089C-643D-C512-FA3D54E1FC5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D0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black and white background with stars&#10;&#10;Description automatically generated">
            <a:extLst>
              <a:ext uri="{FF2B5EF4-FFF2-40B4-BE49-F238E27FC236}">
                <a16:creationId xmlns:a16="http://schemas.microsoft.com/office/drawing/2014/main" id="{830E4C34-7F2B-BD45-4B6E-EC785A45C0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67" y="-237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BAAE83-71FF-47D8-9412-5129860CF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12" y="126935"/>
            <a:ext cx="10944225" cy="1525588"/>
          </a:xfrm>
        </p:spPr>
        <p:txBody>
          <a:bodyPr>
            <a:normAutofit/>
          </a:bodyPr>
          <a:lstStyle/>
          <a:p>
            <a: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9B15B1-DF10-2AA5-D9A6-939D8BFC6C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1"/>
          <a:stretch/>
        </p:blipFill>
        <p:spPr>
          <a:xfrm>
            <a:off x="228458" y="2082994"/>
            <a:ext cx="3130500" cy="2772698"/>
          </a:xfrm>
          <a:prstGeom prst="ellipse">
            <a:avLst/>
          </a:prstGeom>
        </p:spPr>
      </p:pic>
      <p:pic>
        <p:nvPicPr>
          <p:cNvPr id="4" name="Picture 3" descr="A group of colorful socks&#10;&#10;Description automatically generated">
            <a:extLst>
              <a:ext uri="{FF2B5EF4-FFF2-40B4-BE49-F238E27FC236}">
                <a16:creationId xmlns:a16="http://schemas.microsoft.com/office/drawing/2014/main" id="{D170B289-97F5-9C44-C575-0C3AB1BF8F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3"/>
          <a:stretch/>
        </p:blipFill>
        <p:spPr>
          <a:xfrm rot="5400000">
            <a:off x="3451030" y="1227682"/>
            <a:ext cx="2278852" cy="2088788"/>
          </a:xfrm>
          <a:prstGeom prst="ellipse">
            <a:avLst/>
          </a:prstGeom>
        </p:spPr>
      </p:pic>
      <p:pic>
        <p:nvPicPr>
          <p:cNvPr id="5" name="Picture 4" descr="White Pebble Natural Stone Wall &amp; Floor Tiles">
            <a:extLst>
              <a:ext uri="{FF2B5EF4-FFF2-40B4-BE49-F238E27FC236}">
                <a16:creationId xmlns:a16="http://schemas.microsoft.com/office/drawing/2014/main" id="{EC203271-1E2E-CBC2-E214-A75A6CBE42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3974" y="2527531"/>
            <a:ext cx="1903221" cy="1883623"/>
          </a:xfrm>
          <a:prstGeom prst="ellipse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39A8028A-FD89-1E75-F675-0FAE302EF2DA}"/>
              </a:ext>
            </a:extLst>
          </p:cNvPr>
          <p:cNvSpPr txBox="1"/>
          <p:nvPr/>
        </p:nvSpPr>
        <p:spPr>
          <a:xfrm>
            <a:off x="537412" y="5079723"/>
            <a:ext cx="2716304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+mj-cs"/>
              </a:rPr>
              <a:t>washing 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A8028A-FD89-1E75-F675-0FAE302EF2DA}"/>
              </a:ext>
            </a:extLst>
          </p:cNvPr>
          <p:cNvSpPr txBox="1"/>
          <p:nvPr/>
        </p:nvSpPr>
        <p:spPr>
          <a:xfrm>
            <a:off x="4022032" y="3532097"/>
            <a:ext cx="1810868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+mj-cs"/>
              </a:rPr>
              <a:t>socks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2A76BD-828D-F514-BD29-C2D20494675F}"/>
              </a:ext>
            </a:extLst>
          </p:cNvPr>
          <p:cNvSpPr txBox="1"/>
          <p:nvPr/>
        </p:nvSpPr>
        <p:spPr>
          <a:xfrm>
            <a:off x="6313974" y="4559729"/>
            <a:ext cx="2079809" cy="156966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+mj-cs"/>
              </a:rPr>
              <a:t>pebbles, marbles or sand</a:t>
            </a:r>
            <a:endParaRPr lang="en-US" sz="2000">
              <a:latin typeface="Arial" panose="020B0604020202020204" pitchFamily="34" charset="0"/>
              <a:ea typeface="+mj-ea"/>
              <a:cs typeface="+mj-cs"/>
            </a:endParaRPr>
          </a:p>
        </p:txBody>
      </p:sp>
      <p:pic>
        <p:nvPicPr>
          <p:cNvPr id="12" name="Picture 11" descr="A group of clothes pegs&#10;&#10;Description automatically generated">
            <a:extLst>
              <a:ext uri="{FF2B5EF4-FFF2-40B4-BE49-F238E27FC236}">
                <a16:creationId xmlns:a16="http://schemas.microsoft.com/office/drawing/2014/main" id="{9F4ADC85-A78B-7164-895B-F822325B94C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51"/>
          <a:stretch/>
        </p:blipFill>
        <p:spPr>
          <a:xfrm>
            <a:off x="8470308" y="1547364"/>
            <a:ext cx="2789253" cy="1518160"/>
          </a:xfrm>
          <a:prstGeom prst="ellipse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A38FA8-8330-2104-6850-95DAD87E3DBB}"/>
              </a:ext>
            </a:extLst>
          </p:cNvPr>
          <p:cNvSpPr txBox="1"/>
          <p:nvPr/>
        </p:nvSpPr>
        <p:spPr>
          <a:xfrm>
            <a:off x="9448693" y="3119114"/>
            <a:ext cx="1810868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+mj-cs"/>
              </a:rPr>
              <a:t>pegs</a:t>
            </a:r>
          </a:p>
        </p:txBody>
      </p:sp>
    </p:spTree>
    <p:extLst>
      <p:ext uri="{BB962C8B-B14F-4D97-AF65-F5344CB8AC3E}">
        <p14:creationId xmlns:p14="http://schemas.microsoft.com/office/powerpoint/2010/main" val="32802768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531AC41-C778-9400-803B-D4A38CF7F38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D0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038738-0916-6B31-C04B-2CCC46D40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7065" cy="685799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81D77C42-1B48-8416-2791-E61EE3ADE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64528" y="928110"/>
            <a:ext cx="6125865" cy="33322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BAAE83-71FF-47D8-9412-5129860CF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576" y="-155686"/>
            <a:ext cx="10944225" cy="1525588"/>
          </a:xfrm>
        </p:spPr>
        <p:txBody>
          <a:bodyPr>
            <a:normAutofit/>
          </a:bodyPr>
          <a:lstStyle/>
          <a:p>
            <a: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  <a:t>Recording your results</a:t>
            </a:r>
          </a:p>
        </p:txBody>
      </p:sp>
      <p:pic>
        <p:nvPicPr>
          <p:cNvPr id="6" name="Picture 5" descr="A group of black rocks with yellow numbers and a green clip&#10;&#10;Description automatically generated">
            <a:extLst>
              <a:ext uri="{FF2B5EF4-FFF2-40B4-BE49-F238E27FC236}">
                <a16:creationId xmlns:a16="http://schemas.microsoft.com/office/drawing/2014/main" id="{716D9F0A-73D7-163D-FC93-BCB82B83435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2045" y="3864490"/>
            <a:ext cx="3850912" cy="2298420"/>
          </a:xfrm>
          <a:prstGeom prst="ellipse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E4ECB4-2ABE-49EB-9BF7-3F6517371D2A}"/>
              </a:ext>
            </a:extLst>
          </p:cNvPr>
          <p:cNvSpPr txBox="1"/>
          <p:nvPr/>
        </p:nvSpPr>
        <p:spPr>
          <a:xfrm>
            <a:off x="4402492" y="1327858"/>
            <a:ext cx="456512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>
                <a:solidFill>
                  <a:schemeClr val="tx1"/>
                </a:solidFill>
                <a:latin typeface="Arial" panose="020B0604020202020204" pitchFamily="34" charset="0"/>
              </a:rPr>
              <a:t>You could take photos or draw pictures of your results!</a:t>
            </a:r>
          </a:p>
          <a:p>
            <a:pPr algn="ctr"/>
            <a:r>
              <a:rPr lang="en-GB" sz="2800">
                <a:solidFill>
                  <a:schemeClr val="tx1"/>
                </a:solidFill>
                <a:latin typeface="Arial" panose="020B0604020202020204" pitchFamily="34" charset="0"/>
              </a:rPr>
              <a:t>Which peg should I use?</a:t>
            </a:r>
          </a:p>
        </p:txBody>
      </p:sp>
      <p:pic>
        <p:nvPicPr>
          <p:cNvPr id="17" name="Picture 16" descr="A cartoon of a child wearing glasses&#10;&#10;Description automatically generated">
            <a:extLst>
              <a:ext uri="{FF2B5EF4-FFF2-40B4-BE49-F238E27FC236}">
                <a16:creationId xmlns:a16="http://schemas.microsoft.com/office/drawing/2014/main" id="{771C63D4-96FD-111E-AC5E-D37D92FE31E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8"/>
          <a:stretch/>
        </p:blipFill>
        <p:spPr>
          <a:xfrm flipH="1">
            <a:off x="623888" y="2568919"/>
            <a:ext cx="2327462" cy="5041979"/>
          </a:xfrm>
          <a:prstGeom prst="rect">
            <a:avLst/>
          </a:prstGeom>
        </p:spPr>
      </p:pic>
      <p:pic>
        <p:nvPicPr>
          <p:cNvPr id="18" name="Picture 17" descr="A drawing of objects on a black background&#10;&#10;Description automatically generated">
            <a:extLst>
              <a:ext uri="{FF2B5EF4-FFF2-40B4-BE49-F238E27FC236}">
                <a16:creationId xmlns:a16="http://schemas.microsoft.com/office/drawing/2014/main" id="{19EC1C85-0E6B-70A1-4382-73EA0B6D153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6292" y="3429000"/>
            <a:ext cx="936485" cy="870980"/>
          </a:xfrm>
          <a:prstGeom prst="rect">
            <a:avLst/>
          </a:prstGeom>
        </p:spPr>
      </p:pic>
      <p:pic>
        <p:nvPicPr>
          <p:cNvPr id="24" name="Picture 23" descr="A child in a blue jumpsuit&#10;&#10;Description automatically generated">
            <a:extLst>
              <a:ext uri="{FF2B5EF4-FFF2-40B4-BE49-F238E27FC236}">
                <a16:creationId xmlns:a16="http://schemas.microsoft.com/office/drawing/2014/main" id="{583F6D46-96EC-D00D-4C52-DF61ACF4F67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81729" y="1851821"/>
            <a:ext cx="2842098" cy="481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25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52A646A-1FD3-E96E-042E-4AC7186832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D0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5FE3380-8E0B-72CD-FE1A-0ED34D6E5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7" y="0"/>
            <a:ext cx="12187065" cy="685799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A4AABC6-C18A-4B3E-179C-166CAC0A6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0031" y="625423"/>
            <a:ext cx="4125912" cy="26805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BAAE83-71FF-47D8-9412-5129860CF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576" y="-56926"/>
            <a:ext cx="10944225" cy="1525588"/>
          </a:xfrm>
        </p:spPr>
        <p:txBody>
          <a:bodyPr>
            <a:normAutofit/>
          </a:bodyPr>
          <a:lstStyle/>
          <a:p>
            <a: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  <a:t>Take it further...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cartoon of a child with pig tails&#10;&#10;Description automatically generated">
            <a:extLst>
              <a:ext uri="{FF2B5EF4-FFF2-40B4-BE49-F238E27FC236}">
                <a16:creationId xmlns:a16="http://schemas.microsoft.com/office/drawing/2014/main" id="{5B29BBFF-7D78-482C-9A9D-A0D48A156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8080" y="2221566"/>
            <a:ext cx="4125912" cy="49475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08B030-43F2-4DBF-9D25-995BABC13CCA}"/>
              </a:ext>
            </a:extLst>
          </p:cNvPr>
          <p:cNvSpPr txBox="1"/>
          <p:nvPr/>
        </p:nvSpPr>
        <p:spPr>
          <a:xfrm>
            <a:off x="6695642" y="1096169"/>
            <a:ext cx="300048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>
                <a:solidFill>
                  <a:schemeClr val="tx1"/>
                </a:solidFill>
                <a:latin typeface="Arial" panose="020B0604020202020204" pitchFamily="34" charset="0"/>
              </a:rPr>
              <a:t>I wonder if some clothes dry faster than others?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ACB8F172-682F-50A6-09DE-136A47E54D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2279911" y="2375364"/>
            <a:ext cx="4528543" cy="31858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A60F5E-C0DD-5CDC-60DB-E2C4BD33D986}"/>
              </a:ext>
            </a:extLst>
          </p:cNvPr>
          <p:cNvSpPr txBox="1"/>
          <p:nvPr/>
        </p:nvSpPr>
        <p:spPr>
          <a:xfrm>
            <a:off x="3700825" y="2192338"/>
            <a:ext cx="196872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</a:rPr>
              <a:t>Do clothes dry better on a windy day or a still day? How could we find out?</a:t>
            </a:r>
          </a:p>
        </p:txBody>
      </p:sp>
      <p:pic>
        <p:nvPicPr>
          <p:cNvPr id="23" name="Picture 2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DD3D8BA-23D2-C814-8D69-F1A4F391AAB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3586" y="2192338"/>
            <a:ext cx="1897425" cy="574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966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sky with stars&#10;&#10;Description automatically generated">
            <a:extLst>
              <a:ext uri="{FF2B5EF4-FFF2-40B4-BE49-F238E27FC236}">
                <a16:creationId xmlns:a16="http://schemas.microsoft.com/office/drawing/2014/main" id="{9647985E-0894-9D36-4C3A-DA38E9313C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4DBD60-DD3A-CE6D-DB5A-6CCE514D5A39}"/>
              </a:ext>
            </a:extLst>
          </p:cNvPr>
          <p:cNvSpPr txBox="1"/>
          <p:nvPr/>
        </p:nvSpPr>
        <p:spPr>
          <a:xfrm>
            <a:off x="414339" y="880316"/>
            <a:ext cx="424101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You can add a stamp or sticker to your CREST Passport!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7B68A46D-C357-13BE-D443-C3E1EE8DD4DA}"/>
              </a:ext>
            </a:extLst>
          </p:cNvPr>
          <p:cNvSpPr txBox="1"/>
          <p:nvPr/>
        </p:nvSpPr>
        <p:spPr>
          <a:xfrm>
            <a:off x="413539" y="233985"/>
            <a:ext cx="1021550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Well done!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613194-A64B-2726-10D9-83198953A4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5123">
            <a:off x="5789422" y="752326"/>
            <a:ext cx="5398173" cy="38249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5D7E04-A7A9-8224-157C-E4BA948E035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82318">
            <a:off x="1673015" y="2497699"/>
            <a:ext cx="5480751" cy="3881719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73860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91BB97-8940-4FD7-BAEA-5B9C1209D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855" y="1746804"/>
            <a:ext cx="7162144" cy="1861225"/>
          </a:xfrm>
        </p:spPr>
        <p:txBody>
          <a:bodyPr/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Plant Detectives</a:t>
            </a:r>
          </a:p>
        </p:txBody>
      </p:sp>
      <p:pic>
        <p:nvPicPr>
          <p:cNvPr id="2" name="Picture 1" descr="A cartoon of two kids&#10;&#10;Description automatically generated">
            <a:extLst>
              <a:ext uri="{FF2B5EF4-FFF2-40B4-BE49-F238E27FC236}">
                <a16:creationId xmlns:a16="http://schemas.microsoft.com/office/drawing/2014/main" id="{27C1748B-7D22-5396-2B3F-206FE2430E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5635" y="2677417"/>
            <a:ext cx="3464500" cy="37237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F4113C-3E62-5954-E2E0-6F26BAD45F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615" y="3274788"/>
            <a:ext cx="4101726" cy="3399766"/>
          </a:xfrm>
          <a:prstGeom prst="rect">
            <a:avLst/>
          </a:prstGeom>
        </p:spPr>
      </p:pic>
      <p:pic>
        <p:nvPicPr>
          <p:cNvPr id="7" name="Picture 6" descr="A yellow flower with green leaves&#10;&#10;Description automatically generated">
            <a:extLst>
              <a:ext uri="{FF2B5EF4-FFF2-40B4-BE49-F238E27FC236}">
                <a16:creationId xmlns:a16="http://schemas.microsoft.com/office/drawing/2014/main" id="{C2208885-3C45-F7C9-7F4B-259932CCC8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363" y="626484"/>
            <a:ext cx="2346610" cy="21989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1A83FF-CD0E-EB2B-8538-5C8BA962E7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9016" y="4687313"/>
            <a:ext cx="1892778" cy="171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4333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silhouette of a mountain&#10;&#10;Description automatically generated">
            <a:extLst>
              <a:ext uri="{FF2B5EF4-FFF2-40B4-BE49-F238E27FC236}">
                <a16:creationId xmlns:a16="http://schemas.microsoft.com/office/drawing/2014/main" id="{1A5404AE-2959-A43A-59E1-CD6B42C838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CBFFF-B6DA-AE23-0DF8-23153C68C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298" y="-127395"/>
            <a:ext cx="10944225" cy="1525588"/>
          </a:xfrm>
        </p:spPr>
        <p:txBody>
          <a:bodyPr>
            <a:normAutofit/>
          </a:bodyPr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Meet the characters...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2638DB3F-397B-0211-1F4A-CE43FB757D36}"/>
              </a:ext>
            </a:extLst>
          </p:cNvPr>
          <p:cNvSpPr txBox="1"/>
          <p:nvPr/>
        </p:nvSpPr>
        <p:spPr>
          <a:xfrm>
            <a:off x="9281426" y="4981546"/>
            <a:ext cx="1810868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5AB2C1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Joyti</a:t>
            </a:r>
          </a:p>
          <a:p>
            <a:pPr algn="ctr"/>
            <a:r>
              <a:rPr lang="en-US" sz="120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Grandmother to Tara</a:t>
            </a:r>
          </a:p>
        </p:txBody>
      </p:sp>
      <p:pic>
        <p:nvPicPr>
          <p:cNvPr id="11" name="Picture 10" descr="A cartoon of a child with brown hair and freckles&#10;&#10;Description automatically generated">
            <a:extLst>
              <a:ext uri="{FF2B5EF4-FFF2-40B4-BE49-F238E27FC236}">
                <a16:creationId xmlns:a16="http://schemas.microsoft.com/office/drawing/2014/main" id="{2BE930B8-02F5-0AA7-EE8B-7622C36251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4647" y="2117010"/>
            <a:ext cx="2885539" cy="2882029"/>
          </a:xfrm>
          <a:prstGeom prst="rect">
            <a:avLst/>
          </a:prstGeom>
        </p:spPr>
      </p:pic>
      <p:pic>
        <p:nvPicPr>
          <p:cNvPr id="15" name="Picture 14" descr="A cartoon of a child&#10;&#10;Description automatically generated">
            <a:extLst>
              <a:ext uri="{FF2B5EF4-FFF2-40B4-BE49-F238E27FC236}">
                <a16:creationId xmlns:a16="http://schemas.microsoft.com/office/drawing/2014/main" id="{682D86BB-0300-D11A-AE03-D3B708DC38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530" y="2117009"/>
            <a:ext cx="2885539" cy="2882029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B41D87A7-FFA4-3C17-C674-AE1BF17E3A4E}"/>
              </a:ext>
            </a:extLst>
          </p:cNvPr>
          <p:cNvSpPr txBox="1"/>
          <p:nvPr/>
        </p:nvSpPr>
        <p:spPr>
          <a:xfrm>
            <a:off x="5227128" y="4983697"/>
            <a:ext cx="1810868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5AB2C1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Zeke</a:t>
            </a:r>
            <a:endParaRPr lang="en-US" sz="2800" b="1">
              <a:solidFill>
                <a:srgbClr val="5AB2C1"/>
              </a:solidFill>
              <a:latin typeface="Arial Black" panose="020B0A040201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A80BD79E-99C0-A00C-98C2-DE3E3308CC58}"/>
              </a:ext>
            </a:extLst>
          </p:cNvPr>
          <p:cNvSpPr txBox="1"/>
          <p:nvPr/>
        </p:nvSpPr>
        <p:spPr>
          <a:xfrm>
            <a:off x="996146" y="4983697"/>
            <a:ext cx="1810868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5AB2C1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Tara</a:t>
            </a:r>
            <a:endParaRPr lang="en-US" sz="2800" b="1">
              <a:solidFill>
                <a:srgbClr val="5AB2C1"/>
              </a:solidFill>
              <a:latin typeface="Arial Black" panose="020B0A040201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0" name="Picture 19" descr="An orange arrow pointing up&#10;&#10;Description automatically generated">
            <a:extLst>
              <a:ext uri="{FF2B5EF4-FFF2-40B4-BE49-F238E27FC236}">
                <a16:creationId xmlns:a16="http://schemas.microsoft.com/office/drawing/2014/main" id="{98B47F1F-3C29-05AF-C836-37DFD3BD15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01314">
            <a:off x="4929703" y="4316133"/>
            <a:ext cx="1024702" cy="966480"/>
          </a:xfrm>
          <a:prstGeom prst="rect">
            <a:avLst/>
          </a:prstGeom>
        </p:spPr>
      </p:pic>
      <p:pic>
        <p:nvPicPr>
          <p:cNvPr id="22" name="Picture 21" descr="An orange arrow pointing up&#10;&#10;Description automatically generated">
            <a:extLst>
              <a:ext uri="{FF2B5EF4-FFF2-40B4-BE49-F238E27FC236}">
                <a16:creationId xmlns:a16="http://schemas.microsoft.com/office/drawing/2014/main" id="{69E852CB-D211-9B7A-9099-94149BC408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9811" y="4409714"/>
            <a:ext cx="817071" cy="966676"/>
          </a:xfrm>
          <a:prstGeom prst="rect">
            <a:avLst/>
          </a:prstGeom>
        </p:spPr>
      </p:pic>
      <p:pic>
        <p:nvPicPr>
          <p:cNvPr id="24" name="Picture 23" descr="An orange arrow pointing up&#10;&#10;Description automatically generated">
            <a:extLst>
              <a:ext uri="{FF2B5EF4-FFF2-40B4-BE49-F238E27FC236}">
                <a16:creationId xmlns:a16="http://schemas.microsoft.com/office/drawing/2014/main" id="{6D9D8AB9-757B-7DF9-F7CA-82CC68B41F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5820" y="4467582"/>
            <a:ext cx="948703" cy="948703"/>
          </a:xfrm>
          <a:prstGeom prst="rect">
            <a:avLst/>
          </a:prstGeom>
        </p:spPr>
      </p:pic>
      <p:pic>
        <p:nvPicPr>
          <p:cNvPr id="3" name="Picture 2" descr="A cartoon of an old person&#10;&#10;Description automatically generated">
            <a:extLst>
              <a:ext uri="{FF2B5EF4-FFF2-40B4-BE49-F238E27FC236}">
                <a16:creationId xmlns:a16="http://schemas.microsoft.com/office/drawing/2014/main" id="{0BA0F519-AE0D-09D8-6303-9AFF789DB84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12423" y="1360128"/>
            <a:ext cx="3059822" cy="385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654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BA35FFF-4F3E-E5D8-7293-AAE1EA5E3B24}"/>
              </a:ext>
            </a:extLst>
          </p:cNvPr>
          <p:cNvSpPr/>
          <p:nvPr/>
        </p:nvSpPr>
        <p:spPr>
          <a:xfrm>
            <a:off x="0" y="0"/>
            <a:ext cx="12187065" cy="6857999"/>
          </a:xfrm>
          <a:prstGeom prst="rect">
            <a:avLst/>
          </a:prstGeom>
          <a:solidFill>
            <a:srgbClr val="F5F7D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41E488-EE69-EB87-AC4A-BA302D376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7" y="0"/>
            <a:ext cx="12187065" cy="6857999"/>
          </a:xfrm>
          <a:prstGeom prst="rect">
            <a:avLst/>
          </a:prstGeom>
        </p:spPr>
      </p:pic>
      <p:pic>
        <p:nvPicPr>
          <p:cNvPr id="8" name="Picture 7" descr="A white square with green sprouts&#10;&#10;Description automatically generated">
            <a:extLst>
              <a:ext uri="{FF2B5EF4-FFF2-40B4-BE49-F238E27FC236}">
                <a16:creationId xmlns:a16="http://schemas.microsoft.com/office/drawing/2014/main" id="{AA39CD18-3AF0-D943-2AB3-9D32014597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5246">
            <a:off x="3578588" y="4215401"/>
            <a:ext cx="8173021" cy="245847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78FA38C7-5AE3-A92C-EFAB-576070533B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116067" y="858471"/>
            <a:ext cx="4704491" cy="30564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8CFC61-2F77-4C7A-894C-F3F64009A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84" y="0"/>
            <a:ext cx="10944225" cy="1525588"/>
          </a:xfrm>
        </p:spPr>
        <p:txBody>
          <a:bodyPr>
            <a:normAutofit/>
          </a:bodyPr>
          <a:lstStyle/>
          <a:p>
            <a: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  <a:t>Zeke has spotted something outside Tara's house.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9B9335-43DF-0E59-0A18-4256C12291C5}"/>
              </a:ext>
            </a:extLst>
          </p:cNvPr>
          <p:cNvSpPr txBox="1"/>
          <p:nvPr/>
        </p:nvSpPr>
        <p:spPr>
          <a:xfrm>
            <a:off x="3631884" y="1402117"/>
            <a:ext cx="38862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>
                <a:solidFill>
                  <a:schemeClr val="tx1"/>
                </a:solidFill>
                <a:latin typeface="Arial" panose="020B0604020202020204" pitchFamily="34" charset="0"/>
              </a:rPr>
              <a:t>How did that plant get there? Plants usually grow in gardens, not pavements!</a:t>
            </a:r>
            <a:endParaRPr lang="en-US" sz="2800">
              <a:latin typeface="Arial" panose="020B0604020202020204" pitchFamily="34" charset="0"/>
            </a:endParaRPr>
          </a:p>
        </p:txBody>
      </p:sp>
      <p:pic>
        <p:nvPicPr>
          <p:cNvPr id="4" name="Picture 3" descr="A cartoon of a child&#10;&#10;Description automatically generated">
            <a:extLst>
              <a:ext uri="{FF2B5EF4-FFF2-40B4-BE49-F238E27FC236}">
                <a16:creationId xmlns:a16="http://schemas.microsoft.com/office/drawing/2014/main" id="{273AA183-65D2-EB07-7A65-31B320CDB03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8312" y="1436914"/>
            <a:ext cx="1925741" cy="557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24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CF681F5-AF97-495A-D33E-4BDF7BAA2D08}"/>
              </a:ext>
            </a:extLst>
          </p:cNvPr>
          <p:cNvSpPr/>
          <p:nvPr/>
        </p:nvSpPr>
        <p:spPr>
          <a:xfrm>
            <a:off x="0" y="0"/>
            <a:ext cx="12187065" cy="6857999"/>
          </a:xfrm>
          <a:prstGeom prst="rect">
            <a:avLst/>
          </a:prstGeom>
          <a:solidFill>
            <a:srgbClr val="F5F7D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789C98-68D2-C231-3537-94C3F00C8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7" y="0"/>
            <a:ext cx="12187065" cy="6857999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24CB6AA-331A-3FE7-FB7D-ADC080CA3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7220334" y="1606014"/>
            <a:ext cx="4347778" cy="273190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65BE208-A399-239F-D89F-B9AA07BAB6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6264" y="1337046"/>
            <a:ext cx="4648885" cy="36619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8CFC61-2F77-4C7A-894C-F3F64009A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264" y="-89459"/>
            <a:ext cx="10944225" cy="1525588"/>
          </a:xfrm>
        </p:spPr>
        <p:txBody>
          <a:bodyPr>
            <a:normAutofit/>
          </a:bodyPr>
          <a:lstStyle/>
          <a:p>
            <a: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  <a:t>What a mystery!</a:t>
            </a:r>
          </a:p>
        </p:txBody>
      </p:sp>
      <p:pic>
        <p:nvPicPr>
          <p:cNvPr id="6" name="Picture 5" descr="A cartoon of two kids&#10;&#10;Description automatically generated">
            <a:extLst>
              <a:ext uri="{FF2B5EF4-FFF2-40B4-BE49-F238E27FC236}">
                <a16:creationId xmlns:a16="http://schemas.microsoft.com/office/drawing/2014/main" id="{CF0CEE79-1B69-D329-9BF0-BD8D935A64B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8413" y="3011299"/>
            <a:ext cx="3698658" cy="39754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0B5B93-1313-7414-B39C-1D965D0ED7CA}"/>
              </a:ext>
            </a:extLst>
          </p:cNvPr>
          <p:cNvSpPr txBox="1"/>
          <p:nvPr/>
        </p:nvSpPr>
        <p:spPr>
          <a:xfrm>
            <a:off x="774734" y="1705401"/>
            <a:ext cx="391194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 wonder whether it might have grown from a seed under the pavement. Who could have planted the seed?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D95253-9DF1-149B-AE8B-1103BDB227CB}"/>
              </a:ext>
            </a:extLst>
          </p:cNvPr>
          <p:cNvSpPr txBox="1"/>
          <p:nvPr/>
        </p:nvSpPr>
        <p:spPr>
          <a:xfrm>
            <a:off x="7699967" y="1953854"/>
            <a:ext cx="35949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Maybe someone dropped it as they walked along!</a:t>
            </a:r>
          </a:p>
        </p:txBody>
      </p:sp>
    </p:spTree>
    <p:extLst>
      <p:ext uri="{BB962C8B-B14F-4D97-AF65-F5344CB8AC3E}">
        <p14:creationId xmlns:p14="http://schemas.microsoft.com/office/powerpoint/2010/main" val="16119360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FB25A97-23BF-9FA6-9A9D-5DE91741DB16}"/>
              </a:ext>
            </a:extLst>
          </p:cNvPr>
          <p:cNvSpPr/>
          <p:nvPr/>
        </p:nvSpPr>
        <p:spPr>
          <a:xfrm>
            <a:off x="0" y="0"/>
            <a:ext cx="12187065" cy="6857999"/>
          </a:xfrm>
          <a:prstGeom prst="rect">
            <a:avLst/>
          </a:prstGeom>
          <a:solidFill>
            <a:srgbClr val="F5F7D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2269398-8A7C-10EC-F80E-80B79A03CD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child&#10;&#10;Description automatically generated">
            <a:extLst>
              <a:ext uri="{FF2B5EF4-FFF2-40B4-BE49-F238E27FC236}">
                <a16:creationId xmlns:a16="http://schemas.microsoft.com/office/drawing/2014/main" id="{4AA6FB64-ABB2-5B44-473A-4A2C655FD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42" y="1459728"/>
            <a:ext cx="2130629" cy="498722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0455F51-631C-196E-3C43-A86981ACD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411" y="-137332"/>
            <a:ext cx="10944225" cy="1525588"/>
          </a:xfrm>
        </p:spPr>
        <p:txBody>
          <a:bodyPr>
            <a:normAutofit/>
          </a:bodyPr>
          <a:lstStyle/>
          <a:p>
            <a: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  <a:t>How can Tara and Zeke find out more?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F953998-754C-2F93-E6F8-4D80A90B0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695023" y="1048680"/>
            <a:ext cx="4052321" cy="2632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F29A4A-2E8C-5CEE-D2A6-A4C50CA874F8}"/>
              </a:ext>
            </a:extLst>
          </p:cNvPr>
          <p:cNvSpPr txBox="1"/>
          <p:nvPr/>
        </p:nvSpPr>
        <p:spPr>
          <a:xfrm>
            <a:off x="2157425" y="1284397"/>
            <a:ext cx="318271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 need to be plant detectives and solve this mystery!</a:t>
            </a:r>
          </a:p>
        </p:txBody>
      </p:sp>
      <p:pic>
        <p:nvPicPr>
          <p:cNvPr id="17" name="Picture 1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171B7E5-BE9C-E36F-13C7-DB542C73D6B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6524" y="1790296"/>
            <a:ext cx="3725693" cy="466566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1EB36661-88FB-493B-79D1-C3F6520D0F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7993365" y="860161"/>
            <a:ext cx="3528055" cy="26327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8FAC25-449D-8CD0-8EFD-83059746FBE0}"/>
              </a:ext>
            </a:extLst>
          </p:cNvPr>
          <p:cNvSpPr txBox="1"/>
          <p:nvPr/>
        </p:nvSpPr>
        <p:spPr>
          <a:xfrm>
            <a:off x="8464050" y="1290925"/>
            <a:ext cx="281258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Where have you seen plants growing?</a:t>
            </a:r>
          </a:p>
        </p:txBody>
      </p:sp>
    </p:spTree>
    <p:extLst>
      <p:ext uri="{BB962C8B-B14F-4D97-AF65-F5344CB8AC3E}">
        <p14:creationId xmlns:p14="http://schemas.microsoft.com/office/powerpoint/2010/main" val="27120693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79966F-077B-329E-4A6B-2B60FED8924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D0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black and white background with stars&#10;&#10;Description automatically generated">
            <a:extLst>
              <a:ext uri="{FF2B5EF4-FFF2-40B4-BE49-F238E27FC236}">
                <a16:creationId xmlns:a16="http://schemas.microsoft.com/office/drawing/2014/main" id="{BCA3171B-94D3-3ADD-0CA0-E680794E9F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67" y="9144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8CFC61-2F77-4C7A-894C-F3F64009A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262" y="51344"/>
            <a:ext cx="10944225" cy="1525588"/>
          </a:xfrm>
        </p:spPr>
        <p:txBody>
          <a:bodyPr>
            <a:normAutofit/>
          </a:bodyPr>
          <a:lstStyle/>
          <a:p>
            <a: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  <a:t>Where will we go to be plant detectives?</a:t>
            </a:r>
          </a:p>
        </p:txBody>
      </p:sp>
      <p:pic>
        <p:nvPicPr>
          <p:cNvPr id="8194" name="Picture 2" descr="Wall Weeds | Auntie P | Flickr">
            <a:extLst>
              <a:ext uri="{FF2B5EF4-FFF2-40B4-BE49-F238E27FC236}">
                <a16:creationId xmlns:a16="http://schemas.microsoft.com/office/drawing/2014/main" id="{431835DD-322B-476E-B081-85F6FD7E9473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93"/>
          <a:stretch/>
        </p:blipFill>
        <p:spPr bwMode="auto">
          <a:xfrm>
            <a:off x="623888" y="1858963"/>
            <a:ext cx="2427585" cy="243472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lant Cracks Free Stock CC0 Photo - StockSnap.io">
            <a:extLst>
              <a:ext uri="{FF2B5EF4-FFF2-40B4-BE49-F238E27FC236}">
                <a16:creationId xmlns:a16="http://schemas.microsoft.com/office/drawing/2014/main" id="{D812F231-6946-4E23-A762-016CEF787507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86750" y="2323073"/>
            <a:ext cx="2028826" cy="193833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white square with green sprouts&#10;&#10;Description automatically generated">
            <a:extLst>
              <a:ext uri="{FF2B5EF4-FFF2-40B4-BE49-F238E27FC236}">
                <a16:creationId xmlns:a16="http://schemas.microsoft.com/office/drawing/2014/main" id="{2351CD33-10FF-B61C-6D0A-724CD28182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25"/>
          <a:stretch/>
        </p:blipFill>
        <p:spPr>
          <a:xfrm rot="312001">
            <a:off x="3355517" y="2323073"/>
            <a:ext cx="5227188" cy="1678908"/>
          </a:xfrm>
          <a:prstGeom prst="rect">
            <a:avLst/>
          </a:prstGeom>
        </p:spPr>
      </p:pic>
      <p:pic>
        <p:nvPicPr>
          <p:cNvPr id="4" name="Picture 3" descr="Free photo Magnifying Glass Quest Detective Zoom Observed - Max Pixel">
            <a:extLst>
              <a:ext uri="{FF2B5EF4-FFF2-40B4-BE49-F238E27FC236}">
                <a16:creationId xmlns:a16="http://schemas.microsoft.com/office/drawing/2014/main" id="{D0E3669A-D14D-AC7D-73D1-C25EFFC3409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4754" y="2464708"/>
            <a:ext cx="2398059" cy="2288802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A3557EF1-3564-6DB0-1507-3C5E008F156F}"/>
              </a:ext>
            </a:extLst>
          </p:cNvPr>
          <p:cNvSpPr txBox="1"/>
          <p:nvPr/>
        </p:nvSpPr>
        <p:spPr>
          <a:xfrm>
            <a:off x="494492" y="5136618"/>
            <a:ext cx="9037697" cy="12618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+mj-cs"/>
              </a:rPr>
              <a:t>Where will we look for clues about plants?</a:t>
            </a:r>
          </a:p>
          <a:p>
            <a:endParaRPr lang="en-US" sz="1100">
              <a:solidFill>
                <a:srgbClr val="158F9D"/>
              </a:solidFill>
              <a:latin typeface="Arial" panose="020B0604020202020204" pitchFamily="34" charset="0"/>
              <a:ea typeface="+mj-ea"/>
              <a:cs typeface="+mj-cs"/>
            </a:endParaRPr>
          </a:p>
          <a:p>
            <a:r>
              <a:rPr lang="en-US" sz="3200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+mj-cs"/>
              </a:rPr>
              <a:t>How will we stay safe?</a:t>
            </a:r>
          </a:p>
        </p:txBody>
      </p:sp>
    </p:spTree>
    <p:extLst>
      <p:ext uri="{BB962C8B-B14F-4D97-AF65-F5344CB8AC3E}">
        <p14:creationId xmlns:p14="http://schemas.microsoft.com/office/powerpoint/2010/main" val="4260223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54E5A3-8085-785F-ADCC-24721A421DE3}"/>
              </a:ext>
            </a:extLst>
          </p:cNvPr>
          <p:cNvSpPr/>
          <p:nvPr/>
        </p:nvSpPr>
        <p:spPr>
          <a:xfrm>
            <a:off x="0" y="0"/>
            <a:ext cx="12187065" cy="6857999"/>
          </a:xfrm>
          <a:prstGeom prst="rect">
            <a:avLst/>
          </a:prstGeom>
          <a:solidFill>
            <a:srgbClr val="F5F7D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CD14C3-ACF6-0C42-E92F-D6B5F0997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7" y="0"/>
            <a:ext cx="12187065" cy="6857999"/>
          </a:xfrm>
          <a:prstGeom prst="rect">
            <a:avLst/>
          </a:prstGeom>
        </p:spPr>
      </p:pic>
      <p:pic>
        <p:nvPicPr>
          <p:cNvPr id="14" name="Picture 13" descr="A blue oval with black background">
            <a:extLst>
              <a:ext uri="{FF2B5EF4-FFF2-40B4-BE49-F238E27FC236}">
                <a16:creationId xmlns:a16="http://schemas.microsoft.com/office/drawing/2014/main" id="{A553E128-7753-3D61-E115-35FB1A0F1F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0509" y="1689125"/>
            <a:ext cx="3632192" cy="2310453"/>
          </a:xfrm>
          <a:prstGeom prst="rect">
            <a:avLst/>
          </a:prstGeom>
        </p:spPr>
      </p:pic>
      <p:pic>
        <p:nvPicPr>
          <p:cNvPr id="11" name="Picture 10" descr="A purple oval object with a black background&#10;&#10;Description automatically generated">
            <a:extLst>
              <a:ext uri="{FF2B5EF4-FFF2-40B4-BE49-F238E27FC236}">
                <a16:creationId xmlns:a16="http://schemas.microsoft.com/office/drawing/2014/main" id="{CC154215-4C77-E73A-C4F8-527A4C448E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1525" y="2603556"/>
            <a:ext cx="3442145" cy="281583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A6ED384-CC61-475B-AF9F-B15FBE7F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40" y="114758"/>
            <a:ext cx="10944225" cy="1525588"/>
          </a:xfrm>
        </p:spPr>
        <p:txBody>
          <a:bodyPr>
            <a:normAutofit/>
          </a:bodyPr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Cosmic and Seren are in Cosmic’s garden. </a:t>
            </a:r>
            <a:b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B0C253-AD92-94AB-8A04-6FE56F387EA3}"/>
              </a:ext>
            </a:extLst>
          </p:cNvPr>
          <p:cNvSpPr txBox="1"/>
          <p:nvPr/>
        </p:nvSpPr>
        <p:spPr>
          <a:xfrm>
            <a:off x="3355460" y="2277721"/>
            <a:ext cx="29784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go on an animal safari!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A9D408-3F93-AAC8-B0D4-DEF23BF19BA1}"/>
              </a:ext>
            </a:extLst>
          </p:cNvPr>
          <p:cNvSpPr txBox="1"/>
          <p:nvPr/>
        </p:nvSpPr>
        <p:spPr>
          <a:xfrm>
            <a:off x="6309633" y="3318975"/>
            <a:ext cx="273255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</a:t>
            </a:r>
            <a:br>
              <a:rPr lang="en-GB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with toy animals?</a:t>
            </a:r>
          </a:p>
        </p:txBody>
      </p:sp>
      <p:pic>
        <p:nvPicPr>
          <p:cNvPr id="5" name="Picture 4" descr="A cartoon of a child sitting on a ladder&#10;&#10;Description automatically generated">
            <a:extLst>
              <a:ext uri="{FF2B5EF4-FFF2-40B4-BE49-F238E27FC236}">
                <a16:creationId xmlns:a16="http://schemas.microsoft.com/office/drawing/2014/main" id="{4EEA8FA0-B450-6959-65A7-4529C6AE61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6243" y="1708973"/>
            <a:ext cx="5060799" cy="6442364"/>
          </a:xfrm>
          <a:prstGeom prst="rect">
            <a:avLst/>
          </a:prstGeom>
        </p:spPr>
      </p:pic>
      <p:pic>
        <p:nvPicPr>
          <p:cNvPr id="19" name="Picture 18" descr="A cartoon of a child wearing headphones&#10;&#10;Description automatically generated">
            <a:extLst>
              <a:ext uri="{FF2B5EF4-FFF2-40B4-BE49-F238E27FC236}">
                <a16:creationId xmlns:a16="http://schemas.microsoft.com/office/drawing/2014/main" id="{AF9056A4-DBD5-79C3-9ED0-999E331ED12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34010">
            <a:off x="8141827" y="1402454"/>
            <a:ext cx="2885189" cy="41824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B88416-7704-337A-688B-09E0405E003A}"/>
              </a:ext>
            </a:extLst>
          </p:cNvPr>
          <p:cNvSpPr txBox="1"/>
          <p:nvPr/>
        </p:nvSpPr>
        <p:spPr>
          <a:xfrm>
            <a:off x="5512248" y="5494244"/>
            <a:ext cx="68005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They are trying to think of something to do.</a:t>
            </a:r>
            <a:endParaRPr lang="en-GB" sz="3600" b="1">
              <a:solidFill>
                <a:srgbClr val="158F9D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3957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5769701-6203-39FB-3380-95A2017C98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D0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black hill with stars&#10;&#10;Description automatically generated">
            <a:extLst>
              <a:ext uri="{FF2B5EF4-FFF2-40B4-BE49-F238E27FC236}">
                <a16:creationId xmlns:a16="http://schemas.microsoft.com/office/drawing/2014/main" id="{9EDDDF25-D7C7-A78E-5D62-7E470DC04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3F280D-FE2D-4336-B83A-27A33C0F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424" y="-3049"/>
            <a:ext cx="10944225" cy="1525588"/>
          </a:xfrm>
        </p:spPr>
        <p:txBody>
          <a:bodyPr>
            <a:normAutofit/>
          </a:bodyPr>
          <a:lstStyle/>
          <a:p>
            <a: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  <a:t>Recording your results</a:t>
            </a:r>
          </a:p>
        </p:txBody>
      </p:sp>
      <p:pic>
        <p:nvPicPr>
          <p:cNvPr id="9" name="Picture 8" descr="A child looking through a magnifying glass&#10;&#10;Description automatically generated">
            <a:extLst>
              <a:ext uri="{FF2B5EF4-FFF2-40B4-BE49-F238E27FC236}">
                <a16:creationId xmlns:a16="http://schemas.microsoft.com/office/drawing/2014/main" id="{C1B7C829-8E1A-DB21-82A7-554CBB749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87" y="1965997"/>
            <a:ext cx="3036093" cy="4554140"/>
          </a:xfrm>
          <a:prstGeom prst="ellipse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844B948-ECD7-8F27-681B-7BF40C7027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 flipH="1">
            <a:off x="5904778" y="2155766"/>
            <a:ext cx="4229752" cy="42708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A3867E-CC9C-1175-1A20-9BD8BBA37F8E}"/>
              </a:ext>
            </a:extLst>
          </p:cNvPr>
          <p:cNvSpPr txBox="1"/>
          <p:nvPr/>
        </p:nvSpPr>
        <p:spPr>
          <a:xfrm>
            <a:off x="6139145" y="2707613"/>
            <a:ext cx="312120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 could draw pictures or take photos of the plants you find. 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Maybe you could mark them on a map!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A person in blue dress&#10;&#10;Description automatically generated">
            <a:extLst>
              <a:ext uri="{FF2B5EF4-FFF2-40B4-BE49-F238E27FC236}">
                <a16:creationId xmlns:a16="http://schemas.microsoft.com/office/drawing/2014/main" id="{5813D811-1366-79A8-7669-E7F96A2B3C7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691502" y="1594939"/>
            <a:ext cx="2105025" cy="5191126"/>
          </a:xfrm>
          <a:prstGeom prst="rect">
            <a:avLst/>
          </a:prstGeom>
        </p:spPr>
      </p:pic>
      <p:pic>
        <p:nvPicPr>
          <p:cNvPr id="4" name="Picture 2" descr="Clipboard Pencil Paper - Free image on Pixabay">
            <a:extLst>
              <a:ext uri="{FF2B5EF4-FFF2-40B4-BE49-F238E27FC236}">
                <a16:creationId xmlns:a16="http://schemas.microsoft.com/office/drawing/2014/main" id="{4A87CE74-F345-E3A4-85F3-EB23A1237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12508">
            <a:off x="3269402" y="3060754"/>
            <a:ext cx="1913480" cy="254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4411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A585ACE-01C8-2D8E-E385-FE2E39B8D9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D0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black and white background with stars&#10;&#10;Description automatically generated">
            <a:extLst>
              <a:ext uri="{FF2B5EF4-FFF2-40B4-BE49-F238E27FC236}">
                <a16:creationId xmlns:a16="http://schemas.microsoft.com/office/drawing/2014/main" id="{4F857E63-40C3-B058-D212-E0A391966C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screen shot of a video game&#10;&#10;Description automatically generated">
            <a:extLst>
              <a:ext uri="{FF2B5EF4-FFF2-40B4-BE49-F238E27FC236}">
                <a16:creationId xmlns:a16="http://schemas.microsoft.com/office/drawing/2014/main" id="{E7CF2DDF-5B6D-80AA-8B20-6E27839FEB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0651" y="0"/>
            <a:ext cx="4251349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5A86C8F-065E-4DB8-8BC7-4C925EB27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768" y="-126086"/>
            <a:ext cx="10944225" cy="1525588"/>
          </a:xfrm>
        </p:spPr>
        <p:txBody>
          <a:bodyPr>
            <a:normAutofit/>
          </a:bodyPr>
          <a:lstStyle/>
          <a:p>
            <a: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  <a:t>Take it further...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2638A4-AD68-B52E-A630-CCD497A0AC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2116" y="2509172"/>
            <a:ext cx="2434154" cy="42044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CDC6E4-1A4C-25E8-32C2-C217B263BF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7779" y="2334125"/>
            <a:ext cx="2659982" cy="467293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1C01FAAC-C576-4F53-380E-A0A033AC23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6880972" y="1273415"/>
            <a:ext cx="3019447" cy="2140485"/>
          </a:xfrm>
          <a:prstGeom prst="rect">
            <a:avLst/>
          </a:prstGeom>
        </p:spPr>
      </p:pic>
      <p:sp>
        <p:nvSpPr>
          <p:cNvPr id="21" name="Graphic 19">
            <a:extLst>
              <a:ext uri="{FF2B5EF4-FFF2-40B4-BE49-F238E27FC236}">
                <a16:creationId xmlns:a16="http://schemas.microsoft.com/office/drawing/2014/main" id="{11B8EC73-4750-4AD8-D8F2-33D314809C7F}"/>
              </a:ext>
            </a:extLst>
          </p:cNvPr>
          <p:cNvSpPr/>
          <p:nvPr/>
        </p:nvSpPr>
        <p:spPr>
          <a:xfrm>
            <a:off x="441760" y="1140962"/>
            <a:ext cx="3289349" cy="2486444"/>
          </a:xfrm>
          <a:custGeom>
            <a:avLst/>
            <a:gdLst>
              <a:gd name="connsiteX0" fmla="*/ 2581660 w 3289349"/>
              <a:gd name="connsiteY0" fmla="*/ 51615 h 2263879"/>
              <a:gd name="connsiteX1" fmla="*/ 2103863 w 3289349"/>
              <a:gd name="connsiteY1" fmla="*/ 50620 h 2263879"/>
              <a:gd name="connsiteX2" fmla="*/ 375791 w 3289349"/>
              <a:gd name="connsiteY2" fmla="*/ 146584 h 2263879"/>
              <a:gd name="connsiteX3" fmla="*/ 8809 w 3289349"/>
              <a:gd name="connsiteY3" fmla="*/ 684071 h 2263879"/>
              <a:gd name="connsiteX4" fmla="*/ 79655 w 3289349"/>
              <a:gd name="connsiteY4" fmla="*/ 1434484 h 2263879"/>
              <a:gd name="connsiteX5" fmla="*/ 1211191 w 3289349"/>
              <a:gd name="connsiteY5" fmla="*/ 1984122 h 2263879"/>
              <a:gd name="connsiteX6" fmla="*/ 1854483 w 3289349"/>
              <a:gd name="connsiteY6" fmla="*/ 1997872 h 2263879"/>
              <a:gd name="connsiteX7" fmla="*/ 2971665 w 3289349"/>
              <a:gd name="connsiteY7" fmla="*/ 2263879 h 2263879"/>
              <a:gd name="connsiteX8" fmla="*/ 2703348 w 3289349"/>
              <a:gd name="connsiteY8" fmla="*/ 1968631 h 2263879"/>
              <a:gd name="connsiteX9" fmla="*/ 3087384 w 3289349"/>
              <a:gd name="connsiteY9" fmla="*/ 1783631 h 2263879"/>
              <a:gd name="connsiteX10" fmla="*/ 3160432 w 3289349"/>
              <a:gd name="connsiteY10" fmla="*/ 1678570 h 2263879"/>
              <a:gd name="connsiteX11" fmla="*/ 3288622 w 3289349"/>
              <a:gd name="connsiteY11" fmla="*/ 750759 h 2263879"/>
              <a:gd name="connsiteX12" fmla="*/ 2581660 w 3289349"/>
              <a:gd name="connsiteY12" fmla="*/ 51615 h 2263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89349" h="2263879">
                <a:moveTo>
                  <a:pt x="2581660" y="51615"/>
                </a:moveTo>
                <a:cubicBezTo>
                  <a:pt x="2355090" y="48097"/>
                  <a:pt x="2330469" y="52076"/>
                  <a:pt x="2103863" y="50620"/>
                </a:cubicBezTo>
                <a:cubicBezTo>
                  <a:pt x="1545734" y="47102"/>
                  <a:pt x="866734" y="-109546"/>
                  <a:pt x="375791" y="146584"/>
                </a:cubicBezTo>
                <a:cubicBezTo>
                  <a:pt x="171747" y="253030"/>
                  <a:pt x="34817" y="455405"/>
                  <a:pt x="8809" y="684071"/>
                </a:cubicBezTo>
                <a:cubicBezTo>
                  <a:pt x="-19756" y="935263"/>
                  <a:pt x="25721" y="1215446"/>
                  <a:pt x="79655" y="1434484"/>
                </a:cubicBezTo>
                <a:cubicBezTo>
                  <a:pt x="221878" y="1958470"/>
                  <a:pt x="647554" y="1983411"/>
                  <a:pt x="1211191" y="1984122"/>
                </a:cubicBezTo>
                <a:cubicBezTo>
                  <a:pt x="1426107" y="1984406"/>
                  <a:pt x="1640277" y="1992862"/>
                  <a:pt x="1854483" y="1997872"/>
                </a:cubicBezTo>
                <a:lnTo>
                  <a:pt x="2971665" y="2263879"/>
                </a:lnTo>
                <a:lnTo>
                  <a:pt x="2703348" y="1968631"/>
                </a:lnTo>
                <a:cubicBezTo>
                  <a:pt x="2848556" y="1941842"/>
                  <a:pt x="2986232" y="1889294"/>
                  <a:pt x="3087384" y="1783631"/>
                </a:cubicBezTo>
                <a:cubicBezTo>
                  <a:pt x="3117051" y="1752649"/>
                  <a:pt x="3141104" y="1716835"/>
                  <a:pt x="3160432" y="1678570"/>
                </a:cubicBezTo>
                <a:cubicBezTo>
                  <a:pt x="3305143" y="1391672"/>
                  <a:pt x="3264320" y="1081572"/>
                  <a:pt x="3288622" y="750759"/>
                </a:cubicBezTo>
                <a:cubicBezTo>
                  <a:pt x="3303082" y="392660"/>
                  <a:pt x="3103230" y="59715"/>
                  <a:pt x="2581660" y="51615"/>
                </a:cubicBezTo>
                <a:close/>
              </a:path>
            </a:pathLst>
          </a:custGeom>
          <a:solidFill>
            <a:srgbClr val="E3E799"/>
          </a:solidFill>
          <a:ln w="3549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EBAE5E-0EA0-DF8A-8FAC-1FC55662B99D}"/>
              </a:ext>
            </a:extLst>
          </p:cNvPr>
          <p:cNvSpPr txBox="1"/>
          <p:nvPr/>
        </p:nvSpPr>
        <p:spPr>
          <a:xfrm>
            <a:off x="785189" y="1289211"/>
            <a:ext cx="258127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Can you find out the names of the plants you discover?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6987F5-C6AD-E20F-1151-9BC945F691FE}"/>
              </a:ext>
            </a:extLst>
          </p:cNvPr>
          <p:cNvSpPr txBox="1"/>
          <p:nvPr/>
        </p:nvSpPr>
        <p:spPr>
          <a:xfrm>
            <a:off x="7295480" y="1605477"/>
            <a:ext cx="225968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Do all plants need soil to grow? </a:t>
            </a:r>
          </a:p>
        </p:txBody>
      </p:sp>
    </p:spTree>
    <p:extLst>
      <p:ext uri="{BB962C8B-B14F-4D97-AF65-F5344CB8AC3E}">
        <p14:creationId xmlns:p14="http://schemas.microsoft.com/office/powerpoint/2010/main" val="20176760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sky with stars&#10;&#10;Description automatically generated">
            <a:extLst>
              <a:ext uri="{FF2B5EF4-FFF2-40B4-BE49-F238E27FC236}">
                <a16:creationId xmlns:a16="http://schemas.microsoft.com/office/drawing/2014/main" id="{A64BD168-1E32-7809-0DA9-2D14986FEC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1DD84738-4492-198A-471F-038BBDB26AC8}"/>
              </a:ext>
            </a:extLst>
          </p:cNvPr>
          <p:cNvSpPr txBox="1"/>
          <p:nvPr/>
        </p:nvSpPr>
        <p:spPr>
          <a:xfrm>
            <a:off x="413539" y="299403"/>
            <a:ext cx="1021550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Well done!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17B01A-A9B5-4EE6-09BF-E7EA9796F5FA}"/>
              </a:ext>
            </a:extLst>
          </p:cNvPr>
          <p:cNvSpPr txBox="1"/>
          <p:nvPr/>
        </p:nvSpPr>
        <p:spPr>
          <a:xfrm>
            <a:off x="414339" y="945734"/>
            <a:ext cx="424101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You can add a stamp or sticker to your CREST Passport!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613194-A64B-2726-10D9-83198953A4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5123">
            <a:off x="6111357" y="701611"/>
            <a:ext cx="5398173" cy="38249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AAD871-4369-94F2-71EA-207E93E1BC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82318">
            <a:off x="1974939" y="2432279"/>
            <a:ext cx="5480751" cy="3881719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72670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A97A3F-EEC0-48EF-B62F-1EDFBBB0D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45" y="1744958"/>
            <a:ext cx="8136185" cy="1861225"/>
          </a:xfrm>
        </p:spPr>
        <p:txBody>
          <a:bodyPr/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Sneaky Shadow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yellow circle with a hand gesture and a hand sign&#10;&#10;Description automatically generated">
            <a:extLst>
              <a:ext uri="{FF2B5EF4-FFF2-40B4-BE49-F238E27FC236}">
                <a16:creationId xmlns:a16="http://schemas.microsoft.com/office/drawing/2014/main" id="{7ED2CF19-DCAB-4FA9-AEEC-581B25E4E2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045" y="3163905"/>
            <a:ext cx="3566368" cy="321789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B47EB33-EC3A-CB85-423B-FE9231034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7010527" y="764366"/>
            <a:ext cx="3901473" cy="4799078"/>
          </a:xfrm>
          <a:prstGeom prst="rect">
            <a:avLst/>
          </a:prstGeom>
        </p:spPr>
      </p:pic>
      <p:pic>
        <p:nvPicPr>
          <p:cNvPr id="7" name="Picture 6" descr="A cartoon of a child wearing headphones&#10;&#10;Description automatically generated">
            <a:extLst>
              <a:ext uri="{FF2B5EF4-FFF2-40B4-BE49-F238E27FC236}">
                <a16:creationId xmlns:a16="http://schemas.microsoft.com/office/drawing/2014/main" id="{823EB13C-AB85-10B5-0744-AF384F85BF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8173" y="3163905"/>
            <a:ext cx="1835057" cy="339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358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ack silhouette of a mountain&#10;&#10;Description automatically generated">
            <a:extLst>
              <a:ext uri="{FF2B5EF4-FFF2-40B4-BE49-F238E27FC236}">
                <a16:creationId xmlns:a16="http://schemas.microsoft.com/office/drawing/2014/main" id="{FDE8B4DF-9BD0-7F2F-5050-FBF1AD53D6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BAAE83-71FF-47D8-9412-5129860CF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424" y="-89321"/>
            <a:ext cx="10944225" cy="1525588"/>
          </a:xfrm>
        </p:spPr>
        <p:txBody>
          <a:bodyPr>
            <a:normAutofit/>
          </a:bodyPr>
          <a:lstStyle/>
          <a:p>
            <a: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  <a:t>Meet the characters...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cartoon of a child wearing headphones&#10;&#10;Description automatically generated">
            <a:extLst>
              <a:ext uri="{FF2B5EF4-FFF2-40B4-BE49-F238E27FC236}">
                <a16:creationId xmlns:a16="http://schemas.microsoft.com/office/drawing/2014/main" id="{0268A19D-2925-53BF-87C3-7434E158F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290" y="2135580"/>
            <a:ext cx="2966460" cy="2863457"/>
          </a:xfrm>
          <a:prstGeom prst="rect">
            <a:avLst/>
          </a:prstGeom>
        </p:spPr>
      </p:pic>
      <p:pic>
        <p:nvPicPr>
          <p:cNvPr id="5" name="Picture 4" descr="A cartoon of a child waving&#10;&#10;Description automatically generated">
            <a:extLst>
              <a:ext uri="{FF2B5EF4-FFF2-40B4-BE49-F238E27FC236}">
                <a16:creationId xmlns:a16="http://schemas.microsoft.com/office/drawing/2014/main" id="{B9C6E71A-5564-3B33-095C-BCF0ED42DE8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4931" y="1301593"/>
            <a:ext cx="2882509" cy="3817938"/>
          </a:xfrm>
          <a:prstGeom prst="rect">
            <a:avLst/>
          </a:prstGeom>
        </p:spPr>
      </p:pic>
      <p:pic>
        <p:nvPicPr>
          <p:cNvPr id="9" name="Picture 8" descr="A cartoon of a child with her hands up&#10;&#10;Description automatically generated">
            <a:extLst>
              <a:ext uri="{FF2B5EF4-FFF2-40B4-BE49-F238E27FC236}">
                <a16:creationId xmlns:a16="http://schemas.microsoft.com/office/drawing/2014/main" id="{CAB2E857-F774-3F34-7593-30FBC8139C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621" y="2192406"/>
            <a:ext cx="2814511" cy="2811087"/>
          </a:xfrm>
          <a:prstGeom prst="rect">
            <a:avLst/>
          </a:prstGeom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EE9AA9C0-4837-010B-AD26-8B303D983059}"/>
              </a:ext>
            </a:extLst>
          </p:cNvPr>
          <p:cNvSpPr txBox="1"/>
          <p:nvPr/>
        </p:nvSpPr>
        <p:spPr>
          <a:xfrm rot="384799">
            <a:off x="9482139" y="4895776"/>
            <a:ext cx="1177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1">
                <a:solidFill>
                  <a:srgbClr val="5BB2C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Gem</a:t>
            </a:r>
          </a:p>
        </p:txBody>
      </p:sp>
      <p:pic>
        <p:nvPicPr>
          <p:cNvPr id="11" name="Picture 10" descr="An orange arrow pointing up&#10;&#10;Description automatically generated">
            <a:extLst>
              <a:ext uri="{FF2B5EF4-FFF2-40B4-BE49-F238E27FC236}">
                <a16:creationId xmlns:a16="http://schemas.microsoft.com/office/drawing/2014/main" id="{05CEE308-D82D-2D90-F74C-8E3B812ECF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12327" flipH="1">
            <a:off x="10477056" y="4734531"/>
            <a:ext cx="556154" cy="524554"/>
          </a:xfrm>
          <a:prstGeom prst="rect">
            <a:avLst/>
          </a:prstGeom>
        </p:spPr>
      </p:pic>
      <p:pic>
        <p:nvPicPr>
          <p:cNvPr id="12" name="Picture 11" descr="An orange arrow pointing up&#10;&#10;Description automatically generated">
            <a:extLst>
              <a:ext uri="{FF2B5EF4-FFF2-40B4-BE49-F238E27FC236}">
                <a16:creationId xmlns:a16="http://schemas.microsoft.com/office/drawing/2014/main" id="{622312D1-2C64-9A28-C706-5BF4E10E10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68923">
            <a:off x="4858003" y="4665054"/>
            <a:ext cx="556154" cy="524554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3802D185-6AD1-A034-CE35-62DFE38354A0}"/>
              </a:ext>
            </a:extLst>
          </p:cNvPr>
          <p:cNvSpPr txBox="1"/>
          <p:nvPr/>
        </p:nvSpPr>
        <p:spPr>
          <a:xfrm>
            <a:off x="4832930" y="4936391"/>
            <a:ext cx="281451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5AB2C1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Aunt Stella</a:t>
            </a:r>
          </a:p>
          <a:p>
            <a:pPr algn="ctr"/>
            <a:r>
              <a:rPr lang="en-US" sz="120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Auntie to Cosmic and Gem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70B82AAD-BEC5-4CB4-A2A9-41526B47F99F}"/>
              </a:ext>
            </a:extLst>
          </p:cNvPr>
          <p:cNvSpPr txBox="1"/>
          <p:nvPr/>
        </p:nvSpPr>
        <p:spPr>
          <a:xfrm rot="21235837">
            <a:off x="1444075" y="4954815"/>
            <a:ext cx="1177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1">
                <a:solidFill>
                  <a:srgbClr val="5BB2C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Seren</a:t>
            </a:r>
          </a:p>
        </p:txBody>
      </p:sp>
      <p:pic>
        <p:nvPicPr>
          <p:cNvPr id="15" name="Picture 14" descr="An orange arrow pointing up&#10;&#10;Description automatically generated">
            <a:extLst>
              <a:ext uri="{FF2B5EF4-FFF2-40B4-BE49-F238E27FC236}">
                <a16:creationId xmlns:a16="http://schemas.microsoft.com/office/drawing/2014/main" id="{A86A22EE-C5FB-3A60-DEBB-4333049B70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68923">
            <a:off x="1064478" y="4734531"/>
            <a:ext cx="556154" cy="52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290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2B51054-47D1-C246-8054-E0259C20EC6E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5F7D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F4A00E-4D63-A797-AC7D-DDEF69597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7" y="0"/>
            <a:ext cx="12187065" cy="6857999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A5521D3A-18D5-1E90-5B7F-FCBBDA40C2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7192245" y="306470"/>
            <a:ext cx="5417315" cy="66636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BAAE83-71FF-47D8-9412-5129860CF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2" y="0"/>
            <a:ext cx="10944225" cy="1525588"/>
          </a:xfrm>
        </p:spPr>
        <p:txBody>
          <a:bodyPr>
            <a:normAutofit/>
          </a:bodyPr>
          <a:lstStyle/>
          <a:p>
            <a: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  <a:t>Seren is worried.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0DBC352-0724-5FC0-9967-8210477BF35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4887" y="465663"/>
            <a:ext cx="6171796" cy="3578619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39A8028A-FD89-1E75-F675-0FAE302EF2DA}"/>
              </a:ext>
            </a:extLst>
          </p:cNvPr>
          <p:cNvSpPr txBox="1"/>
          <p:nvPr/>
        </p:nvSpPr>
        <p:spPr>
          <a:xfrm>
            <a:off x="2374674" y="5510111"/>
            <a:ext cx="9374503" cy="107721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+mj-cs"/>
              </a:rPr>
              <a:t>Seren goes to Gem's house. </a:t>
            </a:r>
          </a:p>
          <a:p>
            <a:r>
              <a:rPr lang="en-US" sz="3200" b="1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+mj-cs"/>
              </a:rPr>
              <a:t>Maybe they can find her shadow in the garden.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BA79BE-FFF5-94C0-6573-BC145774BA10}"/>
              </a:ext>
            </a:extLst>
          </p:cNvPr>
          <p:cNvSpPr txBox="1"/>
          <p:nvPr/>
        </p:nvSpPr>
        <p:spPr>
          <a:xfrm>
            <a:off x="4245902" y="1078181"/>
            <a:ext cx="482335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I've lost my shadow. </a:t>
            </a:r>
            <a:b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It was there when I was outside playing. It was there when I walked home from school. Now it's gone.</a:t>
            </a:r>
          </a:p>
        </p:txBody>
      </p:sp>
      <p:pic>
        <p:nvPicPr>
          <p:cNvPr id="11" name="Picture 10" descr="A cartoon of a person and two girls&#10;&#10;Description automatically generated">
            <a:extLst>
              <a:ext uri="{FF2B5EF4-FFF2-40B4-BE49-F238E27FC236}">
                <a16:creationId xmlns:a16="http://schemas.microsoft.com/office/drawing/2014/main" id="{6ACDE067-7D0D-70F5-38C1-06A2AFD658B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0349" y="2543047"/>
            <a:ext cx="2979783" cy="43991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D819FA-AB23-9F4C-1454-465002521BE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9945" y="3517451"/>
            <a:ext cx="1102475" cy="84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263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D6F2FF0-A663-C412-B6EA-EA7E54CD75C8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5F7D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47FA1B-AE39-6F7C-CEE8-491227F0C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7" y="0"/>
            <a:ext cx="12187065" cy="6857999"/>
          </a:xfrm>
          <a:prstGeom prst="rect">
            <a:avLst/>
          </a:prstGeom>
        </p:spPr>
      </p:pic>
      <p:pic>
        <p:nvPicPr>
          <p:cNvPr id="13" name="Picture 12" descr="A yellow speech bubble with black background&#10;&#10;Description automatically generated">
            <a:extLst>
              <a:ext uri="{FF2B5EF4-FFF2-40B4-BE49-F238E27FC236}">
                <a16:creationId xmlns:a16="http://schemas.microsoft.com/office/drawing/2014/main" id="{81FE5A92-C89B-93AC-4282-9DBC60AD51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75135" y="377328"/>
            <a:ext cx="3225199" cy="24170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BAAE83-71FF-47D8-9412-5129860CF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66" y="-113264"/>
            <a:ext cx="10944225" cy="1525588"/>
          </a:xfrm>
        </p:spPr>
        <p:txBody>
          <a:bodyPr>
            <a:normAutofit/>
          </a:bodyPr>
          <a:lstStyle/>
          <a:p>
            <a: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  <a:t>It is getting dark outside.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blue oval with black background">
            <a:extLst>
              <a:ext uri="{FF2B5EF4-FFF2-40B4-BE49-F238E27FC236}">
                <a16:creationId xmlns:a16="http://schemas.microsoft.com/office/drawing/2014/main" id="{5CC03D29-C98F-70A9-2906-55AFF955C0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7621" y="1216326"/>
            <a:ext cx="4259621" cy="2122098"/>
          </a:xfrm>
          <a:prstGeom prst="rect">
            <a:avLst/>
          </a:prstGeom>
        </p:spPr>
      </p:pic>
      <p:pic>
        <p:nvPicPr>
          <p:cNvPr id="4" name="Picture 3" descr="A cartoon of a person and two girls&#10;&#10;Description automatically generated">
            <a:extLst>
              <a:ext uri="{FF2B5EF4-FFF2-40B4-BE49-F238E27FC236}">
                <a16:creationId xmlns:a16="http://schemas.microsoft.com/office/drawing/2014/main" id="{DD8D948C-1B4B-2AE5-87DE-960BECC1E6B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5754" y="924074"/>
            <a:ext cx="6584134" cy="58045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1E4E0D-4F21-AAA4-224B-5CA9BA3CD441}"/>
              </a:ext>
            </a:extLst>
          </p:cNvPr>
          <p:cNvSpPr txBox="1"/>
          <p:nvPr/>
        </p:nvSpPr>
        <p:spPr>
          <a:xfrm>
            <a:off x="686726" y="1412325"/>
            <a:ext cx="341554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>
                <a:solidFill>
                  <a:schemeClr val="tx1"/>
                </a:solidFill>
                <a:latin typeface="Arial" panose="020B0604020202020204" pitchFamily="34" charset="0"/>
              </a:rPr>
              <a:t>It was under the outside light, but it disappeared when it went off!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621358-9500-5B5B-6449-EE141E0C53A1}"/>
              </a:ext>
            </a:extLst>
          </p:cNvPr>
          <p:cNvSpPr txBox="1"/>
          <p:nvPr/>
        </p:nvSpPr>
        <p:spPr>
          <a:xfrm>
            <a:off x="8950489" y="610242"/>
            <a:ext cx="278844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 can help you find your sneaky shadow with this torch!</a:t>
            </a:r>
          </a:p>
        </p:txBody>
      </p:sp>
    </p:spTree>
    <p:extLst>
      <p:ext uri="{BB962C8B-B14F-4D97-AF65-F5344CB8AC3E}">
        <p14:creationId xmlns:p14="http://schemas.microsoft.com/office/powerpoint/2010/main" val="9350033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F87DD28-F303-D19D-9E3E-842B905536C9}"/>
              </a:ext>
            </a:extLst>
          </p:cNvPr>
          <p:cNvSpPr/>
          <p:nvPr/>
        </p:nvSpPr>
        <p:spPr>
          <a:xfrm>
            <a:off x="1" y="15866"/>
            <a:ext cx="12191999" cy="6858000"/>
          </a:xfrm>
          <a:prstGeom prst="rect">
            <a:avLst/>
          </a:prstGeom>
          <a:solidFill>
            <a:srgbClr val="F5F7D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C7205EC-23A3-6F94-C068-A6749623DD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878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BAAE83-71FF-47D8-9412-5129860CF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32" y="132410"/>
            <a:ext cx="10944225" cy="1525588"/>
          </a:xfrm>
        </p:spPr>
        <p:txBody>
          <a:bodyPr>
            <a:normAutofit/>
          </a:bodyPr>
          <a:lstStyle/>
          <a:p>
            <a: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  <a:t>What makes a shadow? </a:t>
            </a:r>
            <a:b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7C35E7B4-AA8F-BBFE-9B5C-E25711355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37184" y="966616"/>
            <a:ext cx="3777122" cy="2859932"/>
          </a:xfrm>
          <a:prstGeom prst="rect">
            <a:avLst/>
          </a:prstGeom>
        </p:spPr>
      </p:pic>
      <p:pic>
        <p:nvPicPr>
          <p:cNvPr id="28" name="Picture 27" descr="A purple oval object with a black background&#10;&#10;Description automatically generated">
            <a:extLst>
              <a:ext uri="{FF2B5EF4-FFF2-40B4-BE49-F238E27FC236}">
                <a16:creationId xmlns:a16="http://schemas.microsoft.com/office/drawing/2014/main" id="{1A108A59-6769-AF70-6877-AF07388F51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216530">
            <a:off x="778901" y="1011599"/>
            <a:ext cx="3763653" cy="2793319"/>
          </a:xfrm>
          <a:prstGeom prst="rect">
            <a:avLst/>
          </a:prstGeom>
        </p:spPr>
      </p:pic>
      <p:sp>
        <p:nvSpPr>
          <p:cNvPr id="12" name="TextBox 20">
            <a:extLst>
              <a:ext uri="{FF2B5EF4-FFF2-40B4-BE49-F238E27FC236}">
                <a16:creationId xmlns:a16="http://schemas.microsoft.com/office/drawing/2014/main" id="{F143EF43-65F8-A20C-611E-5C74E6C9AE6B}"/>
              </a:ext>
            </a:extLst>
          </p:cNvPr>
          <p:cNvSpPr txBox="1"/>
          <p:nvPr/>
        </p:nvSpPr>
        <p:spPr>
          <a:xfrm>
            <a:off x="4360006" y="1131219"/>
            <a:ext cx="3105532" cy="181588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>
                <a:latin typeface="Arial" panose="020B0604020202020204" pitchFamily="34" charset="0"/>
              </a:rPr>
              <a:t>I think you can only see your shadow when the sun is shining.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573C65-2B11-A50B-E520-E3621AD566F7}"/>
              </a:ext>
            </a:extLst>
          </p:cNvPr>
          <p:cNvSpPr txBox="1"/>
          <p:nvPr/>
        </p:nvSpPr>
        <p:spPr>
          <a:xfrm>
            <a:off x="1219444" y="1412033"/>
            <a:ext cx="258357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 think shadows hide when it goes dark.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09FB458-E9BA-CF55-7256-B67372C29A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82982" y="141296"/>
            <a:ext cx="3200052" cy="28599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E4A2BA4-57E0-0C42-1B60-47D761B817CA}"/>
              </a:ext>
            </a:extLst>
          </p:cNvPr>
          <p:cNvSpPr txBox="1"/>
          <p:nvPr/>
        </p:nvSpPr>
        <p:spPr>
          <a:xfrm>
            <a:off x="9143376" y="333375"/>
            <a:ext cx="275590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 think you </a:t>
            </a:r>
            <a:b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will see your shadow if there is bright light.</a:t>
            </a:r>
          </a:p>
        </p:txBody>
      </p:sp>
      <p:pic>
        <p:nvPicPr>
          <p:cNvPr id="19" name="Picture 1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509BC3B-D598-5666-9EA5-1F2DD84E99D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8424" y="3601405"/>
            <a:ext cx="2592422" cy="3216096"/>
          </a:xfrm>
          <a:prstGeom prst="rect">
            <a:avLst/>
          </a:prstGeom>
        </p:spPr>
      </p:pic>
      <p:pic>
        <p:nvPicPr>
          <p:cNvPr id="21" name="Picture 20" descr="A cartoon of a child wearing headphones&#10;&#10;Description automatically generated">
            <a:extLst>
              <a:ext uri="{FF2B5EF4-FFF2-40B4-BE49-F238E27FC236}">
                <a16:creationId xmlns:a16="http://schemas.microsoft.com/office/drawing/2014/main" id="{651D583E-AE1A-6EC0-E1C1-064C968E261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2576" flipH="1">
            <a:off x="53346" y="3344685"/>
            <a:ext cx="1867554" cy="3464958"/>
          </a:xfrm>
          <a:prstGeom prst="rect">
            <a:avLst/>
          </a:prstGeom>
        </p:spPr>
      </p:pic>
      <p:pic>
        <p:nvPicPr>
          <p:cNvPr id="23" name="Picture 22" descr="A cartoon of a child waving&#10;&#10;Description automatically generated">
            <a:extLst>
              <a:ext uri="{FF2B5EF4-FFF2-40B4-BE49-F238E27FC236}">
                <a16:creationId xmlns:a16="http://schemas.microsoft.com/office/drawing/2014/main" id="{BAB046F1-B8CB-EF56-DD9B-1A5826CA0E1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8023" y="1391825"/>
            <a:ext cx="3937890" cy="542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094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background with a purple border&#10;&#10;Description automatically generated with medium confidence">
            <a:extLst>
              <a:ext uri="{FF2B5EF4-FFF2-40B4-BE49-F238E27FC236}">
                <a16:creationId xmlns:a16="http://schemas.microsoft.com/office/drawing/2014/main" id="{B08A7324-7E6D-CF0A-808F-C3536E9DB8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BAAE83-71FF-47D8-9412-5129860CF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762" y="-156879"/>
            <a:ext cx="10944225" cy="1525588"/>
          </a:xfrm>
        </p:spPr>
        <p:txBody>
          <a:bodyPr>
            <a:normAutofit/>
          </a:bodyPr>
          <a:lstStyle/>
          <a:p>
            <a:r>
              <a:rPr lang="en-GB" sz="3600" b="1"/>
              <a:t>How can you find out?</a:t>
            </a:r>
          </a:p>
        </p:txBody>
      </p:sp>
      <p:pic>
        <p:nvPicPr>
          <p:cNvPr id="3" name="Picture 2" descr="A red flashlight on a strap&#10;&#10;Description automatically generated">
            <a:extLst>
              <a:ext uri="{FF2B5EF4-FFF2-40B4-BE49-F238E27FC236}">
                <a16:creationId xmlns:a16="http://schemas.microsoft.com/office/drawing/2014/main" id="{6B181BB0-F417-8DBE-7C42-A0A1B389EA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6"/>
          <a:stretch/>
        </p:blipFill>
        <p:spPr>
          <a:xfrm>
            <a:off x="1022536" y="3223093"/>
            <a:ext cx="4364708" cy="2464878"/>
          </a:xfrm>
          <a:prstGeom prst="ellipse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A8028A-FD89-1E75-F675-0FAE302EF2DA}"/>
              </a:ext>
            </a:extLst>
          </p:cNvPr>
          <p:cNvSpPr txBox="1"/>
          <p:nvPr/>
        </p:nvSpPr>
        <p:spPr>
          <a:xfrm>
            <a:off x="2429820" y="2330239"/>
            <a:ext cx="2716304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+mj-cs"/>
              </a:rPr>
              <a:t>torch</a:t>
            </a:r>
            <a:endParaRPr lang="en-US" sz="2000">
              <a:latin typeface="Arial" panose="020B0604020202020204" pitchFamily="34" charset="0"/>
              <a:ea typeface="+mj-ea"/>
              <a:cs typeface="+mj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E1C6410-AED0-BC36-AC58-2BB366257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65625" y="0"/>
            <a:ext cx="4902487" cy="62659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A8C31E0-43B0-6C44-B270-151F14D96B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745442" flipH="1">
            <a:off x="3695860" y="2368997"/>
            <a:ext cx="979085" cy="170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728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icky Tack 140g Blue - Office Supplies - Adhesives &amp;amp;amp; Tapes - Glue  Products - KF04591">
            <a:extLst>
              <a:ext uri="{FF2B5EF4-FFF2-40B4-BE49-F238E27FC236}">
                <a16:creationId xmlns:a16="http://schemas.microsoft.com/office/drawing/2014/main" id="{CCFEBC7F-A210-3142-03ED-BA16449864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742" y="2203995"/>
            <a:ext cx="2276475" cy="2276475"/>
          </a:xfrm>
          <a:prstGeom prst="rect">
            <a:avLst/>
          </a:prstGeom>
        </p:spPr>
      </p:pic>
      <p:pic>
        <p:nvPicPr>
          <p:cNvPr id="11" name="Picture 10" descr="A black hill with yellow stars&#10;&#10;Description automatically generated">
            <a:extLst>
              <a:ext uri="{FF2B5EF4-FFF2-40B4-BE49-F238E27FC236}">
                <a16:creationId xmlns:a16="http://schemas.microsoft.com/office/drawing/2014/main" id="{60FD2BFB-C51C-ADB3-08AC-70DBC141B5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stack of white paper&#10;&#10;Description automatically generated">
            <a:extLst>
              <a:ext uri="{FF2B5EF4-FFF2-40B4-BE49-F238E27FC236}">
                <a16:creationId xmlns:a16="http://schemas.microsoft.com/office/drawing/2014/main" id="{3C840022-D04B-6BB9-5F2B-B736F54CF1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7508" y="4347236"/>
            <a:ext cx="2760194" cy="20558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BAAE83-71FF-47D8-9412-5129860CF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487" y="114719"/>
            <a:ext cx="10944225" cy="1525588"/>
          </a:xfrm>
        </p:spPr>
        <p:txBody>
          <a:bodyPr>
            <a:normAutofit/>
          </a:bodyPr>
          <a:lstStyle/>
          <a:p>
            <a:r>
              <a:rPr lang="en-GB" sz="3600" b="1">
                <a:solidFill>
                  <a:schemeClr val="bg1"/>
                </a:solidFill>
              </a:rPr>
              <a:t>Make a shadow puppet</a:t>
            </a:r>
          </a:p>
        </p:txBody>
      </p:sp>
      <p:pic>
        <p:nvPicPr>
          <p:cNvPr id="5" name="Picture 4" descr="A roll of tape with a red and white tape&#10;&#10;Description automatically generated">
            <a:extLst>
              <a:ext uri="{FF2B5EF4-FFF2-40B4-BE49-F238E27FC236}">
                <a16:creationId xmlns:a16="http://schemas.microsoft.com/office/drawing/2014/main" id="{2535463C-994D-4470-BDD1-FB13A0E84DD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953" y="2203995"/>
            <a:ext cx="2286324" cy="2153241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E3A082-D00A-7E15-EB19-0D3283BAA14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/>
        </p:blipFill>
        <p:spPr>
          <a:xfrm>
            <a:off x="1048030" y="4816549"/>
            <a:ext cx="2055812" cy="1586500"/>
          </a:xfrm>
          <a:prstGeom prst="rect">
            <a:avLst/>
          </a:prstGeom>
        </p:spPr>
      </p:pic>
      <p:pic>
        <p:nvPicPr>
          <p:cNvPr id="7" name="Picture 6" descr="Dowelling Rods">
            <a:extLst>
              <a:ext uri="{FF2B5EF4-FFF2-40B4-BE49-F238E27FC236}">
                <a16:creationId xmlns:a16="http://schemas.microsoft.com/office/drawing/2014/main" id="{6F1ED9D5-4D51-0B53-6901-543921A24E7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00366">
            <a:off x="7394677" y="4062703"/>
            <a:ext cx="3024467" cy="1711699"/>
          </a:xfrm>
          <a:prstGeom prst="rect">
            <a:avLst/>
          </a:prstGeom>
        </p:spPr>
      </p:pic>
      <p:pic>
        <p:nvPicPr>
          <p:cNvPr id="8" name="Picture 7" descr="A stick with a crescent moon cut out&#10;&#10;Description automatically generated">
            <a:extLst>
              <a:ext uri="{FF2B5EF4-FFF2-40B4-BE49-F238E27FC236}">
                <a16:creationId xmlns:a16="http://schemas.microsoft.com/office/drawing/2014/main" id="{5DACC050-6883-E903-10DD-73C0F50B09B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2600" y="776128"/>
            <a:ext cx="2537359" cy="3391623"/>
          </a:xfrm>
          <a:prstGeom prst="ellipse">
            <a:avLst/>
          </a:prstGeom>
        </p:spPr>
      </p:pic>
      <p:pic>
        <p:nvPicPr>
          <p:cNvPr id="10" name="Picture 9" descr="A cartoon of a child wearing headphones&#10;&#10;Description automatically generated">
            <a:extLst>
              <a:ext uri="{FF2B5EF4-FFF2-40B4-BE49-F238E27FC236}">
                <a16:creationId xmlns:a16="http://schemas.microsoft.com/office/drawing/2014/main" id="{84FFB763-A9B2-4750-DB06-C830F6A1751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8889" y="2471940"/>
            <a:ext cx="1966719" cy="42155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6E47AA-16A5-CE6E-23B3-6CFBF0EE1FCC}"/>
              </a:ext>
            </a:extLst>
          </p:cNvPr>
          <p:cNvSpPr txBox="1"/>
          <p:nvPr/>
        </p:nvSpPr>
        <p:spPr>
          <a:xfrm>
            <a:off x="1048030" y="6603345"/>
            <a:ext cx="17049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3090000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4B026E-DC9E-3687-CEA6-BCC45FDA1434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5F7D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A screen shot of a video game&#10;&#10;Description automatically generated">
            <a:extLst>
              <a:ext uri="{FF2B5EF4-FFF2-40B4-BE49-F238E27FC236}">
                <a16:creationId xmlns:a16="http://schemas.microsoft.com/office/drawing/2014/main" id="{F811DC48-A782-B0B4-EA82-63F370D72A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4570" y="0"/>
            <a:ext cx="5007429" cy="6858000"/>
          </a:xfrm>
          <a:prstGeom prst="rect">
            <a:avLst/>
          </a:prstGeom>
        </p:spPr>
      </p:pic>
      <p:pic>
        <p:nvPicPr>
          <p:cNvPr id="6" name="Picture 5" descr="A blue oval with black background">
            <a:extLst>
              <a:ext uri="{FF2B5EF4-FFF2-40B4-BE49-F238E27FC236}">
                <a16:creationId xmlns:a16="http://schemas.microsoft.com/office/drawing/2014/main" id="{D0C7710E-A073-27A4-70EE-803753CB68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7489" y="701926"/>
            <a:ext cx="4366063" cy="22742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2FE562-9C07-CB58-6EB1-4ABA1FC2F797}"/>
              </a:ext>
            </a:extLst>
          </p:cNvPr>
          <p:cNvSpPr txBox="1"/>
          <p:nvPr/>
        </p:nvSpPr>
        <p:spPr>
          <a:xfrm>
            <a:off x="3591502" y="1146548"/>
            <a:ext cx="287633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 mean a real animal adventure!</a:t>
            </a:r>
          </a:p>
        </p:txBody>
      </p:sp>
      <p:pic>
        <p:nvPicPr>
          <p:cNvPr id="3" name="Picture 2" descr="A cartoon of a child sitting on a ladder&#10;&#10;Description automatically generated">
            <a:extLst>
              <a:ext uri="{FF2B5EF4-FFF2-40B4-BE49-F238E27FC236}">
                <a16:creationId xmlns:a16="http://schemas.microsoft.com/office/drawing/2014/main" id="{F3BA0E8F-D2E5-813C-8F56-85EFF4DDF5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91938"/>
            <a:ext cx="5060799" cy="4566062"/>
          </a:xfrm>
          <a:prstGeom prst="rect">
            <a:avLst/>
          </a:prstGeom>
        </p:spPr>
      </p:pic>
      <p:pic>
        <p:nvPicPr>
          <p:cNvPr id="5" name="Picture 4" descr="A cartoon of a child wearing headphones&#10;&#10;Description automatically generated">
            <a:extLst>
              <a:ext uri="{FF2B5EF4-FFF2-40B4-BE49-F238E27FC236}">
                <a16:creationId xmlns:a16="http://schemas.microsoft.com/office/drawing/2014/main" id="{456DAD05-88BF-E753-C079-035A0F891AE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2535" y="2383983"/>
            <a:ext cx="2070519" cy="4458151"/>
          </a:xfrm>
          <a:prstGeom prst="rect">
            <a:avLst/>
          </a:prstGeom>
        </p:spPr>
      </p:pic>
      <p:pic>
        <p:nvPicPr>
          <p:cNvPr id="13" name="Picture 12" descr="A purple oval object with a black background&#10;&#10;Description automatically generated">
            <a:extLst>
              <a:ext uri="{FF2B5EF4-FFF2-40B4-BE49-F238E27FC236}">
                <a16:creationId xmlns:a16="http://schemas.microsoft.com/office/drawing/2014/main" id="{CC1FB3C4-2DC7-53F6-2E35-153A7C51109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5614" y="3568351"/>
            <a:ext cx="3763653" cy="30788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C6282E-7BAB-8199-AE8C-53ECD78E20AD}"/>
              </a:ext>
            </a:extLst>
          </p:cNvPr>
          <p:cNvSpPr txBox="1"/>
          <p:nvPr/>
        </p:nvSpPr>
        <p:spPr>
          <a:xfrm>
            <a:off x="4379381" y="4462829"/>
            <a:ext cx="271662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can’t see any animals in the garden.</a:t>
            </a:r>
          </a:p>
        </p:txBody>
      </p:sp>
    </p:spTree>
    <p:extLst>
      <p:ext uri="{BB962C8B-B14F-4D97-AF65-F5344CB8AC3E}">
        <p14:creationId xmlns:p14="http://schemas.microsoft.com/office/powerpoint/2010/main" val="37714636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36C2CB5-A9C9-8FBE-BA4C-1EE12D88BEA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D0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 descr="A black and blue background with stars&#10;&#10;Description automatically generated">
            <a:extLst>
              <a:ext uri="{FF2B5EF4-FFF2-40B4-BE49-F238E27FC236}">
                <a16:creationId xmlns:a16="http://schemas.microsoft.com/office/drawing/2014/main" id="{86F0FC48-3B81-73B8-A5DC-6613316B82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BAAE83-71FF-47D8-9412-5129860CF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368" y="-118078"/>
            <a:ext cx="10944225" cy="1525588"/>
          </a:xfrm>
        </p:spPr>
        <p:txBody>
          <a:bodyPr>
            <a:normAutofit/>
          </a:bodyPr>
          <a:lstStyle/>
          <a:p>
            <a: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  <a:t>Recording your results</a:t>
            </a:r>
          </a:p>
        </p:txBody>
      </p:sp>
      <p:pic>
        <p:nvPicPr>
          <p:cNvPr id="3" name="Picture 2" descr="A person holding a flashlight&#10;&#10;Description automatically generated">
            <a:extLst>
              <a:ext uri="{FF2B5EF4-FFF2-40B4-BE49-F238E27FC236}">
                <a16:creationId xmlns:a16="http://schemas.microsoft.com/office/drawing/2014/main" id="{101451CF-C425-E00C-B52B-BEB34535A95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6878" y="1096168"/>
            <a:ext cx="2906173" cy="3000293"/>
          </a:xfrm>
          <a:prstGeom prst="ellipse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21AEB9E7-CE28-FB62-D2D0-7D789495BA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07514" y="770269"/>
            <a:ext cx="3596908" cy="280996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707DAC84-60A5-6EDE-4AA6-5CFA95C611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98185" y="129325"/>
            <a:ext cx="3200052" cy="25277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28EAD4-F7DE-01A9-CD1F-EA51ACEBE61F}"/>
              </a:ext>
            </a:extLst>
          </p:cNvPr>
          <p:cNvSpPr txBox="1"/>
          <p:nvPr/>
        </p:nvSpPr>
        <p:spPr>
          <a:xfrm>
            <a:off x="5629427" y="1045229"/>
            <a:ext cx="284179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Use your puppet to make and share a shadow play!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09F2F6-56F4-E345-7334-EE2A4AF86CE5}"/>
              </a:ext>
            </a:extLst>
          </p:cNvPr>
          <p:cNvSpPr txBox="1"/>
          <p:nvPr/>
        </p:nvSpPr>
        <p:spPr>
          <a:xfrm>
            <a:off x="9082863" y="403671"/>
            <a:ext cx="280050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Can you explain how to make a shadow?</a:t>
            </a:r>
          </a:p>
        </p:txBody>
      </p:sp>
      <p:pic>
        <p:nvPicPr>
          <p:cNvPr id="14" name="Picture 13" descr="A cartoon of a child&#10;&#10;Description automatically generated">
            <a:extLst>
              <a:ext uri="{FF2B5EF4-FFF2-40B4-BE49-F238E27FC236}">
                <a16:creationId xmlns:a16="http://schemas.microsoft.com/office/drawing/2014/main" id="{1DC094EA-00BC-86C8-3003-7634F9701C6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6635" y="2596314"/>
            <a:ext cx="3090204" cy="4735570"/>
          </a:xfrm>
          <a:prstGeom prst="rect">
            <a:avLst/>
          </a:prstGeom>
        </p:spPr>
      </p:pic>
      <p:pic>
        <p:nvPicPr>
          <p:cNvPr id="16" name="Picture 15" descr="A cartoon of a child waving&#10;&#10;Description automatically generated">
            <a:extLst>
              <a:ext uri="{FF2B5EF4-FFF2-40B4-BE49-F238E27FC236}">
                <a16:creationId xmlns:a16="http://schemas.microsoft.com/office/drawing/2014/main" id="{7A79584C-C3A5-8E2F-F7C1-9ACE705974C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8649" y="2234966"/>
            <a:ext cx="3732184" cy="4623034"/>
          </a:xfrm>
          <a:prstGeom prst="rect">
            <a:avLst/>
          </a:prstGeom>
        </p:spPr>
      </p:pic>
      <p:pic>
        <p:nvPicPr>
          <p:cNvPr id="1026" name="Picture 2" descr="A white frame on a stand&#10;&#10;Description automatically generated">
            <a:extLst>
              <a:ext uri="{FF2B5EF4-FFF2-40B4-BE49-F238E27FC236}">
                <a16:creationId xmlns:a16="http://schemas.microsoft.com/office/drawing/2014/main" id="{5C06E675-4664-C9DF-57F5-9416837E241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373" y="3281608"/>
            <a:ext cx="2906174" cy="215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03C62B-3A57-5F8C-5828-311E5A31CAA0}"/>
              </a:ext>
            </a:extLst>
          </p:cNvPr>
          <p:cNvSpPr txBox="1"/>
          <p:nvPr/>
        </p:nvSpPr>
        <p:spPr>
          <a:xfrm>
            <a:off x="316924" y="5601737"/>
            <a:ext cx="5526092" cy="107721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+mj-cs"/>
              </a:rPr>
              <a:t>You could try setting up a little shadow puppet theatre!</a:t>
            </a:r>
            <a:endParaRPr lang="en-US" sz="2000">
              <a:latin typeface="Arial" panose="020B0604020202020204" pitchFamily="34" charset="0"/>
              <a:ea typeface="+mj-ea"/>
              <a:cs typeface="+mj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ABD767F-82FD-1B28-1CB3-BC6FC65EF7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8352933">
            <a:off x="4500450" y="4469552"/>
            <a:ext cx="893093" cy="170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650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DDB6C-A5B6-2321-CD0E-61634CF9A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B8D17D-BF28-A15C-ED6C-368F93D5FFD7}"/>
              </a:ext>
            </a:extLst>
          </p:cNvPr>
          <p:cNvSpPr/>
          <p:nvPr/>
        </p:nvSpPr>
        <p:spPr>
          <a:xfrm>
            <a:off x="0" y="15866"/>
            <a:ext cx="12192000" cy="6858000"/>
          </a:xfrm>
          <a:prstGeom prst="rect">
            <a:avLst/>
          </a:prstGeom>
          <a:solidFill>
            <a:srgbClr val="EBD0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9D05733-8CCF-DE3F-C126-FA3C017C35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432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5BC72-5C2C-2F04-4542-278EA3BA4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493" y="-8485"/>
            <a:ext cx="10944225" cy="1525588"/>
          </a:xfrm>
        </p:spPr>
        <p:txBody>
          <a:bodyPr/>
          <a:lstStyle/>
          <a:p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158F9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Who do you agree with?</a:t>
            </a:r>
            <a:endParaRPr lang="en-GB"/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42309E2C-5B32-E1AA-8DFB-CF735E145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33702" y="1098875"/>
            <a:ext cx="3921968" cy="2809969"/>
          </a:xfrm>
          <a:prstGeom prst="rect">
            <a:avLst/>
          </a:prstGeom>
        </p:spPr>
      </p:pic>
      <p:pic>
        <p:nvPicPr>
          <p:cNvPr id="28" name="Picture 27" descr="A purple oval object with a black background&#10;&#10;Description automatically generated">
            <a:extLst>
              <a:ext uri="{FF2B5EF4-FFF2-40B4-BE49-F238E27FC236}">
                <a16:creationId xmlns:a16="http://schemas.microsoft.com/office/drawing/2014/main" id="{0D29E42D-5F01-8E37-C9F2-D3D5244366F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216530">
            <a:off x="785157" y="908464"/>
            <a:ext cx="3364638" cy="2872632"/>
          </a:xfrm>
          <a:prstGeom prst="rect">
            <a:avLst/>
          </a:prstGeom>
        </p:spPr>
      </p:pic>
      <p:sp>
        <p:nvSpPr>
          <p:cNvPr id="12" name="TextBox 20">
            <a:extLst>
              <a:ext uri="{FF2B5EF4-FFF2-40B4-BE49-F238E27FC236}">
                <a16:creationId xmlns:a16="http://schemas.microsoft.com/office/drawing/2014/main" id="{21C7E6B1-7A30-A675-25E7-685DF3B0B630}"/>
              </a:ext>
            </a:extLst>
          </p:cNvPr>
          <p:cNvSpPr txBox="1"/>
          <p:nvPr/>
        </p:nvSpPr>
        <p:spPr>
          <a:xfrm>
            <a:off x="4210110" y="1265217"/>
            <a:ext cx="3129050" cy="181588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>
                <a:latin typeface="Arial" panose="020B0604020202020204" pitchFamily="34" charset="0"/>
              </a:rPr>
              <a:t>I think you can only see your shadow when the sun is shining.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8B7A4A-C094-49C0-CFEF-AD2C14DA568E}"/>
              </a:ext>
            </a:extLst>
          </p:cNvPr>
          <p:cNvSpPr txBox="1"/>
          <p:nvPr/>
        </p:nvSpPr>
        <p:spPr>
          <a:xfrm>
            <a:off x="1150130" y="1338770"/>
            <a:ext cx="258357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 think shadows hide when it goes dark.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10B1151E-096E-EF1A-02E3-182B206474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61781" y="138871"/>
            <a:ext cx="3200052" cy="28599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EBBB078-2466-502A-D575-6C113B869431}"/>
              </a:ext>
            </a:extLst>
          </p:cNvPr>
          <p:cNvSpPr txBox="1"/>
          <p:nvPr/>
        </p:nvSpPr>
        <p:spPr>
          <a:xfrm>
            <a:off x="8958541" y="274980"/>
            <a:ext cx="293133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 think you </a:t>
            </a:r>
            <a:b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will see your shadow if there is bright light.</a:t>
            </a:r>
          </a:p>
        </p:txBody>
      </p:sp>
      <p:pic>
        <p:nvPicPr>
          <p:cNvPr id="19" name="Picture 1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0F19AC7-8C91-CAF7-780E-4A977C4182F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8424" y="3585539"/>
            <a:ext cx="2592422" cy="3216096"/>
          </a:xfrm>
          <a:prstGeom prst="rect">
            <a:avLst/>
          </a:prstGeom>
        </p:spPr>
      </p:pic>
      <p:pic>
        <p:nvPicPr>
          <p:cNvPr id="21" name="Picture 20" descr="A cartoon of a child wearing headphones&#10;&#10;Description automatically generated">
            <a:extLst>
              <a:ext uri="{FF2B5EF4-FFF2-40B4-BE49-F238E27FC236}">
                <a16:creationId xmlns:a16="http://schemas.microsoft.com/office/drawing/2014/main" id="{7FD1D003-4BB2-8416-B958-FB47B00B084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2576" flipH="1">
            <a:off x="-507098" y="3293469"/>
            <a:ext cx="2643566" cy="5554781"/>
          </a:xfrm>
          <a:prstGeom prst="rect">
            <a:avLst/>
          </a:prstGeom>
        </p:spPr>
      </p:pic>
      <p:pic>
        <p:nvPicPr>
          <p:cNvPr id="23" name="Picture 22" descr="A cartoon of a child waving&#10;&#10;Description automatically generated">
            <a:extLst>
              <a:ext uri="{FF2B5EF4-FFF2-40B4-BE49-F238E27FC236}">
                <a16:creationId xmlns:a16="http://schemas.microsoft.com/office/drawing/2014/main" id="{F8C57AB9-6547-7AEE-615C-B25DE3E6F39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6376" y="1420391"/>
            <a:ext cx="3937890" cy="542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542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EE28943-014E-FF95-20B9-FFE91C4ECFB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D0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27" descr="A black hill with stars&#10;&#10;Description automatically generated">
            <a:extLst>
              <a:ext uri="{FF2B5EF4-FFF2-40B4-BE49-F238E27FC236}">
                <a16:creationId xmlns:a16="http://schemas.microsoft.com/office/drawing/2014/main" id="{36D0CDAF-C9B6-8CF8-809B-75E387757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BAAE83-71FF-47D8-9412-5129860CF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77" y="-94625"/>
            <a:ext cx="10944225" cy="1525588"/>
          </a:xfrm>
        </p:spPr>
        <p:txBody>
          <a:bodyPr>
            <a:normAutofit/>
          </a:bodyPr>
          <a:lstStyle/>
          <a:p>
            <a: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  <a:t>Take it further...</a:t>
            </a:r>
          </a:p>
        </p:txBody>
      </p:sp>
      <p:pic>
        <p:nvPicPr>
          <p:cNvPr id="3" name="Picture 2" descr="A person holding a phone and reaching out to the light&#10;&#10;Description automatically generated">
            <a:extLst>
              <a:ext uri="{FF2B5EF4-FFF2-40B4-BE49-F238E27FC236}">
                <a16:creationId xmlns:a16="http://schemas.microsoft.com/office/drawing/2014/main" id="{AF5C07F7-E9C8-CF66-61D8-FF4F9D9488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56"/>
          <a:stretch/>
        </p:blipFill>
        <p:spPr>
          <a:xfrm>
            <a:off x="283277" y="3024241"/>
            <a:ext cx="2433909" cy="3861166"/>
          </a:xfrm>
          <a:prstGeom prst="ellipse">
            <a:avLst/>
          </a:prstGeom>
        </p:spPr>
      </p:pic>
      <p:pic>
        <p:nvPicPr>
          <p:cNvPr id="30" name="Picture 29" descr="A purple oval object with a black background&#10;&#10;Description automatically generated">
            <a:extLst>
              <a:ext uri="{FF2B5EF4-FFF2-40B4-BE49-F238E27FC236}">
                <a16:creationId xmlns:a16="http://schemas.microsoft.com/office/drawing/2014/main" id="{8196FBAC-5AB0-07C0-078F-55170566F3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383470" flipH="1">
            <a:off x="1264604" y="948108"/>
            <a:ext cx="3703074" cy="2821322"/>
          </a:xfrm>
          <a:prstGeom prst="rect">
            <a:avLst/>
          </a:prstGeom>
        </p:spPr>
      </p:pic>
      <p:pic>
        <p:nvPicPr>
          <p:cNvPr id="31" name="Picture 30" descr="A blue oval with black background">
            <a:extLst>
              <a:ext uri="{FF2B5EF4-FFF2-40B4-BE49-F238E27FC236}">
                <a16:creationId xmlns:a16="http://schemas.microsoft.com/office/drawing/2014/main" id="{D77EB6C5-A545-07FD-9477-F7935CBB3F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55777" flipH="1">
            <a:off x="6444357" y="2641341"/>
            <a:ext cx="3507392" cy="23546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96F3D3-0694-056D-419F-167CA7A0C932}"/>
              </a:ext>
            </a:extLst>
          </p:cNvPr>
          <p:cNvSpPr txBox="1"/>
          <p:nvPr/>
        </p:nvSpPr>
        <p:spPr>
          <a:xfrm>
            <a:off x="1852715" y="1450828"/>
            <a:ext cx="275486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Can you make the size of a shadow change?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206CDF-209F-57A7-200F-91FB05EFE53F}"/>
              </a:ext>
            </a:extLst>
          </p:cNvPr>
          <p:cNvSpPr txBox="1"/>
          <p:nvPr/>
        </p:nvSpPr>
        <p:spPr>
          <a:xfrm>
            <a:off x="6793227" y="2892933"/>
            <a:ext cx="235387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 it possible to make a coloured shadow?</a:t>
            </a:r>
          </a:p>
        </p:txBody>
      </p:sp>
      <p:pic>
        <p:nvPicPr>
          <p:cNvPr id="13" name="Picture 12" descr="A yellow circle with a hand gesture and a hand sign&#10;&#10;Description automatically generated">
            <a:extLst>
              <a:ext uri="{FF2B5EF4-FFF2-40B4-BE49-F238E27FC236}">
                <a16:creationId xmlns:a16="http://schemas.microsoft.com/office/drawing/2014/main" id="{922909CD-F2CB-82B6-B7F4-D7426177DC9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8684" y="-604213"/>
            <a:ext cx="4337637" cy="3400764"/>
          </a:xfrm>
          <a:prstGeom prst="rect">
            <a:avLst/>
          </a:prstGeom>
        </p:spPr>
      </p:pic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221BCDD-3F4B-761C-7D23-C61CF178676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7057" y="3627672"/>
            <a:ext cx="2585826" cy="3230328"/>
          </a:xfrm>
          <a:prstGeom prst="rect">
            <a:avLst/>
          </a:prstGeom>
        </p:spPr>
      </p:pic>
      <p:pic>
        <p:nvPicPr>
          <p:cNvPr id="27" name="Picture 26" descr="A cartoon of a child wearing headphones&#10;&#10;Description automatically generated">
            <a:extLst>
              <a:ext uri="{FF2B5EF4-FFF2-40B4-BE49-F238E27FC236}">
                <a16:creationId xmlns:a16="http://schemas.microsoft.com/office/drawing/2014/main" id="{A61BCDEC-F963-5549-A9AC-29DF719A15D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5586" y="3137121"/>
            <a:ext cx="2687683" cy="373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7485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sky with stars&#10;&#10;Description automatically generated">
            <a:extLst>
              <a:ext uri="{FF2B5EF4-FFF2-40B4-BE49-F238E27FC236}">
                <a16:creationId xmlns:a16="http://schemas.microsoft.com/office/drawing/2014/main" id="{A64BD168-1E32-7809-0DA9-2D14986FEC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1DD84738-4492-198A-471F-038BBDB26AC8}"/>
              </a:ext>
            </a:extLst>
          </p:cNvPr>
          <p:cNvSpPr txBox="1"/>
          <p:nvPr/>
        </p:nvSpPr>
        <p:spPr>
          <a:xfrm>
            <a:off x="296722" y="136582"/>
            <a:ext cx="1021550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Well done!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17B01A-A9B5-4EE6-09BF-E7EA9796F5FA}"/>
              </a:ext>
            </a:extLst>
          </p:cNvPr>
          <p:cNvSpPr txBox="1"/>
          <p:nvPr/>
        </p:nvSpPr>
        <p:spPr>
          <a:xfrm>
            <a:off x="297522" y="782913"/>
            <a:ext cx="424101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You can add a stamp or sticker to your CREST Passport!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613194-A64B-2726-10D9-83198953A4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5123">
            <a:off x="6228174" y="701614"/>
            <a:ext cx="5398173" cy="38249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AAD871-4369-94F2-71EA-207E93E1BC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82318">
            <a:off x="1974939" y="2432279"/>
            <a:ext cx="5480751" cy="3881719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51820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AE2F2F-223F-49DE-A34E-F4A63679C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Sniffly Sneezes</a:t>
            </a:r>
          </a:p>
        </p:txBody>
      </p:sp>
      <p:pic>
        <p:nvPicPr>
          <p:cNvPr id="5" name="Picture 4" descr="A child holding a piece of paper&#10;&#10;Description automatically generated">
            <a:extLst>
              <a:ext uri="{FF2B5EF4-FFF2-40B4-BE49-F238E27FC236}">
                <a16:creationId xmlns:a16="http://schemas.microsoft.com/office/drawing/2014/main" id="{E2A7ADE4-9C86-057D-8EEE-4D28BFD489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765" y="3765312"/>
            <a:ext cx="5077839" cy="30518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EF6B14-2361-7E4F-8BB8-800EA41F25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9434" y="682913"/>
            <a:ext cx="3076179" cy="657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987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silhouette of a mountain&#10;&#10;Description automatically generated">
            <a:extLst>
              <a:ext uri="{FF2B5EF4-FFF2-40B4-BE49-F238E27FC236}">
                <a16:creationId xmlns:a16="http://schemas.microsoft.com/office/drawing/2014/main" id="{1A5404AE-2959-A43A-59E1-CD6B42C838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CBFFF-B6DA-AE23-0DF8-23153C68C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303" y="-58423"/>
            <a:ext cx="10944225" cy="1525588"/>
          </a:xfrm>
        </p:spPr>
        <p:txBody>
          <a:bodyPr>
            <a:normAutofit/>
          </a:bodyPr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Meet the characters...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2638DB3F-397B-0211-1F4A-CE43FB757D36}"/>
              </a:ext>
            </a:extLst>
          </p:cNvPr>
          <p:cNvSpPr txBox="1"/>
          <p:nvPr/>
        </p:nvSpPr>
        <p:spPr>
          <a:xfrm>
            <a:off x="9281426" y="4981546"/>
            <a:ext cx="1810868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5AB2C1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Joyti</a:t>
            </a:r>
          </a:p>
          <a:p>
            <a:pPr algn="ctr"/>
            <a:r>
              <a:rPr lang="en-US" sz="120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Grandmother to Tara</a:t>
            </a:r>
          </a:p>
        </p:txBody>
      </p:sp>
      <p:pic>
        <p:nvPicPr>
          <p:cNvPr id="11" name="Picture 10" descr="A cartoon of a child with brown hair and freckles&#10;&#10;Description automatically generated">
            <a:extLst>
              <a:ext uri="{FF2B5EF4-FFF2-40B4-BE49-F238E27FC236}">
                <a16:creationId xmlns:a16="http://schemas.microsoft.com/office/drawing/2014/main" id="{2BE930B8-02F5-0AA7-EE8B-7622C36251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4647" y="2117010"/>
            <a:ext cx="2885539" cy="2882029"/>
          </a:xfrm>
          <a:prstGeom prst="rect">
            <a:avLst/>
          </a:prstGeom>
        </p:spPr>
      </p:pic>
      <p:pic>
        <p:nvPicPr>
          <p:cNvPr id="15" name="Picture 14" descr="A cartoon of a child&#10;&#10;Description automatically generated">
            <a:extLst>
              <a:ext uri="{FF2B5EF4-FFF2-40B4-BE49-F238E27FC236}">
                <a16:creationId xmlns:a16="http://schemas.microsoft.com/office/drawing/2014/main" id="{682D86BB-0300-D11A-AE03-D3B708DC38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530" y="2117009"/>
            <a:ext cx="2885539" cy="2882029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B41D87A7-FFA4-3C17-C674-AE1BF17E3A4E}"/>
              </a:ext>
            </a:extLst>
          </p:cNvPr>
          <p:cNvSpPr txBox="1"/>
          <p:nvPr/>
        </p:nvSpPr>
        <p:spPr>
          <a:xfrm>
            <a:off x="5227128" y="4983697"/>
            <a:ext cx="1810868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5AB2C1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Zeke</a:t>
            </a:r>
            <a:endParaRPr lang="en-US" sz="2800" b="1">
              <a:solidFill>
                <a:srgbClr val="5AB2C1"/>
              </a:solidFill>
              <a:latin typeface="Arial Black" panose="020B0A040201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A80BD79E-99C0-A00C-98C2-DE3E3308CC58}"/>
              </a:ext>
            </a:extLst>
          </p:cNvPr>
          <p:cNvSpPr txBox="1"/>
          <p:nvPr/>
        </p:nvSpPr>
        <p:spPr>
          <a:xfrm>
            <a:off x="996146" y="4983697"/>
            <a:ext cx="1810868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5AB2C1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Tara</a:t>
            </a:r>
            <a:endParaRPr lang="en-US" sz="2800" b="1">
              <a:solidFill>
                <a:srgbClr val="5AB2C1"/>
              </a:solidFill>
              <a:latin typeface="Arial Black" panose="020B0A040201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0" name="Picture 19" descr="An orange arrow pointing up&#10;&#10;Description automatically generated">
            <a:extLst>
              <a:ext uri="{FF2B5EF4-FFF2-40B4-BE49-F238E27FC236}">
                <a16:creationId xmlns:a16="http://schemas.microsoft.com/office/drawing/2014/main" id="{98B47F1F-3C29-05AF-C836-37DFD3BD15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01314">
            <a:off x="4929703" y="4316133"/>
            <a:ext cx="1024702" cy="966480"/>
          </a:xfrm>
          <a:prstGeom prst="rect">
            <a:avLst/>
          </a:prstGeom>
        </p:spPr>
      </p:pic>
      <p:pic>
        <p:nvPicPr>
          <p:cNvPr id="22" name="Picture 21" descr="An orange arrow pointing up&#10;&#10;Description automatically generated">
            <a:extLst>
              <a:ext uri="{FF2B5EF4-FFF2-40B4-BE49-F238E27FC236}">
                <a16:creationId xmlns:a16="http://schemas.microsoft.com/office/drawing/2014/main" id="{69E852CB-D211-9B7A-9099-94149BC408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9811" y="4409714"/>
            <a:ext cx="817071" cy="966676"/>
          </a:xfrm>
          <a:prstGeom prst="rect">
            <a:avLst/>
          </a:prstGeom>
        </p:spPr>
      </p:pic>
      <p:pic>
        <p:nvPicPr>
          <p:cNvPr id="24" name="Picture 23" descr="An orange arrow pointing up&#10;&#10;Description automatically generated">
            <a:extLst>
              <a:ext uri="{FF2B5EF4-FFF2-40B4-BE49-F238E27FC236}">
                <a16:creationId xmlns:a16="http://schemas.microsoft.com/office/drawing/2014/main" id="{6D9D8AB9-757B-7DF9-F7CA-82CC68B41F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5820" y="4467582"/>
            <a:ext cx="948703" cy="948703"/>
          </a:xfrm>
          <a:prstGeom prst="rect">
            <a:avLst/>
          </a:prstGeom>
        </p:spPr>
      </p:pic>
      <p:pic>
        <p:nvPicPr>
          <p:cNvPr id="3" name="Picture 2" descr="A cartoon of an old person&#10;&#10;Description automatically generated">
            <a:extLst>
              <a:ext uri="{FF2B5EF4-FFF2-40B4-BE49-F238E27FC236}">
                <a16:creationId xmlns:a16="http://schemas.microsoft.com/office/drawing/2014/main" id="{0BA0F519-AE0D-09D8-6303-9AFF789DB84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12423" y="1360128"/>
            <a:ext cx="3059822" cy="385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8601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9122A59-02D0-70D7-FB13-78E53B37A046}"/>
              </a:ext>
            </a:extLst>
          </p:cNvPr>
          <p:cNvSpPr/>
          <p:nvPr/>
        </p:nvSpPr>
        <p:spPr>
          <a:xfrm>
            <a:off x="1" y="15866"/>
            <a:ext cx="12191999" cy="6858000"/>
          </a:xfrm>
          <a:prstGeom prst="rect">
            <a:avLst/>
          </a:prstGeom>
          <a:solidFill>
            <a:srgbClr val="F5F7D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 descr="A black and blue background with stars&#10;&#10;Description automatically generated">
            <a:extLst>
              <a:ext uri="{FF2B5EF4-FFF2-40B4-BE49-F238E27FC236}">
                <a16:creationId xmlns:a16="http://schemas.microsoft.com/office/drawing/2014/main" id="{9F5C5A9D-CFAB-8000-B437-2C61235F24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475347-E21E-4DBB-B72C-A0E8500EF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-116137"/>
            <a:ext cx="10944225" cy="1525588"/>
          </a:xfrm>
        </p:spPr>
        <p:txBody>
          <a:bodyPr>
            <a:normAutofit/>
          </a:bodyPr>
          <a:lstStyle/>
          <a:p>
            <a: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  <a:t>Poor Zeke has a cold.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992C2C0E-3EC7-9B6E-BC1C-8997E6BE5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2320900" y="3137124"/>
            <a:ext cx="4630521" cy="300836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E243E002-B5BD-B30E-4527-0A901E0EC7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40987" y="712512"/>
            <a:ext cx="4052321" cy="30239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B20440-DD9D-D372-A789-030CFB8DF5C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0259" y="1858963"/>
            <a:ext cx="2895599" cy="44708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6D2E67-7A57-3BF9-DB6D-8EFE1401DD89}"/>
              </a:ext>
            </a:extLst>
          </p:cNvPr>
          <p:cNvSpPr txBox="1"/>
          <p:nvPr/>
        </p:nvSpPr>
        <p:spPr>
          <a:xfrm>
            <a:off x="2976114" y="3958692"/>
            <a:ext cx="329358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Achoo! Achoo! Achoo! Oh dear! What a horrible sniffly sneeze!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0EDFF5-618E-CE63-0784-6BA635D8EF7D}"/>
              </a:ext>
            </a:extLst>
          </p:cNvPr>
          <p:cNvSpPr txBox="1"/>
          <p:nvPr/>
        </p:nvSpPr>
        <p:spPr>
          <a:xfrm>
            <a:off x="5400928" y="1107406"/>
            <a:ext cx="347225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I’ve brought you a lolly to cheer you up. Your nose is all red, it must be sore.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7728F26-2257-D182-4C7C-DDCD4D55990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338" y="1083426"/>
            <a:ext cx="2362887" cy="561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836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2CAE9CD-B14A-615D-8F10-F2DF16EDE5B8}"/>
              </a:ext>
            </a:extLst>
          </p:cNvPr>
          <p:cNvSpPr/>
          <p:nvPr/>
        </p:nvSpPr>
        <p:spPr>
          <a:xfrm>
            <a:off x="1" y="15866"/>
            <a:ext cx="12191999" cy="6858000"/>
          </a:xfrm>
          <a:prstGeom prst="rect">
            <a:avLst/>
          </a:prstGeom>
          <a:solidFill>
            <a:srgbClr val="F5F7D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black and blue background with stars&#10;&#10;Description automatically generated">
            <a:extLst>
              <a:ext uri="{FF2B5EF4-FFF2-40B4-BE49-F238E27FC236}">
                <a16:creationId xmlns:a16="http://schemas.microsoft.com/office/drawing/2014/main" id="{900531D3-516C-12FE-B6FC-660FCD1E44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9854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475347-E21E-4DBB-B72C-A0E8500EF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576" y="-178898"/>
            <a:ext cx="10944225" cy="1525588"/>
          </a:xfrm>
        </p:spPr>
        <p:txBody>
          <a:bodyPr>
            <a:normAutofit/>
          </a:bodyPr>
          <a:lstStyle/>
          <a:p>
            <a: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  <a:t>Poor Zeke has a cold.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9DEDD4-3E15-3DA4-CEC5-14A675ED4D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403" y="461130"/>
            <a:ext cx="3049687" cy="7599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1CE025-00BE-93B1-CDE0-A9C552CEAE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7392" y="1597981"/>
            <a:ext cx="2570366" cy="506119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F32DC7D-F81C-D4CB-B54A-0453C38916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274963" y="944132"/>
            <a:ext cx="4630521" cy="242454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5CDC842-ADBF-9CF9-091D-4EF9E5B879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4252244" y="2315253"/>
            <a:ext cx="5676225" cy="42357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B2196A-7127-0B60-A00D-0AC9262730CA}"/>
              </a:ext>
            </a:extLst>
          </p:cNvPr>
          <p:cNvSpPr txBox="1"/>
          <p:nvPr/>
        </p:nvSpPr>
        <p:spPr>
          <a:xfrm>
            <a:off x="2734608" y="1194759"/>
            <a:ext cx="389610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It’s my hankie. It doesn’t work very well. I wish I had a better one.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160B8C-DBA4-746B-0073-1F8511A532E2}"/>
              </a:ext>
            </a:extLst>
          </p:cNvPr>
          <p:cNvSpPr txBox="1"/>
          <p:nvPr/>
        </p:nvSpPr>
        <p:spPr>
          <a:xfrm>
            <a:off x="4947165" y="3368680"/>
            <a:ext cx="440474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I’m sure we can find something. I’ll ask my grandma, Joyti, to help us. She will have lots of things we could try. How will we know which is best?</a:t>
            </a:r>
          </a:p>
        </p:txBody>
      </p:sp>
    </p:spTree>
    <p:extLst>
      <p:ext uri="{BB962C8B-B14F-4D97-AF65-F5344CB8AC3E}">
        <p14:creationId xmlns:p14="http://schemas.microsoft.com/office/powerpoint/2010/main" val="17661433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2840B7E-C852-C143-DFF0-4BD23A6B8134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5BB2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Picture 29" descr="A black and blue background with stars&#10;&#10;Description automatically generated">
            <a:extLst>
              <a:ext uri="{FF2B5EF4-FFF2-40B4-BE49-F238E27FC236}">
                <a16:creationId xmlns:a16="http://schemas.microsoft.com/office/drawing/2014/main" id="{82569B69-4459-C431-0E60-F517976B82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0DD67604-BF63-9F74-95FF-EC806CD44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9615" y="1338172"/>
            <a:ext cx="3620012" cy="27417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475347-E21E-4DBB-B72C-A0E8500EF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363" y="0"/>
            <a:ext cx="10944225" cy="1525588"/>
          </a:xfrm>
        </p:spPr>
        <p:txBody>
          <a:bodyPr>
            <a:normAutofit/>
          </a:bodyPr>
          <a:lstStyle/>
          <a:p>
            <a:r>
              <a:rPr lang="en-GB" sz="3600" b="1"/>
              <a:t>What makes a good hankie?</a:t>
            </a:r>
            <a:endParaRPr lang="en-US" sz="3600" b="1"/>
          </a:p>
        </p:txBody>
      </p:sp>
      <p:pic>
        <p:nvPicPr>
          <p:cNvPr id="22" name="Picture 21" descr="A group of women in different colors&#10;&#10;Description automatically generated">
            <a:extLst>
              <a:ext uri="{FF2B5EF4-FFF2-40B4-BE49-F238E27FC236}">
                <a16:creationId xmlns:a16="http://schemas.microsoft.com/office/drawing/2014/main" id="{08918891-F336-FCE7-1E27-E937F5031A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5317" y="2528888"/>
            <a:ext cx="3148313" cy="432911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CA7E3674-7A55-D156-6180-51EF2AD086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97245" y="1037031"/>
            <a:ext cx="3109088" cy="24288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82329D-1B6D-8616-47B9-DAD4A4C93C5D}"/>
              </a:ext>
            </a:extLst>
          </p:cNvPr>
          <p:cNvSpPr txBox="1"/>
          <p:nvPr/>
        </p:nvSpPr>
        <p:spPr>
          <a:xfrm>
            <a:off x="1514440" y="1474735"/>
            <a:ext cx="268256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 think it needs to soak up water to keep your nose dry.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73813FE-FDCA-838A-312A-3972B200E86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7969" y="2478725"/>
            <a:ext cx="2659333" cy="4971804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93AB6995-9659-5A0A-C7A0-57375FD601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60703" y="819515"/>
            <a:ext cx="3447885" cy="21611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AD1741-4C4E-95FA-8122-B1B35D53C7D5}"/>
              </a:ext>
            </a:extLst>
          </p:cNvPr>
          <p:cNvSpPr txBox="1"/>
          <p:nvPr/>
        </p:nvSpPr>
        <p:spPr>
          <a:xfrm>
            <a:off x="5225002" y="1316582"/>
            <a:ext cx="264698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 think it needs to be strong when it is wet.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2A66A5-ACB1-7B48-A73E-D0E856FC469C}"/>
              </a:ext>
            </a:extLst>
          </p:cNvPr>
          <p:cNvSpPr txBox="1"/>
          <p:nvPr/>
        </p:nvSpPr>
        <p:spPr>
          <a:xfrm>
            <a:off x="8414688" y="969705"/>
            <a:ext cx="27954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 think a hankie needs to be soft on your nose.</a:t>
            </a:r>
          </a:p>
        </p:txBody>
      </p:sp>
      <p:pic>
        <p:nvPicPr>
          <p:cNvPr id="18" name="Picture 17" descr="A child holding a piece of paper&#10;&#10;Description automatically generated">
            <a:extLst>
              <a:ext uri="{FF2B5EF4-FFF2-40B4-BE49-F238E27FC236}">
                <a16:creationId xmlns:a16="http://schemas.microsoft.com/office/drawing/2014/main" id="{562E2CE1-B8D0-9AD9-A11B-C9E26822160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235" y="3044022"/>
            <a:ext cx="2538840" cy="381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433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A3EF113-84BC-75C3-C433-E3B15F92C3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D0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black hill with stars&#10;&#10;Description automatically generated">
            <a:extLst>
              <a:ext uri="{FF2B5EF4-FFF2-40B4-BE49-F238E27FC236}">
                <a16:creationId xmlns:a16="http://schemas.microsoft.com/office/drawing/2014/main" id="{C629188F-BB37-7146-33BA-1908F4D32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475347-E21E-4DBB-B72C-A0E8500EF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304" y="-76350"/>
            <a:ext cx="10944225" cy="1525588"/>
          </a:xfrm>
        </p:spPr>
        <p:txBody>
          <a:bodyPr>
            <a:normAutofit/>
          </a:bodyPr>
          <a:lstStyle/>
          <a:p>
            <a:r>
              <a:rPr lang="en-GB" sz="3600" b="1"/>
              <a:t>Which material will make the best hankie?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8C72896-0A55-076B-1381-37EDA3C4D7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24269" y="2349596"/>
            <a:ext cx="2902145" cy="2197346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3B57E06C-03CC-B0A0-3AE5-4407A3D25A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88" y="3129510"/>
            <a:ext cx="4888567" cy="2678767"/>
          </a:xfrm>
          <a:prstGeom prst="ellipse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612A9D-24A1-BC33-05EB-A85977534B17}"/>
              </a:ext>
            </a:extLst>
          </p:cNvPr>
          <p:cNvSpPr txBox="1"/>
          <p:nvPr/>
        </p:nvSpPr>
        <p:spPr>
          <a:xfrm>
            <a:off x="5882119" y="2742654"/>
            <a:ext cx="25864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How will you find out?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85946D-B084-CB20-1914-7516BFD9802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0835" y="2898475"/>
            <a:ext cx="3646456" cy="395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11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17A4DA1-CBF4-338E-1A64-A3CBC2174D7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7D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F01A6FB-62D0-BEE7-2EE0-40FA2506E4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 descr="A blue oval with black background">
            <a:extLst>
              <a:ext uri="{FF2B5EF4-FFF2-40B4-BE49-F238E27FC236}">
                <a16:creationId xmlns:a16="http://schemas.microsoft.com/office/drawing/2014/main" id="{8B40F1CA-2D17-E400-C57A-21FC5CA9466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9210" y="225529"/>
            <a:ext cx="5737021" cy="39218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170EA0-FA74-DCE7-A58B-71DC7F0C458B}"/>
              </a:ext>
            </a:extLst>
          </p:cNvPr>
          <p:cNvSpPr txBox="1"/>
          <p:nvPr/>
        </p:nvSpPr>
        <p:spPr>
          <a:xfrm>
            <a:off x="4664135" y="1021804"/>
            <a:ext cx="428637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Uncle Astro says that there are little animals called minibeasts all around us. </a:t>
            </a:r>
          </a:p>
          <a:p>
            <a:pPr algn="ctr"/>
            <a:r>
              <a:rPr lang="en-GB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just can’t see them.</a:t>
            </a:r>
          </a:p>
        </p:txBody>
      </p:sp>
      <p:pic>
        <p:nvPicPr>
          <p:cNvPr id="13" name="Picture 12" descr="A cartoon spider with big eyes&#10;&#10;Description automatically generated">
            <a:extLst>
              <a:ext uri="{FF2B5EF4-FFF2-40B4-BE49-F238E27FC236}">
                <a16:creationId xmlns:a16="http://schemas.microsoft.com/office/drawing/2014/main" id="{4BE18AC8-C677-CDCA-7416-A41FC10D08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5717" y="224393"/>
            <a:ext cx="1624255" cy="1182498"/>
          </a:xfrm>
          <a:prstGeom prst="rect">
            <a:avLst/>
          </a:prstGeom>
        </p:spPr>
      </p:pic>
      <p:pic>
        <p:nvPicPr>
          <p:cNvPr id="15" name="Picture 14" descr="A screenshot of a video game&#10;&#10;Description automatically generated">
            <a:extLst>
              <a:ext uri="{FF2B5EF4-FFF2-40B4-BE49-F238E27FC236}">
                <a16:creationId xmlns:a16="http://schemas.microsoft.com/office/drawing/2014/main" id="{2CC107C9-B19F-80D1-E061-81706EDF38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3430" y="-3421567"/>
            <a:ext cx="1823659" cy="5280530"/>
          </a:xfrm>
          <a:prstGeom prst="rect">
            <a:avLst/>
          </a:prstGeom>
        </p:spPr>
      </p:pic>
      <p:pic>
        <p:nvPicPr>
          <p:cNvPr id="17" name="Picture 16" descr="A screenshot of a video game&#10;&#10;Description automatically generated">
            <a:extLst>
              <a:ext uri="{FF2B5EF4-FFF2-40B4-BE49-F238E27FC236}">
                <a16:creationId xmlns:a16="http://schemas.microsoft.com/office/drawing/2014/main" id="{46176B47-DA59-8EE9-EB7D-05477607E64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1819" y="1790920"/>
            <a:ext cx="981856" cy="7964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38CB6C8-A185-661E-0A97-7813594C19D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4234" y="5105488"/>
            <a:ext cx="1476530" cy="1263370"/>
          </a:xfrm>
          <a:prstGeom prst="rect">
            <a:avLst/>
          </a:prstGeom>
        </p:spPr>
      </p:pic>
      <p:pic>
        <p:nvPicPr>
          <p:cNvPr id="4" name="Picture 3" descr="A purple oval object with a black background&#10;&#10;Description automatically generated">
            <a:extLst>
              <a:ext uri="{FF2B5EF4-FFF2-40B4-BE49-F238E27FC236}">
                <a16:creationId xmlns:a16="http://schemas.microsoft.com/office/drawing/2014/main" id="{A85F75C0-32E9-C540-3024-618EA94DA07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1424" y="3838977"/>
            <a:ext cx="3763653" cy="30788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6B768B-4EA3-4A6E-0238-5CCF7920012C}"/>
              </a:ext>
            </a:extLst>
          </p:cNvPr>
          <p:cNvSpPr txBox="1"/>
          <p:nvPr/>
        </p:nvSpPr>
        <p:spPr>
          <a:xfrm>
            <a:off x="6649608" y="4613228"/>
            <a:ext cx="271662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see if Uncle Astro can help us find them.</a:t>
            </a:r>
          </a:p>
        </p:txBody>
      </p:sp>
      <p:pic>
        <p:nvPicPr>
          <p:cNvPr id="7" name="Picture 6" descr="A cartoon of a child wearing headphones and holding a magnifying glass&#10;&#10;Description automatically generated">
            <a:extLst>
              <a:ext uri="{FF2B5EF4-FFF2-40B4-BE49-F238E27FC236}">
                <a16:creationId xmlns:a16="http://schemas.microsoft.com/office/drawing/2014/main" id="{475417D9-FEF3-CB60-ADC1-05F5C10915E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5898" y="2587362"/>
            <a:ext cx="1961755" cy="4374714"/>
          </a:xfrm>
          <a:prstGeom prst="rect">
            <a:avLst/>
          </a:prstGeom>
        </p:spPr>
      </p:pic>
      <p:pic>
        <p:nvPicPr>
          <p:cNvPr id="11" name="Picture 10" descr="A cartoon of a child with glasses and a green shirt&#10;&#10;Description automatically generated">
            <a:extLst>
              <a:ext uri="{FF2B5EF4-FFF2-40B4-BE49-F238E27FC236}">
                <a16:creationId xmlns:a16="http://schemas.microsoft.com/office/drawing/2014/main" id="{32D82921-2F4F-E7C1-B42A-3A84E0B962F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9209" y="2746110"/>
            <a:ext cx="2249542" cy="4019815"/>
          </a:xfrm>
          <a:prstGeom prst="rect">
            <a:avLst/>
          </a:prstGeom>
        </p:spPr>
      </p:pic>
      <p:pic>
        <p:nvPicPr>
          <p:cNvPr id="14" name="Picture 1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17BDC91-BBCE-C474-DCA0-4896CB9944A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35806" y="65010"/>
            <a:ext cx="11651533" cy="672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668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background with a purple border&#10;&#10;Description automatically generated with medium confidence">
            <a:extLst>
              <a:ext uri="{FF2B5EF4-FFF2-40B4-BE49-F238E27FC236}">
                <a16:creationId xmlns:a16="http://schemas.microsoft.com/office/drawing/2014/main" id="{A70F385D-A08B-ED9D-B82C-44865F157C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475347-E21E-4DBB-B72C-A0E8500EF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80" y="-162489"/>
            <a:ext cx="10944225" cy="1525588"/>
          </a:xfrm>
        </p:spPr>
        <p:txBody>
          <a:bodyPr>
            <a:normAutofit/>
          </a:bodyPr>
          <a:lstStyle/>
          <a:p>
            <a: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  <a:t>Testing the materials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red plastic container with a lid&#10;&#10;Description automatically generated">
            <a:extLst>
              <a:ext uri="{FF2B5EF4-FFF2-40B4-BE49-F238E27FC236}">
                <a16:creationId xmlns:a16="http://schemas.microsoft.com/office/drawing/2014/main" id="{9D66C766-7F23-34F0-84B3-427515772A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1328" y="3523208"/>
            <a:ext cx="4331026" cy="2305963"/>
          </a:xfrm>
          <a:prstGeom prst="rect">
            <a:avLst/>
          </a:prstGeom>
        </p:spPr>
      </p:pic>
      <p:pic>
        <p:nvPicPr>
          <p:cNvPr id="4" name="Picture 3" descr="Falcon Transparent Transfer Pipettes, Xetra Bio Solution | ID: 21486918073">
            <a:extLst>
              <a:ext uri="{FF2B5EF4-FFF2-40B4-BE49-F238E27FC236}">
                <a16:creationId xmlns:a16="http://schemas.microsoft.com/office/drawing/2014/main" id="{CA786638-106D-5DDE-A99A-40D124D16E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7737" y="3523208"/>
            <a:ext cx="2543175" cy="2030507"/>
          </a:xfrm>
          <a:prstGeom prst="rect">
            <a:avLst/>
          </a:prstGeom>
        </p:spPr>
      </p:pic>
      <p:pic>
        <p:nvPicPr>
          <p:cNvPr id="5" name="Picture 4" descr="A picture containing bottle, indoor, beverage, drinking water&#10;&#10;Description automatically generated">
            <a:extLst>
              <a:ext uri="{FF2B5EF4-FFF2-40B4-BE49-F238E27FC236}">
                <a16:creationId xmlns:a16="http://schemas.microsoft.com/office/drawing/2014/main" id="{16643738-700C-61DB-B493-101548AA03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623" y="2759119"/>
            <a:ext cx="1620335" cy="3198725"/>
          </a:xfrm>
          <a:prstGeom prst="ellipse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39A8028A-FD89-1E75-F675-0FAE302EF2DA}"/>
              </a:ext>
            </a:extLst>
          </p:cNvPr>
          <p:cNvSpPr txBox="1"/>
          <p:nvPr/>
        </p:nvSpPr>
        <p:spPr>
          <a:xfrm>
            <a:off x="817030" y="1839029"/>
            <a:ext cx="1810868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+mj-cs"/>
              </a:rPr>
              <a:t>liquid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39A8028A-FD89-1E75-F675-0FAE302EF2DA}"/>
              </a:ext>
            </a:extLst>
          </p:cNvPr>
          <p:cNvSpPr txBox="1"/>
          <p:nvPr/>
        </p:nvSpPr>
        <p:spPr>
          <a:xfrm>
            <a:off x="4815610" y="1566575"/>
            <a:ext cx="1810868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+mj-cs"/>
              </a:rPr>
              <a:t>tray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39A8028A-FD89-1E75-F675-0FAE302EF2DA}"/>
              </a:ext>
            </a:extLst>
          </p:cNvPr>
          <p:cNvSpPr txBox="1"/>
          <p:nvPr/>
        </p:nvSpPr>
        <p:spPr>
          <a:xfrm>
            <a:off x="8937812" y="1680371"/>
            <a:ext cx="1810868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+mj-cs"/>
              </a:rPr>
              <a:t>pipette</a:t>
            </a:r>
          </a:p>
        </p:txBody>
      </p:sp>
      <p:pic>
        <p:nvPicPr>
          <p:cNvPr id="11" name="Picture 10" descr="A purple arrow pointing up&#10;&#10;Description automatically generated">
            <a:extLst>
              <a:ext uri="{FF2B5EF4-FFF2-40B4-BE49-F238E27FC236}">
                <a16:creationId xmlns:a16="http://schemas.microsoft.com/office/drawing/2014/main" id="{315DEB71-3C22-66F9-AA7A-F3FAD8EB698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683098">
            <a:off x="5116891" y="2314570"/>
            <a:ext cx="1157987" cy="1329343"/>
          </a:xfrm>
          <a:prstGeom prst="rect">
            <a:avLst/>
          </a:prstGeom>
        </p:spPr>
      </p:pic>
      <p:pic>
        <p:nvPicPr>
          <p:cNvPr id="13" name="Picture 12" descr="A yellow arrow pointing up&#10;&#10;Description automatically generated">
            <a:extLst>
              <a:ext uri="{FF2B5EF4-FFF2-40B4-BE49-F238E27FC236}">
                <a16:creationId xmlns:a16="http://schemas.microsoft.com/office/drawing/2014/main" id="{2C4744AC-A513-9F5D-723A-E37EA47017C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972382">
            <a:off x="330609" y="1952542"/>
            <a:ext cx="1131464" cy="1482104"/>
          </a:xfrm>
          <a:prstGeom prst="rect">
            <a:avLst/>
          </a:prstGeom>
        </p:spPr>
      </p:pic>
      <p:pic>
        <p:nvPicPr>
          <p:cNvPr id="15" name="Picture 14" descr="A orange curved line with a black background&#10;&#10;Description automatically generated">
            <a:extLst>
              <a:ext uri="{FF2B5EF4-FFF2-40B4-BE49-F238E27FC236}">
                <a16:creationId xmlns:a16="http://schemas.microsoft.com/office/drawing/2014/main" id="{8626F7BB-8A8F-09A8-9AAA-B783F4507F3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216152" y="2467248"/>
            <a:ext cx="1443320" cy="58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052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2086FC9-BE52-BFCB-30FE-59D27582EE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D0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 descr="A black hill with stars&#10;&#10;Description automatically generated">
            <a:extLst>
              <a:ext uri="{FF2B5EF4-FFF2-40B4-BE49-F238E27FC236}">
                <a16:creationId xmlns:a16="http://schemas.microsoft.com/office/drawing/2014/main" id="{4A829F8D-1E04-B36D-66BC-08D965D52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4" y="0"/>
            <a:ext cx="12187066" cy="719137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E2B4EFB-8629-9EE7-7AC9-23FDE3DE0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7962680" y="2325196"/>
            <a:ext cx="4206585" cy="22183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475347-E21E-4DBB-B72C-A0E8500EF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144" y="40391"/>
            <a:ext cx="10944225" cy="1525588"/>
          </a:xfrm>
        </p:spPr>
        <p:txBody>
          <a:bodyPr>
            <a:normAutofit/>
          </a:bodyPr>
          <a:lstStyle/>
          <a:p>
            <a: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  <a:t>Recording your results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A2E8934C-0257-A2C2-CFCE-72DDE5EC6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 flipV="1">
            <a:off x="1931888" y="1481029"/>
            <a:ext cx="4613273" cy="45400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D0BDE9-7E70-EA2C-75AA-831217A29EEE}"/>
              </a:ext>
            </a:extLst>
          </p:cNvPr>
          <p:cNvSpPr txBox="1"/>
          <p:nvPr/>
        </p:nvSpPr>
        <p:spPr>
          <a:xfrm>
            <a:off x="8472115" y="2512334"/>
            <a:ext cx="339917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Which material would make the best hankie for me?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1EE15A-6B6F-B4EB-27C1-3607916A6208}"/>
              </a:ext>
            </a:extLst>
          </p:cNvPr>
          <p:cNvSpPr txBox="1"/>
          <p:nvPr/>
        </p:nvSpPr>
        <p:spPr>
          <a:xfrm>
            <a:off x="2948698" y="1977232"/>
            <a:ext cx="336490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Sort the materials into the ones that worked well and the ones that didn't.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Did you get the same results as other children?</a:t>
            </a:r>
          </a:p>
        </p:txBody>
      </p:sp>
      <p:pic>
        <p:nvPicPr>
          <p:cNvPr id="16" name="Picture 15" descr="A child holding a piece of paper&#10;&#10;Description automatically generated">
            <a:extLst>
              <a:ext uri="{FF2B5EF4-FFF2-40B4-BE49-F238E27FC236}">
                <a16:creationId xmlns:a16="http://schemas.microsoft.com/office/drawing/2014/main" id="{E144FCF1-F2AF-5BD2-7DD6-7E94A6E9BF6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5636" y="3044023"/>
            <a:ext cx="2538840" cy="3813977"/>
          </a:xfrm>
          <a:prstGeom prst="rect">
            <a:avLst/>
          </a:prstGeom>
        </p:spPr>
      </p:pic>
      <p:pic>
        <p:nvPicPr>
          <p:cNvPr id="17" name="Picture 16" descr="A group of women in different colors&#10;&#10;Description automatically generated">
            <a:extLst>
              <a:ext uri="{FF2B5EF4-FFF2-40B4-BE49-F238E27FC236}">
                <a16:creationId xmlns:a16="http://schemas.microsoft.com/office/drawing/2014/main" id="{EC1AA2CC-3907-BCFD-2A03-03061B3EE3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1646" y="2528889"/>
            <a:ext cx="3148313" cy="4329111"/>
          </a:xfrm>
          <a:prstGeom prst="rect">
            <a:avLst/>
          </a:prstGeom>
        </p:spPr>
      </p:pic>
      <p:pic>
        <p:nvPicPr>
          <p:cNvPr id="18" name="Picture 17" descr="A child holding a piece of paper&#10;&#10;Description automatically generated">
            <a:extLst>
              <a:ext uri="{FF2B5EF4-FFF2-40B4-BE49-F238E27FC236}">
                <a16:creationId xmlns:a16="http://schemas.microsoft.com/office/drawing/2014/main" id="{350A374D-123A-871E-AF91-3EA30E33A1E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0174" y="-242528"/>
            <a:ext cx="3596115" cy="2428875"/>
          </a:xfrm>
          <a:prstGeom prst="rect">
            <a:avLst/>
          </a:prstGeom>
        </p:spPr>
      </p:pic>
      <p:pic>
        <p:nvPicPr>
          <p:cNvPr id="19" name="Picture 18" descr="A child holding a piece of paper&#10;&#10;Description automatically generated">
            <a:extLst>
              <a:ext uri="{FF2B5EF4-FFF2-40B4-BE49-F238E27FC236}">
                <a16:creationId xmlns:a16="http://schemas.microsoft.com/office/drawing/2014/main" id="{9D271EF2-F2F9-2416-D1FD-784F877C69D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89" b="-15564"/>
          <a:stretch/>
        </p:blipFill>
        <p:spPr>
          <a:xfrm>
            <a:off x="9249827" y="-149962"/>
            <a:ext cx="3596115" cy="2428875"/>
          </a:xfrm>
          <a:prstGeom prst="rect">
            <a:avLst/>
          </a:prstGeom>
        </p:spPr>
      </p:pic>
      <p:pic>
        <p:nvPicPr>
          <p:cNvPr id="20" name="Picture 19" descr="A child holding a piece of paper&#10;&#10;Description automatically generated">
            <a:extLst>
              <a:ext uri="{FF2B5EF4-FFF2-40B4-BE49-F238E27FC236}">
                <a16:creationId xmlns:a16="http://schemas.microsoft.com/office/drawing/2014/main" id="{F1065EC9-9BA5-F6E8-73F9-DD635DAF425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0310" y="5558739"/>
            <a:ext cx="1897918" cy="120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264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93867A6-C6D7-6EE9-04EA-E8E1A11C69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D0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black and white background with stars&#10;&#10;Description automatically generated">
            <a:extLst>
              <a:ext uri="{FF2B5EF4-FFF2-40B4-BE49-F238E27FC236}">
                <a16:creationId xmlns:a16="http://schemas.microsoft.com/office/drawing/2014/main" id="{17271C93-F0C0-2A1D-0E72-4784389582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475347-E21E-4DBB-B72C-A0E8500EF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94" y="52601"/>
            <a:ext cx="10944225" cy="1525588"/>
          </a:xfrm>
        </p:spPr>
        <p:txBody>
          <a:bodyPr>
            <a:normAutofit/>
          </a:bodyPr>
          <a:lstStyle/>
          <a:p>
            <a: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  <a:t>Take it further...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D8302AC6-CC27-751C-AE7E-CE35688A8B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2009955" y="1771674"/>
            <a:ext cx="4509650" cy="33146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8AE290-5257-7885-EF57-3BA7E8880E0A}"/>
              </a:ext>
            </a:extLst>
          </p:cNvPr>
          <p:cNvSpPr txBox="1"/>
          <p:nvPr/>
        </p:nvSpPr>
        <p:spPr>
          <a:xfrm>
            <a:off x="2213451" y="2269460"/>
            <a:ext cx="417040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hankie needs to be able to soak up liquid. Are there any other tests we should carry out?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E12EE7E-11E6-B875-411E-5523D09FEB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 flipV="1">
            <a:off x="6211994" y="238869"/>
            <a:ext cx="3441228" cy="3238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4A314F-10E9-68C6-AFF7-ED03190705B4}"/>
              </a:ext>
            </a:extLst>
          </p:cNvPr>
          <p:cNvSpPr txBox="1"/>
          <p:nvPr/>
        </p:nvSpPr>
        <p:spPr>
          <a:xfrm>
            <a:off x="6472260" y="498031"/>
            <a:ext cx="297580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Why do we sometimes choose tissues that we can throw away?</a:t>
            </a:r>
            <a:endParaRPr kumimoji="0" lang="en-US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 descr="A group of women in different colors&#10;&#10;Description automatically generated">
            <a:extLst>
              <a:ext uri="{FF2B5EF4-FFF2-40B4-BE49-F238E27FC236}">
                <a16:creationId xmlns:a16="http://schemas.microsoft.com/office/drawing/2014/main" id="{AFB02CAF-21D9-3C39-B9BD-6055B94156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364623" y="1485764"/>
            <a:ext cx="4221269" cy="53814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C7CF29-4B38-C315-2BD6-CE1647F7F04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937" y="3684232"/>
            <a:ext cx="2873434" cy="317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795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sky with stars&#10;&#10;Description automatically generated">
            <a:extLst>
              <a:ext uri="{FF2B5EF4-FFF2-40B4-BE49-F238E27FC236}">
                <a16:creationId xmlns:a16="http://schemas.microsoft.com/office/drawing/2014/main" id="{A64BD168-1E32-7809-0DA9-2D14986FEC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1DD84738-4492-198A-471F-038BBDB26AC8}"/>
              </a:ext>
            </a:extLst>
          </p:cNvPr>
          <p:cNvSpPr txBox="1"/>
          <p:nvPr/>
        </p:nvSpPr>
        <p:spPr>
          <a:xfrm>
            <a:off x="413539" y="299403"/>
            <a:ext cx="1021550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Well done!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17B01A-A9B5-4EE6-09BF-E7EA9796F5FA}"/>
              </a:ext>
            </a:extLst>
          </p:cNvPr>
          <p:cNvSpPr txBox="1"/>
          <p:nvPr/>
        </p:nvSpPr>
        <p:spPr>
          <a:xfrm>
            <a:off x="414339" y="945734"/>
            <a:ext cx="424101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You can add a stamp or sticker to your CREST Passport!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613194-A64B-2726-10D9-83198953A4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5123">
            <a:off x="6019344" y="809150"/>
            <a:ext cx="5398173" cy="38249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AAD871-4369-94F2-71EA-207E93E1BC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82318">
            <a:off x="1785158" y="2432282"/>
            <a:ext cx="5480751" cy="3881719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53265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D20082-658E-4745-A0A0-FB0003B3D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9" y="1565664"/>
            <a:ext cx="7162144" cy="1861225"/>
          </a:xfrm>
        </p:spPr>
        <p:txBody>
          <a:bodyPr/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Testing Timers</a:t>
            </a:r>
          </a:p>
        </p:txBody>
      </p:sp>
      <p:pic>
        <p:nvPicPr>
          <p:cNvPr id="6" name="Picture 5" descr="A drawing of objects and a pencil&#10;&#10;Description automatically generated">
            <a:extLst>
              <a:ext uri="{FF2B5EF4-FFF2-40B4-BE49-F238E27FC236}">
                <a16:creationId xmlns:a16="http://schemas.microsoft.com/office/drawing/2014/main" id="{57BD8AEF-ED6A-6CA5-3B0A-E6F88DEE62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14419">
            <a:off x="5842431" y="2086734"/>
            <a:ext cx="2065378" cy="5966035"/>
          </a:xfrm>
          <a:prstGeom prst="rect">
            <a:avLst/>
          </a:prstGeom>
        </p:spPr>
      </p:pic>
      <p:pic>
        <p:nvPicPr>
          <p:cNvPr id="7" name="Picture 6" descr="A drawing of objects and a pencil&#10;&#10;Description automatically generated">
            <a:extLst>
              <a:ext uri="{FF2B5EF4-FFF2-40B4-BE49-F238E27FC236}">
                <a16:creationId xmlns:a16="http://schemas.microsoft.com/office/drawing/2014/main" id="{8BC98582-B25E-20F7-2075-B3947C0F9D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385254">
            <a:off x="8037055" y="3339977"/>
            <a:ext cx="1487186" cy="4295875"/>
          </a:xfrm>
          <a:prstGeom prst="rect">
            <a:avLst/>
          </a:prstGeom>
        </p:spPr>
      </p:pic>
      <p:pic>
        <p:nvPicPr>
          <p:cNvPr id="4" name="Picture 3" descr="A video game with a hourglass and colorful squares&#10;&#10;Description automatically generated">
            <a:extLst>
              <a:ext uri="{FF2B5EF4-FFF2-40B4-BE49-F238E27FC236}">
                <a16:creationId xmlns:a16="http://schemas.microsoft.com/office/drawing/2014/main" id="{331E5439-7FE7-CAAE-7A53-7079D71C107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5426" y="807337"/>
            <a:ext cx="5045683" cy="2948736"/>
          </a:xfrm>
          <a:prstGeom prst="rect">
            <a:avLst/>
          </a:prstGeom>
        </p:spPr>
      </p:pic>
      <p:pic>
        <p:nvPicPr>
          <p:cNvPr id="8" name="Picture 7" descr="A yellow object with dots&#10;&#10;Description automatically generated">
            <a:extLst>
              <a:ext uri="{FF2B5EF4-FFF2-40B4-BE49-F238E27FC236}">
                <a16:creationId xmlns:a16="http://schemas.microsoft.com/office/drawing/2014/main" id="{4C5778B3-4A6C-CB6B-60F9-C93325BE2F9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304" y="5635652"/>
            <a:ext cx="1728880" cy="785777"/>
          </a:xfrm>
          <a:prstGeom prst="rect">
            <a:avLst/>
          </a:prstGeom>
        </p:spPr>
      </p:pic>
      <p:pic>
        <p:nvPicPr>
          <p:cNvPr id="10" name="Picture 9" descr="A group of cartoon characters&#10;&#10;Description automatically generated">
            <a:extLst>
              <a:ext uri="{FF2B5EF4-FFF2-40B4-BE49-F238E27FC236}">
                <a16:creationId xmlns:a16="http://schemas.microsoft.com/office/drawing/2014/main" id="{7246BF1D-4E17-9D22-5202-A5BEC765E41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9703" y="2825460"/>
            <a:ext cx="3113707" cy="448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924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ack silhouette of a mountain&#10;&#10;Description automatically generated">
            <a:extLst>
              <a:ext uri="{FF2B5EF4-FFF2-40B4-BE49-F238E27FC236}">
                <a16:creationId xmlns:a16="http://schemas.microsoft.com/office/drawing/2014/main" id="{207F5BBD-EB14-1519-A270-0089985F5E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90D837-9790-4954-9781-C8F2888DB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289" y="-77028"/>
            <a:ext cx="10944225" cy="1525588"/>
          </a:xfrm>
        </p:spPr>
        <p:txBody>
          <a:bodyPr>
            <a:normAutofit/>
          </a:bodyPr>
          <a:lstStyle/>
          <a:p>
            <a: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  <a:t>Meet the characters...</a:t>
            </a:r>
          </a:p>
        </p:txBody>
      </p:sp>
      <p:pic>
        <p:nvPicPr>
          <p:cNvPr id="3" name="Picture 2" descr="A cartoon of a child&#10;&#10;Description automatically generated">
            <a:extLst>
              <a:ext uri="{FF2B5EF4-FFF2-40B4-BE49-F238E27FC236}">
                <a16:creationId xmlns:a16="http://schemas.microsoft.com/office/drawing/2014/main" id="{50103DEF-AB36-F0A7-D036-D9943F5E0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035" y="2334618"/>
            <a:ext cx="2522870" cy="25228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939D49-FB16-B020-2FBA-1A127DBF538C}"/>
              </a:ext>
            </a:extLst>
          </p:cNvPr>
          <p:cNvSpPr txBox="1"/>
          <p:nvPr/>
        </p:nvSpPr>
        <p:spPr>
          <a:xfrm rot="274547">
            <a:off x="6868549" y="5016096"/>
            <a:ext cx="1534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5BB2C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Cosmic</a:t>
            </a:r>
          </a:p>
        </p:txBody>
      </p:sp>
      <p:pic>
        <p:nvPicPr>
          <p:cNvPr id="6" name="Picture 5" descr="An orange arrow pointing up&#10;&#10;Description automatically generated">
            <a:extLst>
              <a:ext uri="{FF2B5EF4-FFF2-40B4-BE49-F238E27FC236}">
                <a16:creationId xmlns:a16="http://schemas.microsoft.com/office/drawing/2014/main" id="{9AF090A8-FDFA-F678-3736-17A86E191D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21691">
            <a:off x="6477081" y="4675812"/>
            <a:ext cx="556154" cy="524554"/>
          </a:xfrm>
          <a:prstGeom prst="rect">
            <a:avLst/>
          </a:prstGeom>
        </p:spPr>
      </p:pic>
      <p:pic>
        <p:nvPicPr>
          <p:cNvPr id="7" name="Picture 6" descr="A cartoon of a child with her hands up&#10;&#10;Description automatically generated">
            <a:extLst>
              <a:ext uri="{FF2B5EF4-FFF2-40B4-BE49-F238E27FC236}">
                <a16:creationId xmlns:a16="http://schemas.microsoft.com/office/drawing/2014/main" id="{572D371B-CFF6-21D2-FEAB-3333004687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1025" y="2334617"/>
            <a:ext cx="2522869" cy="2519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B84581-B849-5328-52E8-D933E44C1B87}"/>
              </a:ext>
            </a:extLst>
          </p:cNvPr>
          <p:cNvSpPr txBox="1"/>
          <p:nvPr/>
        </p:nvSpPr>
        <p:spPr>
          <a:xfrm rot="21126161">
            <a:off x="3963380" y="5045789"/>
            <a:ext cx="1177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5BB2C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Gem</a:t>
            </a:r>
          </a:p>
        </p:txBody>
      </p:sp>
      <p:pic>
        <p:nvPicPr>
          <p:cNvPr id="12" name="Picture 11" descr="An orange arrow pointing up&#10;&#10;Description automatically generated">
            <a:extLst>
              <a:ext uri="{FF2B5EF4-FFF2-40B4-BE49-F238E27FC236}">
                <a16:creationId xmlns:a16="http://schemas.microsoft.com/office/drawing/2014/main" id="{88D4CEE8-28CF-52BA-7356-DA7D33E5C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12327" flipH="1">
            <a:off x="4891703" y="4876742"/>
            <a:ext cx="556154" cy="524554"/>
          </a:xfrm>
          <a:prstGeom prst="rect">
            <a:avLst/>
          </a:prstGeom>
        </p:spPr>
      </p:pic>
      <p:pic>
        <p:nvPicPr>
          <p:cNvPr id="13" name="Picture 12" descr="An orange arrow pointing up&#10;&#10;Description automatically generated">
            <a:extLst>
              <a:ext uri="{FF2B5EF4-FFF2-40B4-BE49-F238E27FC236}">
                <a16:creationId xmlns:a16="http://schemas.microsoft.com/office/drawing/2014/main" id="{B0EB4A41-2EAE-73B7-710B-646D6667F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173385">
            <a:off x="539098" y="4511667"/>
            <a:ext cx="556154" cy="524554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B1BE0D67-C2D5-1E54-7335-1471DFB33660}"/>
              </a:ext>
            </a:extLst>
          </p:cNvPr>
          <p:cNvSpPr txBox="1"/>
          <p:nvPr/>
        </p:nvSpPr>
        <p:spPr>
          <a:xfrm>
            <a:off x="327718" y="5065224"/>
            <a:ext cx="281451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5AB2C1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Uncle Astro</a:t>
            </a:r>
          </a:p>
          <a:p>
            <a:pPr algn="ctr"/>
            <a:r>
              <a:rPr lang="en-US" sz="120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Uncle to Cosmic and Gem</a:t>
            </a:r>
          </a:p>
        </p:txBody>
      </p:sp>
      <p:pic>
        <p:nvPicPr>
          <p:cNvPr id="15" name="Picture 14" descr="A cartoon of a child waving&#10;&#10;Description automatically generated">
            <a:extLst>
              <a:ext uri="{FF2B5EF4-FFF2-40B4-BE49-F238E27FC236}">
                <a16:creationId xmlns:a16="http://schemas.microsoft.com/office/drawing/2014/main" id="{009D3424-4624-DCB0-801B-644EA5F7956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025" y="1726277"/>
            <a:ext cx="2373072" cy="3128140"/>
          </a:xfrm>
          <a:prstGeom prst="rect">
            <a:avLst/>
          </a:prstGeom>
        </p:spPr>
      </p:pic>
      <p:pic>
        <p:nvPicPr>
          <p:cNvPr id="16" name="Picture 15" descr="A cartoon of a child wearing headphones&#10;&#10;Description automatically generated">
            <a:extLst>
              <a:ext uri="{FF2B5EF4-FFF2-40B4-BE49-F238E27FC236}">
                <a16:creationId xmlns:a16="http://schemas.microsoft.com/office/drawing/2014/main" id="{CDB26B0C-DEEA-7314-BA52-EAB4B82289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1316" y="2316757"/>
            <a:ext cx="2628943" cy="25376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146920F-0FC0-5FE3-5BCD-54458CE32C3B}"/>
              </a:ext>
            </a:extLst>
          </p:cNvPr>
          <p:cNvSpPr txBox="1"/>
          <p:nvPr/>
        </p:nvSpPr>
        <p:spPr>
          <a:xfrm rot="274547">
            <a:off x="9743422" y="5016096"/>
            <a:ext cx="1534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5BB2C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Seren</a:t>
            </a:r>
          </a:p>
        </p:txBody>
      </p:sp>
      <p:pic>
        <p:nvPicPr>
          <p:cNvPr id="18" name="Picture 17" descr="An orange arrow pointing up&#10;&#10;Description automatically generated">
            <a:extLst>
              <a:ext uri="{FF2B5EF4-FFF2-40B4-BE49-F238E27FC236}">
                <a16:creationId xmlns:a16="http://schemas.microsoft.com/office/drawing/2014/main" id="{8AAB4182-409B-1E87-9334-4F6982D44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73390">
            <a:off x="9665901" y="4620394"/>
            <a:ext cx="556154" cy="52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7173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F447851-6811-7168-3888-14EB1C4E0BFE}"/>
              </a:ext>
            </a:extLst>
          </p:cNvPr>
          <p:cNvSpPr/>
          <p:nvPr/>
        </p:nvSpPr>
        <p:spPr>
          <a:xfrm>
            <a:off x="0" y="0"/>
            <a:ext cx="12187065" cy="6857999"/>
          </a:xfrm>
          <a:prstGeom prst="rect">
            <a:avLst/>
          </a:prstGeom>
          <a:solidFill>
            <a:srgbClr val="F5F7D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173179-A8BB-4F44-58FE-F55BB8C50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7" y="0"/>
            <a:ext cx="12187065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90D837-9790-4954-9781-C8F2888DB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501" y="122854"/>
            <a:ext cx="10944225" cy="1525588"/>
          </a:xfrm>
        </p:spPr>
        <p:txBody>
          <a:bodyPr>
            <a:normAutofit/>
          </a:bodyPr>
          <a:lstStyle/>
          <a:p>
            <a: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  <a:t>Cosmic, Gem and Seren are practising for Sports Day.</a:t>
            </a:r>
          </a:p>
        </p:txBody>
      </p:sp>
      <p:pic>
        <p:nvPicPr>
          <p:cNvPr id="8" name="Picture 7" descr="A group of cartoon characters&#10;&#10;Description automatically generated">
            <a:extLst>
              <a:ext uri="{FF2B5EF4-FFF2-40B4-BE49-F238E27FC236}">
                <a16:creationId xmlns:a16="http://schemas.microsoft.com/office/drawing/2014/main" id="{DB283189-F40B-A994-F5D0-7A824BA9D8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08" y="1942184"/>
            <a:ext cx="1937702" cy="4915815"/>
          </a:xfrm>
          <a:prstGeom prst="rect">
            <a:avLst/>
          </a:prstGeom>
        </p:spPr>
      </p:pic>
      <p:pic>
        <p:nvPicPr>
          <p:cNvPr id="17" name="Picture 16" descr="A cartoon of a child&#10;&#10;Description automatically generated">
            <a:extLst>
              <a:ext uri="{FF2B5EF4-FFF2-40B4-BE49-F238E27FC236}">
                <a16:creationId xmlns:a16="http://schemas.microsoft.com/office/drawing/2014/main" id="{CCE0E88E-6BE6-E79F-AF6E-348155254B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597" y="3707107"/>
            <a:ext cx="2445893" cy="2968317"/>
          </a:xfrm>
          <a:prstGeom prst="rect">
            <a:avLst/>
          </a:prstGeom>
        </p:spPr>
      </p:pic>
      <p:pic>
        <p:nvPicPr>
          <p:cNvPr id="19" name="Picture 18" descr="A cartoon of a child holding a hoop&#10;&#10;Description automatically generated">
            <a:extLst>
              <a:ext uri="{FF2B5EF4-FFF2-40B4-BE49-F238E27FC236}">
                <a16:creationId xmlns:a16="http://schemas.microsoft.com/office/drawing/2014/main" id="{8204109B-4CE7-D1A3-B08E-2588D57338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5137" y="3655760"/>
            <a:ext cx="1650885" cy="2608580"/>
          </a:xfrm>
          <a:prstGeom prst="rect">
            <a:avLst/>
          </a:prstGeom>
        </p:spPr>
      </p:pic>
      <p:pic>
        <p:nvPicPr>
          <p:cNvPr id="21" name="Picture 20" descr="A cartoon of a child holding a toy&#10;&#10;Description automatically generated">
            <a:extLst>
              <a:ext uri="{FF2B5EF4-FFF2-40B4-BE49-F238E27FC236}">
                <a16:creationId xmlns:a16="http://schemas.microsoft.com/office/drawing/2014/main" id="{41E08C58-FE3C-975B-07D7-EE2CC82D0E2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1630" y="3428999"/>
            <a:ext cx="1454193" cy="2853734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2E8F36B7-CF80-95DE-759C-1A3686D320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34341" y="1122172"/>
            <a:ext cx="4339340" cy="2950751"/>
          </a:xfrm>
          <a:prstGeom prst="rect">
            <a:avLst/>
          </a:prstGeom>
        </p:spPr>
      </p:pic>
      <p:pic>
        <p:nvPicPr>
          <p:cNvPr id="23" name="Picture 22" descr="A video game with a hourglass and colorful squares&#10;&#10;Description automatically generated">
            <a:extLst>
              <a:ext uri="{FF2B5EF4-FFF2-40B4-BE49-F238E27FC236}">
                <a16:creationId xmlns:a16="http://schemas.microsoft.com/office/drawing/2014/main" id="{AEDBB3A5-9013-A27A-F241-276FD78A7E3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5303" y="5191266"/>
            <a:ext cx="2037258" cy="110952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8D9D1F3-E9E6-C518-23BD-4C3E13BE8AC4}"/>
              </a:ext>
            </a:extLst>
          </p:cNvPr>
          <p:cNvSpPr txBox="1"/>
          <p:nvPr/>
        </p:nvSpPr>
        <p:spPr>
          <a:xfrm>
            <a:off x="1928989" y="1464343"/>
            <a:ext cx="355004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Off you go into the garden to practice, before something gets broken!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3C71274-99A7-F7C5-EF8B-C568058026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894034" y="866805"/>
            <a:ext cx="5036907" cy="390531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313F5DD-A9ED-E23D-2FDC-187C50DC0AC2}"/>
              </a:ext>
            </a:extLst>
          </p:cNvPr>
          <p:cNvSpPr txBox="1"/>
          <p:nvPr/>
        </p:nvSpPr>
        <p:spPr>
          <a:xfrm>
            <a:off x="6280170" y="1319050"/>
            <a:ext cx="426463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But we won’t be able to see a clock outside to time how many beanbags we can get in the hoop in a minute!</a:t>
            </a:r>
          </a:p>
        </p:txBody>
      </p:sp>
    </p:spTree>
    <p:extLst>
      <p:ext uri="{BB962C8B-B14F-4D97-AF65-F5344CB8AC3E}">
        <p14:creationId xmlns:p14="http://schemas.microsoft.com/office/powerpoint/2010/main" val="32209500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10CFA0-B786-A5F3-9E37-BB202A60F111}"/>
              </a:ext>
            </a:extLst>
          </p:cNvPr>
          <p:cNvSpPr/>
          <p:nvPr/>
        </p:nvSpPr>
        <p:spPr>
          <a:xfrm>
            <a:off x="0" y="0"/>
            <a:ext cx="12187065" cy="6857999"/>
          </a:xfrm>
          <a:prstGeom prst="rect">
            <a:avLst/>
          </a:prstGeom>
          <a:solidFill>
            <a:srgbClr val="F5F7D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68CD16-CBCF-30BC-DDE3-449445804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51" y="0"/>
            <a:ext cx="12187065" cy="685799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6A21037F-5C6D-1523-F3CA-B1B1004B0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39422" y="186402"/>
            <a:ext cx="4203010" cy="2620806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D88C4AA5-C5B8-3768-02F9-C5F695B4A3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85611" y="2702537"/>
            <a:ext cx="4520932" cy="2459212"/>
          </a:xfrm>
          <a:prstGeom prst="rect">
            <a:avLst/>
          </a:prstGeom>
        </p:spPr>
      </p:pic>
      <p:pic>
        <p:nvPicPr>
          <p:cNvPr id="15" name="Picture 14" descr="A cartoon of a child with pig tails&#10;&#10;Description automatically generated">
            <a:extLst>
              <a:ext uri="{FF2B5EF4-FFF2-40B4-BE49-F238E27FC236}">
                <a16:creationId xmlns:a16="http://schemas.microsoft.com/office/drawing/2014/main" id="{571418E4-367F-1106-5942-50B4FBEF79D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0161" y="3523348"/>
            <a:ext cx="2539919" cy="32768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AA711D-00EE-94E9-30E2-6E96BC032C2C}"/>
              </a:ext>
            </a:extLst>
          </p:cNvPr>
          <p:cNvSpPr txBox="1"/>
          <p:nvPr/>
        </p:nvSpPr>
        <p:spPr>
          <a:xfrm>
            <a:off x="1953439" y="610286"/>
            <a:ext cx="344152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Why don’t you make your own sand timer to take outside?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17844D-9857-0AC5-F5C5-918574ED4388}"/>
              </a:ext>
            </a:extLst>
          </p:cNvPr>
          <p:cNvSpPr txBox="1"/>
          <p:nvPr/>
        </p:nvSpPr>
        <p:spPr>
          <a:xfrm>
            <a:off x="3375273" y="3137152"/>
            <a:ext cx="37536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What’s a sand timer and how does it work?</a:t>
            </a:r>
          </a:p>
        </p:txBody>
      </p:sp>
      <p:pic>
        <p:nvPicPr>
          <p:cNvPr id="14" name="Picture 13" descr="A group of cartoon characters&#10;&#10;Description automatically generated">
            <a:extLst>
              <a:ext uri="{FF2B5EF4-FFF2-40B4-BE49-F238E27FC236}">
                <a16:creationId xmlns:a16="http://schemas.microsoft.com/office/drawing/2014/main" id="{49D652D4-947C-EAC3-0AD3-E5E27AD5EC4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55784"/>
            <a:ext cx="1937702" cy="4915815"/>
          </a:xfrm>
          <a:prstGeom prst="rect">
            <a:avLst/>
          </a:prstGeom>
        </p:spPr>
      </p:pic>
      <p:pic>
        <p:nvPicPr>
          <p:cNvPr id="16" name="Picture 1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A3FD6EB-ABFD-06CF-437D-D0DED5ECBA2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5207" y="3516301"/>
            <a:ext cx="1373215" cy="9342266"/>
          </a:xfrm>
          <a:prstGeom prst="rect">
            <a:avLst/>
          </a:prstGeom>
        </p:spPr>
      </p:pic>
      <p:pic>
        <p:nvPicPr>
          <p:cNvPr id="17" name="Picture 16" descr="A cartoon of a child wearing headphones&#10;&#10;Description automatically generated">
            <a:extLst>
              <a:ext uri="{FF2B5EF4-FFF2-40B4-BE49-F238E27FC236}">
                <a16:creationId xmlns:a16="http://schemas.microsoft.com/office/drawing/2014/main" id="{7A147637-2514-4697-05F2-64B0AEBCE86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12743">
            <a:off x="8822903" y="3640702"/>
            <a:ext cx="1576601" cy="2970286"/>
          </a:xfrm>
          <a:prstGeom prst="rect">
            <a:avLst/>
          </a:prstGeom>
        </p:spPr>
      </p:pic>
      <p:pic>
        <p:nvPicPr>
          <p:cNvPr id="19" name="Picture 18" descr="A video game with a hourglass and colorful squares&#10;&#10;Description automatically generated">
            <a:extLst>
              <a:ext uri="{FF2B5EF4-FFF2-40B4-BE49-F238E27FC236}">
                <a16:creationId xmlns:a16="http://schemas.microsoft.com/office/drawing/2014/main" id="{A2FC11B1-1098-F945-7738-BE9EE89B2F0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5303" y="5191266"/>
            <a:ext cx="2037258" cy="110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419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EA7A95-8C70-0C9B-184C-26A56112D7B7}"/>
              </a:ext>
            </a:extLst>
          </p:cNvPr>
          <p:cNvSpPr/>
          <p:nvPr/>
        </p:nvSpPr>
        <p:spPr>
          <a:xfrm>
            <a:off x="0" y="0"/>
            <a:ext cx="12187065" cy="6857999"/>
          </a:xfrm>
          <a:prstGeom prst="rect">
            <a:avLst/>
          </a:prstGeom>
          <a:solidFill>
            <a:srgbClr val="F5F7D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black and blue background with stars&#10;&#10;Description automatically generated">
            <a:extLst>
              <a:ext uri="{FF2B5EF4-FFF2-40B4-BE49-F238E27FC236}">
                <a16:creationId xmlns:a16="http://schemas.microsoft.com/office/drawing/2014/main" id="{7EB3A6B8-2D45-F271-9886-86153B3A89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90D837-9790-4954-9781-C8F2888DB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626" y="11858"/>
            <a:ext cx="10944225" cy="1525588"/>
          </a:xfrm>
        </p:spPr>
        <p:txBody>
          <a:bodyPr>
            <a:normAutofit/>
          </a:bodyPr>
          <a:lstStyle/>
          <a:p>
            <a: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  <a:t>Have you ever seen a sand timer?</a:t>
            </a:r>
          </a:p>
        </p:txBody>
      </p:sp>
      <p:pic>
        <p:nvPicPr>
          <p:cNvPr id="8" name="Picture 7" descr="A drawing of objects and a pencil&#10;&#10;Description automatically generated">
            <a:extLst>
              <a:ext uri="{FF2B5EF4-FFF2-40B4-BE49-F238E27FC236}">
                <a16:creationId xmlns:a16="http://schemas.microsoft.com/office/drawing/2014/main" id="{0579791B-D672-1F75-FC31-EAE69A413C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4105">
            <a:off x="2453108" y="1540835"/>
            <a:ext cx="2541070" cy="7354175"/>
          </a:xfrm>
          <a:prstGeom prst="rect">
            <a:avLst/>
          </a:prstGeom>
        </p:spPr>
      </p:pic>
      <p:pic>
        <p:nvPicPr>
          <p:cNvPr id="9" name="Picture 8" descr="A close-up of a hourglass&#10;&#10;Description automatically generated">
            <a:extLst>
              <a:ext uri="{FF2B5EF4-FFF2-40B4-BE49-F238E27FC236}">
                <a16:creationId xmlns:a16="http://schemas.microsoft.com/office/drawing/2014/main" id="{EBCF80F9-7D73-643D-9CE8-783980E091D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4315" y="132799"/>
            <a:ext cx="2749500" cy="2749500"/>
          </a:xfrm>
          <a:prstGeom prst="ellipse">
            <a:avLst/>
          </a:prstGeom>
        </p:spPr>
      </p:pic>
      <p:pic>
        <p:nvPicPr>
          <p:cNvPr id="12" name="Picture 11" descr="A orange curved line with a black background&#10;&#10;Description automatically generated">
            <a:extLst>
              <a:ext uri="{FF2B5EF4-FFF2-40B4-BE49-F238E27FC236}">
                <a16:creationId xmlns:a16="http://schemas.microsoft.com/office/drawing/2014/main" id="{6EEA4903-EC6A-7F29-E583-2FA6DE979C4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3901" y="726933"/>
            <a:ext cx="3488741" cy="1692871"/>
          </a:xfrm>
          <a:prstGeom prst="rect">
            <a:avLst/>
          </a:prstGeom>
        </p:spPr>
      </p:pic>
      <p:pic>
        <p:nvPicPr>
          <p:cNvPr id="16" name="Picture 15" descr="A cartoon of a child wearing headphones and holding a magnifying glass&#10;&#10;Description automatically generated">
            <a:extLst>
              <a:ext uri="{FF2B5EF4-FFF2-40B4-BE49-F238E27FC236}">
                <a16:creationId xmlns:a16="http://schemas.microsoft.com/office/drawing/2014/main" id="{6207E283-F947-C64A-661D-A1B6BED6DDE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9942" y="2546359"/>
            <a:ext cx="1965313" cy="4382649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0A3CF547-B4CE-6393-E2DC-EDB1FF3453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40634" y="1314242"/>
            <a:ext cx="3887699" cy="21147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704BFC7-02BC-62D6-DF82-F3563B77E991}"/>
              </a:ext>
            </a:extLst>
          </p:cNvPr>
          <p:cNvSpPr txBox="1"/>
          <p:nvPr/>
        </p:nvSpPr>
        <p:spPr>
          <a:xfrm>
            <a:off x="3258871" y="1634646"/>
            <a:ext cx="32381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How do you think they work?</a:t>
            </a:r>
          </a:p>
        </p:txBody>
      </p:sp>
      <p:pic>
        <p:nvPicPr>
          <p:cNvPr id="19" name="Picture 1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B2B5F38-09BA-C7E9-402E-2BE765183EE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22" t="-24010"/>
          <a:stretch/>
        </p:blipFill>
        <p:spPr>
          <a:xfrm>
            <a:off x="618953" y="1402721"/>
            <a:ext cx="1732246" cy="4751802"/>
          </a:xfrm>
          <a:prstGeom prst="rect">
            <a:avLst/>
          </a:prstGeom>
        </p:spPr>
      </p:pic>
      <p:pic>
        <p:nvPicPr>
          <p:cNvPr id="21" name="Picture 20" descr="A cartoon of a child in blue overalls and orange hair&#10;&#10;Description automatically generated">
            <a:extLst>
              <a:ext uri="{FF2B5EF4-FFF2-40B4-BE49-F238E27FC236}">
                <a16:creationId xmlns:a16="http://schemas.microsoft.com/office/drawing/2014/main" id="{DD88B7A8-935C-F631-5B9A-9EC14707C97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1702" y="2244693"/>
            <a:ext cx="3582677" cy="513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234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DFF8BA-7F41-ABAB-F9BF-B7C6F50F12EA}"/>
              </a:ext>
            </a:extLst>
          </p:cNvPr>
          <p:cNvSpPr/>
          <p:nvPr/>
        </p:nvSpPr>
        <p:spPr>
          <a:xfrm>
            <a:off x="0" y="0"/>
            <a:ext cx="12187065" cy="6857999"/>
          </a:xfrm>
          <a:prstGeom prst="rect">
            <a:avLst/>
          </a:prstGeom>
          <a:solidFill>
            <a:srgbClr val="F5F7D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black and blue background with stars&#10;&#10;Description automatically generated">
            <a:extLst>
              <a:ext uri="{FF2B5EF4-FFF2-40B4-BE49-F238E27FC236}">
                <a16:creationId xmlns:a16="http://schemas.microsoft.com/office/drawing/2014/main" id="{7321687B-42DC-AB8D-32E5-AEB22A871D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Picture 29" descr="A purple rectangular object with black background&#10;&#10;Description automatically generated">
            <a:extLst>
              <a:ext uri="{FF2B5EF4-FFF2-40B4-BE49-F238E27FC236}">
                <a16:creationId xmlns:a16="http://schemas.microsoft.com/office/drawing/2014/main" id="{583DC5EA-C208-76DA-5EEE-E03E22B6AF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685" y="755856"/>
            <a:ext cx="2988995" cy="2062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90D837-9790-4954-9781-C8F2888DB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791" y="-148269"/>
            <a:ext cx="10944225" cy="1525588"/>
          </a:xfrm>
        </p:spPr>
        <p:txBody>
          <a:bodyPr>
            <a:normAutofit/>
          </a:bodyPr>
          <a:lstStyle/>
          <a:p>
            <a: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  <a:t>How can we make one?</a:t>
            </a: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F143EF43-65F8-A20C-611E-5C74E6C9AE6B}"/>
              </a:ext>
            </a:extLst>
          </p:cNvPr>
          <p:cNvSpPr txBox="1"/>
          <p:nvPr/>
        </p:nvSpPr>
        <p:spPr>
          <a:xfrm>
            <a:off x="5950728" y="953842"/>
            <a:ext cx="2696610" cy="138499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>
                <a:solidFill>
                  <a:schemeClr val="bg1"/>
                </a:solidFill>
                <a:latin typeface="Arial" panose="020B0604020202020204" pitchFamily="34" charset="0"/>
              </a:rPr>
              <a:t>I think we'll only need a little bit of sand.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44C91D63-49F3-8098-B8A3-7CD312994C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55344" y="182880"/>
            <a:ext cx="3145676" cy="2788920"/>
          </a:xfrm>
          <a:prstGeom prst="rect">
            <a:avLst/>
          </a:prstGeom>
        </p:spPr>
      </p:pic>
      <p:sp>
        <p:nvSpPr>
          <p:cNvPr id="22" name="TextBox 20">
            <a:extLst>
              <a:ext uri="{FF2B5EF4-FFF2-40B4-BE49-F238E27FC236}">
                <a16:creationId xmlns:a16="http://schemas.microsoft.com/office/drawing/2014/main" id="{F143EF43-65F8-A20C-611E-5C74E6C9AE6B}"/>
              </a:ext>
            </a:extLst>
          </p:cNvPr>
          <p:cNvSpPr txBox="1"/>
          <p:nvPr/>
        </p:nvSpPr>
        <p:spPr>
          <a:xfrm>
            <a:off x="9073041" y="324230"/>
            <a:ext cx="2818785" cy="181588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>
                <a:latin typeface="Arial" panose="020B0604020202020204" pitchFamily="34" charset="0"/>
              </a:rPr>
              <a:t>I think it will depend on the size of the hole in the timer.</a:t>
            </a:r>
          </a:p>
        </p:txBody>
      </p:sp>
      <p:pic>
        <p:nvPicPr>
          <p:cNvPr id="9" name="Picture 8" descr="A cartoon of a child wearing headphones&#10;&#10;Description automatically generated">
            <a:extLst>
              <a:ext uri="{FF2B5EF4-FFF2-40B4-BE49-F238E27FC236}">
                <a16:creationId xmlns:a16="http://schemas.microsoft.com/office/drawing/2014/main" id="{798A544D-0537-040A-E66E-3E77564865B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8042" y="2619070"/>
            <a:ext cx="2033974" cy="3815270"/>
          </a:xfrm>
          <a:prstGeom prst="rect">
            <a:avLst/>
          </a:prstGeom>
        </p:spPr>
      </p:pic>
      <p:pic>
        <p:nvPicPr>
          <p:cNvPr id="32" name="Picture 31" descr="A blue rectangular object with black background&#10;&#10;Description automatically generated">
            <a:extLst>
              <a:ext uri="{FF2B5EF4-FFF2-40B4-BE49-F238E27FC236}">
                <a16:creationId xmlns:a16="http://schemas.microsoft.com/office/drawing/2014/main" id="{B5E9114C-D8C4-ADC8-13EA-312A6845B0A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7896" y="1052880"/>
            <a:ext cx="4502320" cy="206150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C0191D4-C5B3-CB8A-EBEE-CD57B8A75696}"/>
              </a:ext>
            </a:extLst>
          </p:cNvPr>
          <p:cNvSpPr txBox="1"/>
          <p:nvPr/>
        </p:nvSpPr>
        <p:spPr>
          <a:xfrm>
            <a:off x="1711770" y="1234075"/>
            <a:ext cx="369457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 think we'll need a lot of sand to measure one minute!</a:t>
            </a:r>
          </a:p>
        </p:txBody>
      </p:sp>
      <p:pic>
        <p:nvPicPr>
          <p:cNvPr id="24" name="Picture 23" descr="A cartoon of a child with her hand up&#10;&#10;Description automatically generated">
            <a:extLst>
              <a:ext uri="{FF2B5EF4-FFF2-40B4-BE49-F238E27FC236}">
                <a16:creationId xmlns:a16="http://schemas.microsoft.com/office/drawing/2014/main" id="{76140C52-F763-9043-E3AF-C209B32BFC6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1499" y="2708114"/>
            <a:ext cx="3105839" cy="4078245"/>
          </a:xfrm>
          <a:prstGeom prst="rect">
            <a:avLst/>
          </a:prstGeom>
        </p:spPr>
      </p:pic>
      <p:pic>
        <p:nvPicPr>
          <p:cNvPr id="26" name="Picture 25" descr="A cartoon character in a garment&#10;&#10;Description automatically generated with medium confidence">
            <a:extLst>
              <a:ext uri="{FF2B5EF4-FFF2-40B4-BE49-F238E27FC236}">
                <a16:creationId xmlns:a16="http://schemas.microsoft.com/office/drawing/2014/main" id="{D18026A5-5E6C-33E9-757A-8EE080F2935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65" y="2578468"/>
            <a:ext cx="2688171" cy="4288341"/>
          </a:xfrm>
          <a:prstGeom prst="rect">
            <a:avLst/>
          </a:prstGeom>
        </p:spPr>
      </p:pic>
      <p:pic>
        <p:nvPicPr>
          <p:cNvPr id="3" name="Picture 2" descr="A drawing of objects and a pencil&#10;&#10;Description automatically generated">
            <a:extLst>
              <a:ext uri="{FF2B5EF4-FFF2-40B4-BE49-F238E27FC236}">
                <a16:creationId xmlns:a16="http://schemas.microsoft.com/office/drawing/2014/main" id="{3C9D9F57-C8F2-B72E-2045-229EE323E33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4105">
            <a:off x="2453108" y="1540835"/>
            <a:ext cx="2541070" cy="735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089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E3FA461-0092-AF08-88C5-23C31096D73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D0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black and white background with stars&#10;&#10;Description automatically generated">
            <a:extLst>
              <a:ext uri="{FF2B5EF4-FFF2-40B4-BE49-F238E27FC236}">
                <a16:creationId xmlns:a16="http://schemas.microsoft.com/office/drawing/2014/main" id="{F197D781-4626-9A2F-4CCC-0887139D31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67" y="0"/>
            <a:ext cx="12192000" cy="6858000"/>
          </a:xfrm>
          <a:prstGeom prst="rect">
            <a:avLst/>
          </a:prstGeom>
        </p:spPr>
      </p:pic>
      <p:pic>
        <p:nvPicPr>
          <p:cNvPr id="12" name="Picture 11" descr="A cartoon of a child&#10;&#10;Description automatically generated">
            <a:extLst>
              <a:ext uri="{FF2B5EF4-FFF2-40B4-BE49-F238E27FC236}">
                <a16:creationId xmlns:a16="http://schemas.microsoft.com/office/drawing/2014/main" id="{64D269EE-CAEB-9994-903B-5991D6C2B9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338" y="1564141"/>
            <a:ext cx="3338395" cy="29118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A6ED384-CC61-475B-AF9F-B15FBE7F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704" y="196416"/>
            <a:ext cx="10944225" cy="1525588"/>
          </a:xfrm>
        </p:spPr>
        <p:txBody>
          <a:bodyPr>
            <a:normAutofit/>
          </a:bodyPr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Where will Uncle Astro tell Cosmic and Seren to look?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A8028A-FD89-1E75-F675-0FAE302EF2DA}"/>
              </a:ext>
            </a:extLst>
          </p:cNvPr>
          <p:cNvSpPr txBox="1"/>
          <p:nvPr/>
        </p:nvSpPr>
        <p:spPr>
          <a:xfrm>
            <a:off x="9170669" y="4716646"/>
            <a:ext cx="275156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What do you think?</a:t>
            </a:r>
          </a:p>
        </p:txBody>
      </p:sp>
      <p:pic>
        <p:nvPicPr>
          <p:cNvPr id="15" name="Picture 14" descr="A purple oval object with a black background&#10;&#10;Description automatically generated">
            <a:extLst>
              <a:ext uri="{FF2B5EF4-FFF2-40B4-BE49-F238E27FC236}">
                <a16:creationId xmlns:a16="http://schemas.microsoft.com/office/drawing/2014/main" id="{6353BE3B-141C-7395-037B-C1473B51D1B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049532" flipH="1">
            <a:off x="5202609" y="3444398"/>
            <a:ext cx="4178272" cy="3384486"/>
          </a:xfrm>
          <a:prstGeom prst="rect">
            <a:avLst/>
          </a:prstGeom>
        </p:spPr>
      </p:pic>
      <p:pic>
        <p:nvPicPr>
          <p:cNvPr id="11" name="Picture 10" descr="A screenshot of a video game&#10;&#10;Description automatically generated">
            <a:extLst>
              <a:ext uri="{FF2B5EF4-FFF2-40B4-BE49-F238E27FC236}">
                <a16:creationId xmlns:a16="http://schemas.microsoft.com/office/drawing/2014/main" id="{66F59495-4264-5984-9415-B475C05ADB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0285" y="3139417"/>
            <a:ext cx="265257" cy="768069"/>
          </a:xfrm>
          <a:prstGeom prst="rect">
            <a:avLst/>
          </a:prstGeom>
        </p:spPr>
      </p:pic>
      <p:pic>
        <p:nvPicPr>
          <p:cNvPr id="9" name="Picture 8" descr="A blue oval with black background">
            <a:extLst>
              <a:ext uri="{FF2B5EF4-FFF2-40B4-BE49-F238E27FC236}">
                <a16:creationId xmlns:a16="http://schemas.microsoft.com/office/drawing/2014/main" id="{73E62389-E8F0-960C-6DDF-375F9139F66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95861" y="1050356"/>
            <a:ext cx="4361200" cy="25563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EF0ABA-0EC4-3C2E-2A22-9FF318DB5EDB}"/>
              </a:ext>
            </a:extLst>
          </p:cNvPr>
          <p:cNvSpPr txBox="1"/>
          <p:nvPr/>
        </p:nvSpPr>
        <p:spPr>
          <a:xfrm>
            <a:off x="5587300" y="1479514"/>
            <a:ext cx="345921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 we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find the minibeasts under logs and stones.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C4B574-89E8-0548-33CD-0E91A10E172C}"/>
              </a:ext>
            </a:extLst>
          </p:cNvPr>
          <p:cNvSpPr txBox="1"/>
          <p:nvPr/>
        </p:nvSpPr>
        <p:spPr>
          <a:xfrm>
            <a:off x="5651057" y="4332298"/>
            <a:ext cx="31432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 we will need to look in trees and on the top of walls.</a:t>
            </a:r>
          </a:p>
        </p:txBody>
      </p:sp>
      <p:pic>
        <p:nvPicPr>
          <p:cNvPr id="2" name="Picture 1" descr="A cartoon of a child with headphones&#10;&#10;Description automatically generated">
            <a:extLst>
              <a:ext uri="{FF2B5EF4-FFF2-40B4-BE49-F238E27FC236}">
                <a16:creationId xmlns:a16="http://schemas.microsoft.com/office/drawing/2014/main" id="{70EE19C6-5DF1-5621-D79F-A9CF6B0A3C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131756" y="3498112"/>
            <a:ext cx="2196703" cy="33598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A cartoon of a child&#10;&#10;Description automatically generated">
            <a:extLst>
              <a:ext uri="{FF2B5EF4-FFF2-40B4-BE49-F238E27FC236}">
                <a16:creationId xmlns:a16="http://schemas.microsoft.com/office/drawing/2014/main" id="{F4F6EF2C-1F0A-83CE-6D9C-42A4C00F8A8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029" y="1371599"/>
            <a:ext cx="3221901" cy="574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024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a purple border&#10;&#10;Description automatically generated with medium confidence">
            <a:extLst>
              <a:ext uri="{FF2B5EF4-FFF2-40B4-BE49-F238E27FC236}">
                <a16:creationId xmlns:a16="http://schemas.microsoft.com/office/drawing/2014/main" id="{8C6290EB-7627-EE33-DB43-CEB70D456F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66"/>
            <a:ext cx="12192000" cy="84586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8560B5-90D3-45EC-9652-1FCFEBC04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36" y="-165460"/>
            <a:ext cx="10944225" cy="1525588"/>
          </a:xfrm>
        </p:spPr>
        <p:txBody>
          <a:bodyPr>
            <a:normAutofit/>
          </a:bodyPr>
          <a:lstStyle/>
          <a:p>
            <a: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  <a:t>You are going to make your own sand timer!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Content Placeholder 14" descr="Medibase Paper Cups: White (2000)">
            <a:extLst>
              <a:ext uri="{FF2B5EF4-FFF2-40B4-BE49-F238E27FC236}">
                <a16:creationId xmlns:a16="http://schemas.microsoft.com/office/drawing/2014/main" id="{C3A7848E-EB3D-4052-B3E3-A12DCB43D7BA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09"/>
          <a:stretch/>
        </p:blipFill>
        <p:spPr>
          <a:xfrm>
            <a:off x="587803" y="3220591"/>
            <a:ext cx="1681163" cy="2644775"/>
          </a:xfrm>
        </p:spPr>
      </p:pic>
      <p:pic>
        <p:nvPicPr>
          <p:cNvPr id="6" name="Content Placeholder 5" descr="A bag of white powder&#10;&#10;Description automatically generated">
            <a:extLst>
              <a:ext uri="{FF2B5EF4-FFF2-40B4-BE49-F238E27FC236}">
                <a16:creationId xmlns:a16="http://schemas.microsoft.com/office/drawing/2014/main" id="{8BB14D43-8E3E-94E5-321E-2FC89122B2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2169" y="3366916"/>
            <a:ext cx="2553680" cy="2352123"/>
          </a:xfrm>
          <a:prstGeom prst="ellipse">
            <a:avLst/>
          </a:prstGeom>
        </p:spPr>
      </p:pic>
      <p:pic>
        <p:nvPicPr>
          <p:cNvPr id="10" name="Picture 4" descr="pencil, white, paper, close-up, lead, writing instrument, still life, no  people | Piqsels">
            <a:extLst>
              <a:ext uri="{FF2B5EF4-FFF2-40B4-BE49-F238E27FC236}">
                <a16:creationId xmlns:a16="http://schemas.microsoft.com/office/drawing/2014/main" id="{CA935CBB-62AA-431D-8683-7D7B6B3C1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37974" y="3163936"/>
            <a:ext cx="2317823" cy="245595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A red plastic container with a lid&#10;&#10;Description automatically generated">
            <a:extLst>
              <a:ext uri="{FF2B5EF4-FFF2-40B4-BE49-F238E27FC236}">
                <a16:creationId xmlns:a16="http://schemas.microsoft.com/office/drawing/2014/main" id="{B2283DEB-F97D-7844-8607-DA26430049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98474" y="2842630"/>
            <a:ext cx="2945521" cy="277858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39A8028A-FD89-1E75-F675-0FAE302EF2DA}"/>
              </a:ext>
            </a:extLst>
          </p:cNvPr>
          <p:cNvSpPr txBox="1"/>
          <p:nvPr/>
        </p:nvSpPr>
        <p:spPr>
          <a:xfrm>
            <a:off x="570865" y="1972470"/>
            <a:ext cx="1810868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+mj-cs"/>
              </a:rPr>
              <a:t>cup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A1A4D1C3-9F4C-22D6-A0F7-6DA30C532BE1}"/>
              </a:ext>
            </a:extLst>
          </p:cNvPr>
          <p:cNvSpPr txBox="1"/>
          <p:nvPr/>
        </p:nvSpPr>
        <p:spPr>
          <a:xfrm>
            <a:off x="9462501" y="2072683"/>
            <a:ext cx="1810868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+mj-cs"/>
              </a:rPr>
              <a:t>tray</a:t>
            </a:r>
            <a:endParaRPr lang="en-US" sz="2800" b="1">
              <a:solidFill>
                <a:srgbClr val="158F9D"/>
              </a:solidFill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F55A30EE-77EC-F606-6D85-FE8B10E523A4}"/>
              </a:ext>
            </a:extLst>
          </p:cNvPr>
          <p:cNvSpPr txBox="1"/>
          <p:nvPr/>
        </p:nvSpPr>
        <p:spPr>
          <a:xfrm>
            <a:off x="3604524" y="1943513"/>
            <a:ext cx="1810868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+mj-cs"/>
              </a:rPr>
              <a:t>sand</a:t>
            </a:r>
            <a:endParaRPr lang="en-US" sz="2800" b="1">
              <a:solidFill>
                <a:srgbClr val="158F9D"/>
              </a:solidFill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70C1D0AD-942F-F784-7462-A449D3173A67}"/>
              </a:ext>
            </a:extLst>
          </p:cNvPr>
          <p:cNvSpPr txBox="1"/>
          <p:nvPr/>
        </p:nvSpPr>
        <p:spPr>
          <a:xfrm>
            <a:off x="6491451" y="1981406"/>
            <a:ext cx="1810868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+mj-cs"/>
              </a:rPr>
              <a:t>pencil</a:t>
            </a:r>
            <a:endParaRPr lang="en-US" sz="2800" b="1">
              <a:solidFill>
                <a:srgbClr val="158F9D"/>
              </a:solidFill>
              <a:latin typeface="Arial" panose="020B0604020202020204" pitchFamily="34" charset="0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CF56C2-70AC-92DE-AFC6-1351ADEB559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962292">
            <a:off x="1402138" y="2641018"/>
            <a:ext cx="742166" cy="473103"/>
          </a:xfrm>
          <a:prstGeom prst="rect">
            <a:avLst/>
          </a:prstGeom>
        </p:spPr>
      </p:pic>
      <p:pic>
        <p:nvPicPr>
          <p:cNvPr id="8" name="Picture 7" descr="A yellow arrow pointing down&#10;&#10;Description automatically generated">
            <a:extLst>
              <a:ext uri="{FF2B5EF4-FFF2-40B4-BE49-F238E27FC236}">
                <a16:creationId xmlns:a16="http://schemas.microsoft.com/office/drawing/2014/main" id="{6D7FE148-1909-1A4B-1DFE-11C9C11117E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2542" y="2472920"/>
            <a:ext cx="453293" cy="747671"/>
          </a:xfrm>
          <a:prstGeom prst="rect">
            <a:avLst/>
          </a:prstGeom>
        </p:spPr>
      </p:pic>
      <p:pic>
        <p:nvPicPr>
          <p:cNvPr id="11" name="Picture 10" descr="A purple arrow pointing to the left&#10;&#10;Description automatically generated">
            <a:extLst>
              <a:ext uri="{FF2B5EF4-FFF2-40B4-BE49-F238E27FC236}">
                <a16:creationId xmlns:a16="http://schemas.microsoft.com/office/drawing/2014/main" id="{5FADFC31-439B-E616-230B-170CCFD461E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232316">
            <a:off x="7648203" y="2678861"/>
            <a:ext cx="810459" cy="397415"/>
          </a:xfrm>
          <a:prstGeom prst="rect">
            <a:avLst/>
          </a:prstGeom>
        </p:spPr>
      </p:pic>
      <p:pic>
        <p:nvPicPr>
          <p:cNvPr id="14" name="Picture 13" descr="A blue arrow pointing up&#10;&#10;Description automatically generated">
            <a:extLst>
              <a:ext uri="{FF2B5EF4-FFF2-40B4-BE49-F238E27FC236}">
                <a16:creationId xmlns:a16="http://schemas.microsoft.com/office/drawing/2014/main" id="{D34748AB-E55D-DAC5-2EEA-9DE547B459D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715856" flipH="1">
            <a:off x="10241132" y="2665266"/>
            <a:ext cx="460207" cy="81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442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a purple border&#10;&#10;Description automatically generated with medium confidence">
            <a:extLst>
              <a:ext uri="{FF2B5EF4-FFF2-40B4-BE49-F238E27FC236}">
                <a16:creationId xmlns:a16="http://schemas.microsoft.com/office/drawing/2014/main" id="{6196AB45-D44E-7FDB-B1C7-395A32D7CD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8560B5-90D3-45EC-9652-1FCFEBC04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533" y="-155979"/>
            <a:ext cx="10944225" cy="1525588"/>
          </a:xfrm>
        </p:spPr>
        <p:txBody>
          <a:bodyPr>
            <a:normAutofit/>
          </a:bodyPr>
          <a:lstStyle/>
          <a:p>
            <a: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  <a:t>How long does your sand timer take?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39A8028A-FD89-1E75-F675-0FAE302EF2DA}"/>
              </a:ext>
            </a:extLst>
          </p:cNvPr>
          <p:cNvSpPr txBox="1"/>
          <p:nvPr/>
        </p:nvSpPr>
        <p:spPr>
          <a:xfrm>
            <a:off x="910889" y="2255220"/>
            <a:ext cx="1810868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+mj-cs"/>
              </a:rPr>
              <a:t>timer</a:t>
            </a:r>
            <a:endParaRPr lang="en-US" sz="2800" b="1">
              <a:solidFill>
                <a:srgbClr val="158F9D"/>
              </a:solidFill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A1A4D1C3-9F4C-22D6-A0F7-6DA30C532BE1}"/>
              </a:ext>
            </a:extLst>
          </p:cNvPr>
          <p:cNvSpPr txBox="1"/>
          <p:nvPr/>
        </p:nvSpPr>
        <p:spPr>
          <a:xfrm>
            <a:off x="4023778" y="2246383"/>
            <a:ext cx="1810868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+mj-cs"/>
              </a:rPr>
              <a:t>clock</a:t>
            </a:r>
            <a:endParaRPr lang="en-US" sz="2800" b="1">
              <a:solidFill>
                <a:srgbClr val="158F9D"/>
              </a:solidFill>
              <a:latin typeface="Arial" panose="020B0604020202020204" pitchFamily="34" charset="0"/>
              <a:ea typeface="+mj-ea"/>
              <a:cs typeface="+mj-cs"/>
            </a:endParaRPr>
          </a:p>
        </p:txBody>
      </p:sp>
      <p:pic>
        <p:nvPicPr>
          <p:cNvPr id="5" name="Picture 4" descr="A blue digital timer with buttons and numbers&#10;&#10;Description automatically generated">
            <a:extLst>
              <a:ext uri="{FF2B5EF4-FFF2-40B4-BE49-F238E27FC236}">
                <a16:creationId xmlns:a16="http://schemas.microsoft.com/office/drawing/2014/main" id="{A1B16F02-E09D-2EDF-C91E-DF75200D2A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46" y="3372456"/>
            <a:ext cx="2573432" cy="2552701"/>
          </a:xfrm>
          <a:prstGeom prst="rect">
            <a:avLst/>
          </a:prstGeom>
        </p:spPr>
      </p:pic>
      <p:pic>
        <p:nvPicPr>
          <p:cNvPr id="7" name="Picture 6" descr="Clock - Analogue With Second Hand">
            <a:extLst>
              <a:ext uri="{FF2B5EF4-FFF2-40B4-BE49-F238E27FC236}">
                <a16:creationId xmlns:a16="http://schemas.microsoft.com/office/drawing/2014/main" id="{4660FFA2-2F91-B840-CF0B-58A4BB5C1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6918" y="3429000"/>
            <a:ext cx="2307291" cy="2324100"/>
          </a:xfrm>
          <a:prstGeom prst="ellipse">
            <a:avLst/>
          </a:prstGeom>
        </p:spPr>
      </p:pic>
      <p:pic>
        <p:nvPicPr>
          <p:cNvPr id="9" name="Picture 8" descr="A cartoon of a child with pig tails&#10;&#10;Description automatically generated">
            <a:extLst>
              <a:ext uri="{FF2B5EF4-FFF2-40B4-BE49-F238E27FC236}">
                <a16:creationId xmlns:a16="http://schemas.microsoft.com/office/drawing/2014/main" id="{7A1D4307-04FB-0265-B3F4-969A161E7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3244" y="2877182"/>
            <a:ext cx="3050802" cy="368346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632DFFF-A335-D293-0357-733E9B69B4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83435" y="1335024"/>
            <a:ext cx="3887699" cy="2846572"/>
          </a:xfrm>
          <a:prstGeom prst="rect">
            <a:avLst/>
          </a:prstGeom>
        </p:spPr>
      </p:pic>
      <p:pic>
        <p:nvPicPr>
          <p:cNvPr id="21" name="Picture 20" descr="A drawing of objects and a pencil&#10;&#10;Description automatically generated">
            <a:extLst>
              <a:ext uri="{FF2B5EF4-FFF2-40B4-BE49-F238E27FC236}">
                <a16:creationId xmlns:a16="http://schemas.microsoft.com/office/drawing/2014/main" id="{7D077D89-806A-85EC-C469-F0BCBC5357B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21417">
            <a:off x="7855867" y="3275802"/>
            <a:ext cx="1056881" cy="30587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3763B9-A5E7-48FB-AAAD-D89CA81FE32B}"/>
              </a:ext>
            </a:extLst>
          </p:cNvPr>
          <p:cNvSpPr txBox="1"/>
          <p:nvPr/>
        </p:nvSpPr>
        <p:spPr>
          <a:xfrm>
            <a:off x="6408842" y="1668530"/>
            <a:ext cx="342104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Can you make your sand timer run for exactly one minute? </a:t>
            </a:r>
          </a:p>
        </p:txBody>
      </p:sp>
      <p:pic>
        <p:nvPicPr>
          <p:cNvPr id="10" name="Picture 9" descr="A yellow arrow pointing upwards&#10;&#10;Description automatically generated">
            <a:extLst>
              <a:ext uri="{FF2B5EF4-FFF2-40B4-BE49-F238E27FC236}">
                <a16:creationId xmlns:a16="http://schemas.microsoft.com/office/drawing/2014/main" id="{37FCF862-55B6-3779-A23B-B90FE43794F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629965">
            <a:off x="2245361" y="2580103"/>
            <a:ext cx="933307" cy="822960"/>
          </a:xfrm>
          <a:prstGeom prst="rect">
            <a:avLst/>
          </a:prstGeom>
        </p:spPr>
      </p:pic>
      <p:pic>
        <p:nvPicPr>
          <p:cNvPr id="12" name="Picture 11" descr="A purple arrow pointing to the left&#10;&#10;Description automatically generated">
            <a:extLst>
              <a:ext uri="{FF2B5EF4-FFF2-40B4-BE49-F238E27FC236}">
                <a16:creationId xmlns:a16="http://schemas.microsoft.com/office/drawing/2014/main" id="{5BBA8718-3EC9-9447-D620-C878A9ECEEB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711260">
            <a:off x="5264029" y="2753138"/>
            <a:ext cx="897247" cy="52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274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11DDF1-56E2-5353-2104-40F28869B7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D0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black hill with stars&#10;&#10;Description automatically generated">
            <a:extLst>
              <a:ext uri="{FF2B5EF4-FFF2-40B4-BE49-F238E27FC236}">
                <a16:creationId xmlns:a16="http://schemas.microsoft.com/office/drawing/2014/main" id="{685CCCC1-7B38-AA43-E264-5E21DA504B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8560B5-90D3-45EC-9652-1FCFEBC04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576" y="-44928"/>
            <a:ext cx="10944225" cy="1525588"/>
          </a:xfrm>
        </p:spPr>
        <p:txBody>
          <a:bodyPr>
            <a:normAutofit/>
          </a:bodyPr>
          <a:lstStyle/>
          <a:p>
            <a: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  <a:t>Recording your results</a:t>
            </a:r>
          </a:p>
        </p:txBody>
      </p:sp>
      <p:pic>
        <p:nvPicPr>
          <p:cNvPr id="22" name="Picture 21" descr="A blue rectangular object with black background&#10;&#10;Description automatically generated">
            <a:extLst>
              <a:ext uri="{FF2B5EF4-FFF2-40B4-BE49-F238E27FC236}">
                <a16:creationId xmlns:a16="http://schemas.microsoft.com/office/drawing/2014/main" id="{6A49F7E0-1218-BE0B-A81E-7A30962810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328" y="1289200"/>
            <a:ext cx="5019755" cy="2679948"/>
          </a:xfrm>
          <a:prstGeom prst="rect">
            <a:avLst/>
          </a:prstGeom>
        </p:spPr>
      </p:pic>
      <p:pic>
        <p:nvPicPr>
          <p:cNvPr id="15" name="Picture 14" descr="A drawing of objects and a pencil&#10;&#10;Description automatically generated">
            <a:extLst>
              <a:ext uri="{FF2B5EF4-FFF2-40B4-BE49-F238E27FC236}">
                <a16:creationId xmlns:a16="http://schemas.microsoft.com/office/drawing/2014/main" id="{971B1426-BC40-68F2-43EF-0B48A009C1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864127">
            <a:off x="8526907" y="3863568"/>
            <a:ext cx="1075055" cy="34189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7C3E35B-764B-B506-439C-3CE375FF4D7D}"/>
              </a:ext>
            </a:extLst>
          </p:cNvPr>
          <p:cNvSpPr txBox="1"/>
          <p:nvPr/>
        </p:nvSpPr>
        <p:spPr>
          <a:xfrm>
            <a:off x="1939636" y="1672120"/>
            <a:ext cx="425361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Try using your sand timer to play the beanbag and hoop game with a friend!</a:t>
            </a:r>
          </a:p>
        </p:txBody>
      </p:sp>
      <p:pic>
        <p:nvPicPr>
          <p:cNvPr id="18" name="Picture 17" descr="A cartoon of a child holding a hoop&#10;&#10;Description automatically generated">
            <a:extLst>
              <a:ext uri="{FF2B5EF4-FFF2-40B4-BE49-F238E27FC236}">
                <a16:creationId xmlns:a16="http://schemas.microsoft.com/office/drawing/2014/main" id="{0B566D27-288D-3CDD-3CA2-75431C3AA5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578" y="3588321"/>
            <a:ext cx="1873284" cy="2959995"/>
          </a:xfrm>
          <a:prstGeom prst="rect">
            <a:avLst/>
          </a:prstGeom>
        </p:spPr>
      </p:pic>
      <p:pic>
        <p:nvPicPr>
          <p:cNvPr id="19" name="Picture 18" descr="A cartoon of a child holding a toy&#10;&#10;Description automatically generated">
            <a:extLst>
              <a:ext uri="{FF2B5EF4-FFF2-40B4-BE49-F238E27FC236}">
                <a16:creationId xmlns:a16="http://schemas.microsoft.com/office/drawing/2014/main" id="{60C54485-E3AB-2A2B-F713-A05E69DD33E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257" y="3384720"/>
            <a:ext cx="1549885" cy="3041522"/>
          </a:xfrm>
          <a:prstGeom prst="rect">
            <a:avLst/>
          </a:prstGeom>
        </p:spPr>
      </p:pic>
      <p:pic>
        <p:nvPicPr>
          <p:cNvPr id="20" name="Picture 19" descr="A video game with a hourglass and colorful squares&#10;&#10;Description automatically generated">
            <a:extLst>
              <a:ext uri="{FF2B5EF4-FFF2-40B4-BE49-F238E27FC236}">
                <a16:creationId xmlns:a16="http://schemas.microsoft.com/office/drawing/2014/main" id="{3C356EB5-9BFD-128F-109E-3F5E34B9C61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3276" y="4048928"/>
            <a:ext cx="3743529" cy="203878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93AE559-061E-7E0B-195B-9915ECE0F1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 flipH="1" flipV="1">
            <a:off x="6677073" y="528887"/>
            <a:ext cx="3821188" cy="38583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19BE3D-AE5A-E233-3443-94C068127972}"/>
              </a:ext>
            </a:extLst>
          </p:cNvPr>
          <p:cNvSpPr txBox="1"/>
          <p:nvPr/>
        </p:nvSpPr>
        <p:spPr>
          <a:xfrm>
            <a:off x="6942836" y="860605"/>
            <a:ext cx="259484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 could draw pictures, take photos or create a video showing how to make a sand timer. </a:t>
            </a:r>
          </a:p>
        </p:txBody>
      </p:sp>
    </p:spTree>
    <p:extLst>
      <p:ext uri="{BB962C8B-B14F-4D97-AF65-F5344CB8AC3E}">
        <p14:creationId xmlns:p14="http://schemas.microsoft.com/office/powerpoint/2010/main" val="19980618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D7752FB-163A-CA24-4ED0-D5A35FD9D07D}"/>
              </a:ext>
            </a:extLst>
          </p:cNvPr>
          <p:cNvSpPr/>
          <p:nvPr/>
        </p:nvSpPr>
        <p:spPr>
          <a:xfrm>
            <a:off x="0" y="-2122"/>
            <a:ext cx="12192000" cy="6858000"/>
          </a:xfrm>
          <a:prstGeom prst="rect">
            <a:avLst/>
          </a:prstGeom>
          <a:solidFill>
            <a:srgbClr val="EBD0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black and white background with stars&#10;&#10;Description automatically generated">
            <a:extLst>
              <a:ext uri="{FF2B5EF4-FFF2-40B4-BE49-F238E27FC236}">
                <a16:creationId xmlns:a16="http://schemas.microsoft.com/office/drawing/2014/main" id="{B992A014-B62F-CF4F-BC5C-A5E604D717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324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8560B5-90D3-45EC-9652-1FCFEBC04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92" y="-41568"/>
            <a:ext cx="10944225" cy="1525588"/>
          </a:xfrm>
        </p:spPr>
        <p:txBody>
          <a:bodyPr>
            <a:normAutofit/>
          </a:bodyPr>
          <a:lstStyle/>
          <a:p>
            <a: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  <a:t>Take it further...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AD56C8F1-43BF-BDD1-F265-A11242D586C1}"/>
              </a:ext>
            </a:extLst>
          </p:cNvPr>
          <p:cNvSpPr txBox="1"/>
          <p:nvPr/>
        </p:nvSpPr>
        <p:spPr>
          <a:xfrm>
            <a:off x="6546437" y="1903384"/>
            <a:ext cx="4590955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+mj-cs"/>
              </a:rPr>
              <a:t>Try putting more holes in your sand timer and see what happens!</a:t>
            </a:r>
            <a:endParaRPr lang="en-GB" sz="3200" b="1">
              <a:solidFill>
                <a:srgbClr val="158F9D"/>
              </a:solidFill>
              <a:latin typeface="Arial" panose="020B0604020202020204" pitchFamily="34" charset="0"/>
              <a:ea typeface="+mj-ea"/>
              <a:cs typeface="+mj-cs"/>
            </a:endParaRPr>
          </a:p>
          <a:p>
            <a:endParaRPr lang="en-US" sz="3200" b="1">
              <a:solidFill>
                <a:srgbClr val="158F9D"/>
              </a:solidFill>
              <a:latin typeface="Arial" panose="020B0604020202020204" pitchFamily="34" charset="0"/>
              <a:ea typeface="+mj-ea"/>
              <a:cs typeface="+mj-cs"/>
            </a:endParaRPr>
          </a:p>
          <a:p>
            <a:r>
              <a:rPr lang="en-US" sz="3200" b="1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+mj-cs"/>
              </a:rPr>
              <a:t>What else could you use to make a timer?</a:t>
            </a:r>
          </a:p>
        </p:txBody>
      </p:sp>
      <p:pic>
        <p:nvPicPr>
          <p:cNvPr id="7" name="Picture 6" descr="A cartoon of a child pointing up&#10;&#10;Description automatically generated">
            <a:extLst>
              <a:ext uri="{FF2B5EF4-FFF2-40B4-BE49-F238E27FC236}">
                <a16:creationId xmlns:a16="http://schemas.microsoft.com/office/drawing/2014/main" id="{6560A796-5D94-A053-B03F-25E2EBF7E5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877" y="1247250"/>
            <a:ext cx="3302843" cy="561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019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sky with stars&#10;&#10;Description automatically generated">
            <a:extLst>
              <a:ext uri="{FF2B5EF4-FFF2-40B4-BE49-F238E27FC236}">
                <a16:creationId xmlns:a16="http://schemas.microsoft.com/office/drawing/2014/main" id="{A64BD168-1E32-7809-0DA9-2D14986FEC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1DD84738-4492-198A-471F-038BBDB26AC8}"/>
              </a:ext>
            </a:extLst>
          </p:cNvPr>
          <p:cNvSpPr txBox="1"/>
          <p:nvPr/>
        </p:nvSpPr>
        <p:spPr>
          <a:xfrm>
            <a:off x="413539" y="278766"/>
            <a:ext cx="1021550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Well done!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17B01A-A9B5-4EE6-09BF-E7EA9796F5FA}"/>
              </a:ext>
            </a:extLst>
          </p:cNvPr>
          <p:cNvSpPr txBox="1"/>
          <p:nvPr/>
        </p:nvSpPr>
        <p:spPr>
          <a:xfrm>
            <a:off x="414339" y="925097"/>
            <a:ext cx="424101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You can add a stamp or sticker to your CREST Passport!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613194-A64B-2726-10D9-83198953A4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5123">
            <a:off x="6111358" y="766708"/>
            <a:ext cx="5398173" cy="38249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AAD871-4369-94F2-71EA-207E93E1BC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82318">
            <a:off x="1974939" y="2432279"/>
            <a:ext cx="5480751" cy="3881719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09500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2BB44D-A35C-48DB-80F5-8E7FE2B24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842" y="1567775"/>
            <a:ext cx="9885610" cy="1861225"/>
          </a:xfrm>
        </p:spPr>
        <p:txBody>
          <a:bodyPr/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Useless Umbrella</a:t>
            </a:r>
          </a:p>
        </p:txBody>
      </p:sp>
      <p:pic>
        <p:nvPicPr>
          <p:cNvPr id="5" name="Picture 4" descr="A rainbow colored umbrella with a stick&#10;&#10;Description automatically generated">
            <a:extLst>
              <a:ext uri="{FF2B5EF4-FFF2-40B4-BE49-F238E27FC236}">
                <a16:creationId xmlns:a16="http://schemas.microsoft.com/office/drawing/2014/main" id="{858B681F-68A9-333C-CDCA-971DA8559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106" y="4210050"/>
            <a:ext cx="3381375" cy="2647950"/>
          </a:xfrm>
          <a:prstGeom prst="rect">
            <a:avLst/>
          </a:prstGeom>
        </p:spPr>
      </p:pic>
      <p:pic>
        <p:nvPicPr>
          <p:cNvPr id="2" name="Picture 1" descr="A person and a child with a rainbow dress and a umbrella&#10;&#10;Description automatically generated">
            <a:extLst>
              <a:ext uri="{FF2B5EF4-FFF2-40B4-BE49-F238E27FC236}">
                <a16:creationId xmlns:a16="http://schemas.microsoft.com/office/drawing/2014/main" id="{38A23B97-6BDE-62AA-F0B8-0C772A455A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6728" y="2816316"/>
            <a:ext cx="4210098" cy="4041684"/>
          </a:xfrm>
          <a:prstGeom prst="rect">
            <a:avLst/>
          </a:prstGeom>
        </p:spPr>
      </p:pic>
      <p:pic>
        <p:nvPicPr>
          <p:cNvPr id="4" name="Picture 3" descr="A cloud with rain drops&#10;&#10;Description automatically generated">
            <a:extLst>
              <a:ext uri="{FF2B5EF4-FFF2-40B4-BE49-F238E27FC236}">
                <a16:creationId xmlns:a16="http://schemas.microsoft.com/office/drawing/2014/main" id="{D3223271-4668-C55A-95A2-5329FFBF72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0744" y="1965313"/>
            <a:ext cx="2749624" cy="292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2609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ack silhouette of a mountain&#10;&#10;Description automatically generated">
            <a:extLst>
              <a:ext uri="{FF2B5EF4-FFF2-40B4-BE49-F238E27FC236}">
                <a16:creationId xmlns:a16="http://schemas.microsoft.com/office/drawing/2014/main" id="{FDE8B4DF-9BD0-7F2F-5050-FBF1AD53D6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BAAE83-71FF-47D8-9412-5129860CF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250" y="-67160"/>
            <a:ext cx="10944225" cy="1525588"/>
          </a:xfrm>
        </p:spPr>
        <p:txBody>
          <a:bodyPr>
            <a:normAutofit/>
          </a:bodyPr>
          <a:lstStyle/>
          <a:p>
            <a: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  <a:t>Meet the characters...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A50A34-54F6-1678-9132-0E5A63E9C38A}"/>
              </a:ext>
            </a:extLst>
          </p:cNvPr>
          <p:cNvSpPr txBox="1"/>
          <p:nvPr/>
        </p:nvSpPr>
        <p:spPr>
          <a:xfrm rot="274547">
            <a:off x="9067481" y="5016097"/>
            <a:ext cx="1534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5BB2C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Seren</a:t>
            </a:r>
          </a:p>
        </p:txBody>
      </p:sp>
      <p:pic>
        <p:nvPicPr>
          <p:cNvPr id="8" name="Picture 7" descr="An orange arrow pointing up&#10;&#10;Description automatically generated">
            <a:extLst>
              <a:ext uri="{FF2B5EF4-FFF2-40B4-BE49-F238E27FC236}">
                <a16:creationId xmlns:a16="http://schemas.microsoft.com/office/drawing/2014/main" id="{B5DA714B-A7C3-9ED7-AEBA-6D40C113B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21691">
            <a:off x="8927373" y="4660285"/>
            <a:ext cx="556154" cy="524554"/>
          </a:xfrm>
          <a:prstGeom prst="rect">
            <a:avLst/>
          </a:prstGeom>
        </p:spPr>
      </p:pic>
      <p:pic>
        <p:nvPicPr>
          <p:cNvPr id="10" name="Picture 9" descr="A cartoon of a child waving&#10;&#10;Description automatically generated">
            <a:extLst>
              <a:ext uri="{FF2B5EF4-FFF2-40B4-BE49-F238E27FC236}">
                <a16:creationId xmlns:a16="http://schemas.microsoft.com/office/drawing/2014/main" id="{B9C6E71A-5564-3B33-095C-BCF0ED42DE8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3" y="1329836"/>
            <a:ext cx="2882509" cy="3817938"/>
          </a:xfrm>
          <a:prstGeom prst="rect">
            <a:avLst/>
          </a:prstGeom>
        </p:spPr>
      </p:pic>
      <p:pic>
        <p:nvPicPr>
          <p:cNvPr id="16" name="Picture 15" descr="An orange arrow pointing up&#10;&#10;Description automatically generated">
            <a:extLst>
              <a:ext uri="{FF2B5EF4-FFF2-40B4-BE49-F238E27FC236}">
                <a16:creationId xmlns:a16="http://schemas.microsoft.com/office/drawing/2014/main" id="{622312D1-2C64-9A28-C706-5BF4E10E1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68923">
            <a:off x="1141025" y="4721540"/>
            <a:ext cx="556154" cy="524554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3802D185-6AD1-A034-CE35-62DFE38354A0}"/>
              </a:ext>
            </a:extLst>
          </p:cNvPr>
          <p:cNvSpPr txBox="1"/>
          <p:nvPr/>
        </p:nvSpPr>
        <p:spPr>
          <a:xfrm>
            <a:off x="1047952" y="5065224"/>
            <a:ext cx="281451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5AB2C1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Aunt Stella</a:t>
            </a:r>
          </a:p>
          <a:p>
            <a:pPr algn="ctr"/>
            <a:r>
              <a:rPr lang="en-US" sz="120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Auntie to Cosmic and Gem</a:t>
            </a:r>
          </a:p>
        </p:txBody>
      </p:sp>
      <p:pic>
        <p:nvPicPr>
          <p:cNvPr id="3" name="Picture 2" descr="A cartoon of a child wearing headphones&#10;&#10;Description automatically generated">
            <a:extLst>
              <a:ext uri="{FF2B5EF4-FFF2-40B4-BE49-F238E27FC236}">
                <a16:creationId xmlns:a16="http://schemas.microsoft.com/office/drawing/2014/main" id="{A5F8DA2B-40D5-FCF6-062C-085669DADD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3796" y="2036307"/>
            <a:ext cx="2986444" cy="2882747"/>
          </a:xfrm>
          <a:prstGeom prst="rect">
            <a:avLst/>
          </a:prstGeom>
        </p:spPr>
      </p:pic>
      <p:pic>
        <p:nvPicPr>
          <p:cNvPr id="4" name="Picture 3" descr="A cartoon of a child&#10;&#10;Description automatically generated">
            <a:extLst>
              <a:ext uri="{FF2B5EF4-FFF2-40B4-BE49-F238E27FC236}">
                <a16:creationId xmlns:a16="http://schemas.microsoft.com/office/drawing/2014/main" id="{4BF83922-9DE3-AAE6-0F42-41A9A5B65C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6603" y="2003739"/>
            <a:ext cx="2850521" cy="28505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3D2558-7B0C-9911-E111-020BB24C6E16}"/>
              </a:ext>
            </a:extLst>
          </p:cNvPr>
          <p:cNvSpPr txBox="1"/>
          <p:nvPr/>
        </p:nvSpPr>
        <p:spPr>
          <a:xfrm rot="274547">
            <a:off x="5544698" y="4952088"/>
            <a:ext cx="1534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5BB2C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Cosmic</a:t>
            </a:r>
          </a:p>
        </p:txBody>
      </p:sp>
      <p:pic>
        <p:nvPicPr>
          <p:cNvPr id="6" name="Picture 5" descr="An orange arrow pointing up&#10;&#10;Description automatically generated">
            <a:extLst>
              <a:ext uri="{FF2B5EF4-FFF2-40B4-BE49-F238E27FC236}">
                <a16:creationId xmlns:a16="http://schemas.microsoft.com/office/drawing/2014/main" id="{E0F07C1F-FFDC-AD29-7271-13AAC4E99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21691">
            <a:off x="5153230" y="4611804"/>
            <a:ext cx="556154" cy="52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502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D81C5078-C966-ADCB-C0A5-6C774D763C6D}"/>
              </a:ext>
            </a:extLst>
          </p:cNvPr>
          <p:cNvSpPr/>
          <p:nvPr/>
        </p:nvSpPr>
        <p:spPr>
          <a:xfrm>
            <a:off x="1" y="15866"/>
            <a:ext cx="12191999" cy="6858000"/>
          </a:xfrm>
          <a:prstGeom prst="rect">
            <a:avLst/>
          </a:prstGeom>
          <a:solidFill>
            <a:srgbClr val="F5F7D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 descr="A black hill with stars&#10;&#10;Description automatically generated">
            <a:extLst>
              <a:ext uri="{FF2B5EF4-FFF2-40B4-BE49-F238E27FC236}">
                <a16:creationId xmlns:a16="http://schemas.microsoft.com/office/drawing/2014/main" id="{EA716335-15B8-E3C2-5859-B7B98838F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3C1C0D-549B-4FD9-82D8-7D43A9BD8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806" y="-86403"/>
            <a:ext cx="10944225" cy="1525588"/>
          </a:xfrm>
        </p:spPr>
        <p:txBody>
          <a:bodyPr>
            <a:normAutofit/>
          </a:bodyPr>
          <a:lstStyle/>
          <a:p>
            <a: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  <a:t>Aunt Stella is off to a wedding.</a:t>
            </a:r>
          </a:p>
        </p:txBody>
      </p:sp>
      <p:pic>
        <p:nvPicPr>
          <p:cNvPr id="8" name="Picture 7" descr="A person and a child with a rainbow dress and a umbrella&#10;&#10;Description automatically generated">
            <a:extLst>
              <a:ext uri="{FF2B5EF4-FFF2-40B4-BE49-F238E27FC236}">
                <a16:creationId xmlns:a16="http://schemas.microsoft.com/office/drawing/2014/main" id="{6C28E34F-ACBD-2B0E-AF0B-7FCC14A60C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83" y="941831"/>
            <a:ext cx="3369988" cy="6156269"/>
          </a:xfrm>
          <a:prstGeom prst="rect">
            <a:avLst/>
          </a:prstGeom>
        </p:spPr>
      </p:pic>
      <p:pic>
        <p:nvPicPr>
          <p:cNvPr id="13" name="Picture 12" descr="A cartoon of a child with glasses and a green shirt&#10;&#10;Description automatically generated">
            <a:extLst>
              <a:ext uri="{FF2B5EF4-FFF2-40B4-BE49-F238E27FC236}">
                <a16:creationId xmlns:a16="http://schemas.microsoft.com/office/drawing/2014/main" id="{0AFD114D-48DB-F2DA-BFB4-50BB521EDE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2588" y="3318580"/>
            <a:ext cx="1880814" cy="3360916"/>
          </a:xfrm>
          <a:prstGeom prst="rect">
            <a:avLst/>
          </a:prstGeom>
        </p:spPr>
      </p:pic>
      <p:pic>
        <p:nvPicPr>
          <p:cNvPr id="15" name="Picture 14" descr="A cartoon of a child wearing headphones&#10;&#10;Description automatically generated">
            <a:extLst>
              <a:ext uri="{FF2B5EF4-FFF2-40B4-BE49-F238E27FC236}">
                <a16:creationId xmlns:a16="http://schemas.microsoft.com/office/drawing/2014/main" id="{A12B56AD-44E3-D6AB-648F-0C7E7956E8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040" b="36246"/>
          <a:stretch/>
        </p:blipFill>
        <p:spPr>
          <a:xfrm>
            <a:off x="9069834" y="3429000"/>
            <a:ext cx="1683510" cy="3360917"/>
          </a:xfrm>
          <a:prstGeom prst="rect">
            <a:avLst/>
          </a:prstGeom>
        </p:spPr>
      </p:pic>
      <p:pic>
        <p:nvPicPr>
          <p:cNvPr id="21" name="Picture 20" descr="A purple oval object with a black background&#10;&#10;Description automatically generated">
            <a:extLst>
              <a:ext uri="{FF2B5EF4-FFF2-40B4-BE49-F238E27FC236}">
                <a16:creationId xmlns:a16="http://schemas.microsoft.com/office/drawing/2014/main" id="{E162B6A2-DB0B-A2A2-B89E-F6D4E5894AE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31225" flipH="1" flipV="1">
            <a:off x="7503427" y="214379"/>
            <a:ext cx="4561830" cy="3256628"/>
          </a:xfrm>
          <a:prstGeom prst="rect">
            <a:avLst/>
          </a:prstGeom>
        </p:spPr>
      </p:pic>
      <p:pic>
        <p:nvPicPr>
          <p:cNvPr id="22" name="Picture 21" descr="A blue oval with black background">
            <a:extLst>
              <a:ext uri="{FF2B5EF4-FFF2-40B4-BE49-F238E27FC236}">
                <a16:creationId xmlns:a16="http://schemas.microsoft.com/office/drawing/2014/main" id="{A1BC506D-4B67-6CE6-DE92-F5A1C5E8F98F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8032" y="1336916"/>
            <a:ext cx="3444556" cy="22440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72A9955-0A48-EAD0-C873-1A75325BC3A2}"/>
              </a:ext>
            </a:extLst>
          </p:cNvPr>
          <p:cNvSpPr txBox="1"/>
          <p:nvPr/>
        </p:nvSpPr>
        <p:spPr>
          <a:xfrm>
            <a:off x="4177276" y="1689228"/>
            <a:ext cx="26684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>
                <a:solidFill>
                  <a:schemeClr val="tx1"/>
                </a:solidFill>
                <a:latin typeface="Arial" panose="020B0604020202020204" pitchFamily="34" charset="0"/>
              </a:rPr>
              <a:t>What do you think of my special outfit?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4BD3C3-1979-52A6-66B7-059F2933B3B9}"/>
              </a:ext>
            </a:extLst>
          </p:cNvPr>
          <p:cNvSpPr txBox="1"/>
          <p:nvPr/>
        </p:nvSpPr>
        <p:spPr>
          <a:xfrm>
            <a:off x="8177059" y="865091"/>
            <a:ext cx="310797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>
                <a:solidFill>
                  <a:schemeClr val="bg1"/>
                </a:solidFill>
                <a:latin typeface="Arial" panose="020B0604020202020204" pitchFamily="34" charset="0"/>
              </a:rPr>
              <a:t>You look great, but you should take an umbrella in case it rains!</a:t>
            </a:r>
          </a:p>
        </p:txBody>
      </p:sp>
    </p:spTree>
    <p:extLst>
      <p:ext uri="{BB962C8B-B14F-4D97-AF65-F5344CB8AC3E}">
        <p14:creationId xmlns:p14="http://schemas.microsoft.com/office/powerpoint/2010/main" val="261952600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F7B7CBF-DBBA-57E7-08B9-CCCACD08B556}"/>
              </a:ext>
            </a:extLst>
          </p:cNvPr>
          <p:cNvSpPr/>
          <p:nvPr/>
        </p:nvSpPr>
        <p:spPr>
          <a:xfrm>
            <a:off x="1" y="15866"/>
            <a:ext cx="12191999" cy="6858000"/>
          </a:xfrm>
          <a:prstGeom prst="rect">
            <a:avLst/>
          </a:prstGeom>
          <a:solidFill>
            <a:srgbClr val="F5F7D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black hill with stars&#10;&#10;Description automatically generated">
            <a:extLst>
              <a:ext uri="{FF2B5EF4-FFF2-40B4-BE49-F238E27FC236}">
                <a16:creationId xmlns:a16="http://schemas.microsoft.com/office/drawing/2014/main" id="{9F3BAA0E-2112-6BA7-5F45-2C366C8CE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3C1C0D-549B-4FD9-82D8-7D43A9BD8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333375"/>
            <a:ext cx="4736052" cy="610208"/>
          </a:xfrm>
        </p:spPr>
        <p:txBody>
          <a:bodyPr>
            <a:noAutofit/>
          </a:bodyPr>
          <a:lstStyle/>
          <a:p>
            <a: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  <a:t>There is a problem.</a:t>
            </a:r>
          </a:p>
        </p:txBody>
      </p:sp>
      <p:pic>
        <p:nvPicPr>
          <p:cNvPr id="4" name="Picture 3" descr="A person and a child with a rainbow dress and a umbrella&#10;&#10;Description automatically generated">
            <a:extLst>
              <a:ext uri="{FF2B5EF4-FFF2-40B4-BE49-F238E27FC236}">
                <a16:creationId xmlns:a16="http://schemas.microsoft.com/office/drawing/2014/main" id="{F9C93B9D-802E-C8EE-63B4-644085552B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240083"/>
            <a:ext cx="3852153" cy="5470301"/>
          </a:xfrm>
          <a:prstGeom prst="rect">
            <a:avLst/>
          </a:prstGeom>
        </p:spPr>
      </p:pic>
      <p:pic>
        <p:nvPicPr>
          <p:cNvPr id="7" name="Picture 6" descr="A cartoon of a person in a rainbow dress&#10;&#10;Description automatically generated">
            <a:extLst>
              <a:ext uri="{FF2B5EF4-FFF2-40B4-BE49-F238E27FC236}">
                <a16:creationId xmlns:a16="http://schemas.microsoft.com/office/drawing/2014/main" id="{416C725E-2021-2B35-BE40-2B194C45F0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4619" y="512064"/>
            <a:ext cx="3098299" cy="6198320"/>
          </a:xfrm>
          <a:prstGeom prst="rect">
            <a:avLst/>
          </a:prstGeom>
        </p:spPr>
      </p:pic>
      <p:pic>
        <p:nvPicPr>
          <p:cNvPr id="9" name="Picture 8" descr="A purple oval object with a black background&#10;&#10;Description automatically generated">
            <a:extLst>
              <a:ext uri="{FF2B5EF4-FFF2-40B4-BE49-F238E27FC236}">
                <a16:creationId xmlns:a16="http://schemas.microsoft.com/office/drawing/2014/main" id="{02EB173C-7EF7-6CE4-D5D2-981B8B931E5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049532" flipH="1">
            <a:off x="3706342" y="3569201"/>
            <a:ext cx="3958898" cy="32385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100BB5-27C1-8A94-6753-61A0CD741FBD}"/>
              </a:ext>
            </a:extLst>
          </p:cNvPr>
          <p:cNvSpPr txBox="1"/>
          <p:nvPr/>
        </p:nvSpPr>
        <p:spPr>
          <a:xfrm>
            <a:off x="4292471" y="4435513"/>
            <a:ext cx="261019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Oh no! The umbrella is full of holes. It's useless!</a:t>
            </a:r>
          </a:p>
        </p:txBody>
      </p:sp>
      <p:pic>
        <p:nvPicPr>
          <p:cNvPr id="16" name="Picture 15" descr="A blue oval with black background">
            <a:extLst>
              <a:ext uri="{FF2B5EF4-FFF2-40B4-BE49-F238E27FC236}">
                <a16:creationId xmlns:a16="http://schemas.microsoft.com/office/drawing/2014/main" id="{E2E70CB3-4EFC-FE2F-CB52-7DD753F16413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6289094" y="1098233"/>
            <a:ext cx="3444416" cy="251861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8232353-74FB-44DC-C633-D779ACD64B15}"/>
              </a:ext>
            </a:extLst>
          </p:cNvPr>
          <p:cNvSpPr txBox="1"/>
          <p:nvPr/>
        </p:nvSpPr>
        <p:spPr>
          <a:xfrm>
            <a:off x="6660030" y="1449597"/>
            <a:ext cx="229552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 don't have another one. What am I going to do?</a:t>
            </a:r>
          </a:p>
        </p:txBody>
      </p:sp>
    </p:spTree>
    <p:extLst>
      <p:ext uri="{BB962C8B-B14F-4D97-AF65-F5344CB8AC3E}">
        <p14:creationId xmlns:p14="http://schemas.microsoft.com/office/powerpoint/2010/main" val="15650019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B451F1D6-124F-9B1C-0E02-381D73347CA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D0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28" descr="A black and white background with stars&#10;&#10;Description automatically generated">
            <a:extLst>
              <a:ext uri="{FF2B5EF4-FFF2-40B4-BE49-F238E27FC236}">
                <a16:creationId xmlns:a16="http://schemas.microsoft.com/office/drawing/2014/main" id="{2F53DBC2-17A4-4986-D881-75301A30B6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67" y="0"/>
            <a:ext cx="12192000" cy="6858000"/>
          </a:xfrm>
          <a:prstGeom prst="rect">
            <a:avLst/>
          </a:prstGeom>
        </p:spPr>
      </p:pic>
      <p:pic>
        <p:nvPicPr>
          <p:cNvPr id="28" name="Picture 27" descr="A blue oval with black background">
            <a:extLst>
              <a:ext uri="{FF2B5EF4-FFF2-40B4-BE49-F238E27FC236}">
                <a16:creationId xmlns:a16="http://schemas.microsoft.com/office/drawing/2014/main" id="{76855E74-1958-5200-38F9-7635CE9BE691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1603" y="1133856"/>
            <a:ext cx="3935572" cy="24231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3C1C0D-549B-4FD9-82D8-7D43A9BD8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592" y="185261"/>
            <a:ext cx="10944225" cy="1525588"/>
          </a:xfrm>
        </p:spPr>
        <p:txBody>
          <a:bodyPr>
            <a:normAutofit/>
          </a:bodyPr>
          <a:lstStyle/>
          <a:p>
            <a: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  <a:t>Cosmic and Seren think they can fix the umbrella.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39A8028A-FD89-1E75-F675-0FAE302EF2DA}"/>
              </a:ext>
            </a:extLst>
          </p:cNvPr>
          <p:cNvSpPr txBox="1"/>
          <p:nvPr/>
        </p:nvSpPr>
        <p:spPr>
          <a:xfrm>
            <a:off x="3671841" y="4700530"/>
            <a:ext cx="1747059" cy="156966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+mj-cs"/>
              </a:rPr>
              <a:t>What do you think?</a:t>
            </a:r>
            <a:endParaRPr lang="en-US" sz="2000">
              <a:latin typeface="Arial" panose="020B0604020202020204" pitchFamily="34" charset="0"/>
              <a:ea typeface="+mj-ea"/>
              <a:cs typeface="+mj-cs"/>
            </a:endParaRPr>
          </a:p>
        </p:txBody>
      </p:sp>
      <p:pic>
        <p:nvPicPr>
          <p:cNvPr id="3" name="Picture 2" descr="A person and a child with a rainbow dress and a umbrella&#10;&#10;Description automatically generated">
            <a:extLst>
              <a:ext uri="{FF2B5EF4-FFF2-40B4-BE49-F238E27FC236}">
                <a16:creationId xmlns:a16="http://schemas.microsoft.com/office/drawing/2014/main" id="{757D38FB-777F-9632-E14C-A1D4424FCE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482" y="2192338"/>
            <a:ext cx="3325843" cy="4665662"/>
          </a:xfrm>
          <a:prstGeom prst="rect">
            <a:avLst/>
          </a:prstGeom>
        </p:spPr>
      </p:pic>
      <p:pic>
        <p:nvPicPr>
          <p:cNvPr id="14" name="Picture 1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FC688B6-69CE-FE49-9FA5-8B38AA60300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300" t="-5184"/>
          <a:stretch/>
        </p:blipFill>
        <p:spPr>
          <a:xfrm>
            <a:off x="5753395" y="3795516"/>
            <a:ext cx="1618207" cy="3068117"/>
          </a:xfrm>
          <a:prstGeom prst="rect">
            <a:avLst/>
          </a:prstGeom>
        </p:spPr>
      </p:pic>
      <p:pic>
        <p:nvPicPr>
          <p:cNvPr id="15" name="Picture 14" descr="A cartoon of a child wearing headphones&#10;&#10;Description automatically generated">
            <a:extLst>
              <a:ext uri="{FF2B5EF4-FFF2-40B4-BE49-F238E27FC236}">
                <a16:creationId xmlns:a16="http://schemas.microsoft.com/office/drawing/2014/main" id="{3BD81169-E957-CBF8-7CFA-F9AC48F28BB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4568" y="3646012"/>
            <a:ext cx="2119423" cy="320485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A5C93F2-94A7-EBED-9944-C8D68CA49166}"/>
              </a:ext>
            </a:extLst>
          </p:cNvPr>
          <p:cNvSpPr txBox="1"/>
          <p:nvPr/>
        </p:nvSpPr>
        <p:spPr>
          <a:xfrm>
            <a:off x="3378682" y="1497833"/>
            <a:ext cx="312059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 think we need a brightly coloured, thin fabric to make it waterproof.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GB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EE3E88AE-59A8-FBFA-A5A7-69066B2A1A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73442" y="1422593"/>
            <a:ext cx="3466391" cy="2570794"/>
          </a:xfrm>
          <a:prstGeom prst="rect">
            <a:avLst/>
          </a:prstGeom>
        </p:spPr>
      </p:pic>
      <p:pic>
        <p:nvPicPr>
          <p:cNvPr id="26" name="Picture 25" descr="A purple oval object with a black background&#10;&#10;Description automatically generated">
            <a:extLst>
              <a:ext uri="{FF2B5EF4-FFF2-40B4-BE49-F238E27FC236}">
                <a16:creationId xmlns:a16="http://schemas.microsoft.com/office/drawing/2014/main" id="{ECC3E394-9CF8-6AD1-1FA8-50A2B1F775C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049532" flipH="1">
            <a:off x="8435727" y="3825946"/>
            <a:ext cx="4057937" cy="297326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08BA92F-1C38-0F39-AA1E-5839BDD5AA64}"/>
              </a:ext>
            </a:extLst>
          </p:cNvPr>
          <p:cNvSpPr txBox="1"/>
          <p:nvPr/>
        </p:nvSpPr>
        <p:spPr>
          <a:xfrm>
            <a:off x="9104155" y="4434465"/>
            <a:ext cx="2546932" cy="1805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 think we need a thick fabric to make it waterproof.</a:t>
            </a:r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CFB8FE-06BB-FA89-3312-C8561B8CD6DD}"/>
              </a:ext>
            </a:extLst>
          </p:cNvPr>
          <p:cNvSpPr txBox="1"/>
          <p:nvPr/>
        </p:nvSpPr>
        <p:spPr>
          <a:xfrm>
            <a:off x="6944546" y="1608032"/>
            <a:ext cx="292418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28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 think we need </a:t>
            </a:r>
            <a:r>
              <a:rPr lang="en-GB" sz="2800">
                <a:latin typeface="Arial" panose="020B0604020202020204" pitchFamily="34" charset="0"/>
              </a:rPr>
              <a:t>to use a </a:t>
            </a:r>
            <a:r>
              <a:rPr kumimoji="0" lang="en-GB" sz="28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sponge to make it waterproof.</a:t>
            </a: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3908319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D0E6ACA-0EF4-B902-05F7-B6B277709499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5BB2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black and blue background with stars&#10;&#10;Description automatically generated">
            <a:extLst>
              <a:ext uri="{FF2B5EF4-FFF2-40B4-BE49-F238E27FC236}">
                <a16:creationId xmlns:a16="http://schemas.microsoft.com/office/drawing/2014/main" id="{09A9DE93-FA35-349B-9F60-87FB020485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4476D102-021C-D056-8A2D-75FD3546C326}"/>
              </a:ext>
            </a:extLst>
          </p:cNvPr>
          <p:cNvSpPr txBox="1"/>
          <p:nvPr/>
        </p:nvSpPr>
        <p:spPr>
          <a:xfrm>
            <a:off x="522977" y="170397"/>
            <a:ext cx="1021550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We are going on a minibeast hunt!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A3557EF1-3564-6DB0-1507-3C5E008F156F}"/>
              </a:ext>
            </a:extLst>
          </p:cNvPr>
          <p:cNvSpPr txBox="1"/>
          <p:nvPr/>
        </p:nvSpPr>
        <p:spPr>
          <a:xfrm>
            <a:off x="3571118" y="5214333"/>
            <a:ext cx="8200533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Where will we look for minibeasts?</a:t>
            </a:r>
          </a:p>
          <a:p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How will we stay safe?</a:t>
            </a:r>
          </a:p>
        </p:txBody>
      </p:sp>
      <p:pic>
        <p:nvPicPr>
          <p:cNvPr id="11" name="Picture 10" descr="A picture containing tree, outdoor, grass, plant&#10;&#10;Description automatically generated">
            <a:extLst>
              <a:ext uri="{FF2B5EF4-FFF2-40B4-BE49-F238E27FC236}">
                <a16:creationId xmlns:a16="http://schemas.microsoft.com/office/drawing/2014/main" id="{7B74CB39-BD24-6F93-591D-A80ED3CB61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054" y="1858963"/>
            <a:ext cx="2328584" cy="3108514"/>
          </a:xfrm>
          <a:prstGeom prst="rect">
            <a:avLst/>
          </a:prstGeom>
        </p:spPr>
      </p:pic>
      <p:pic>
        <p:nvPicPr>
          <p:cNvPr id="12" name="Picture 11" descr="A small pond with a dock and grass&#10;&#10;Description automatically generated">
            <a:extLst>
              <a:ext uri="{FF2B5EF4-FFF2-40B4-BE49-F238E27FC236}">
                <a16:creationId xmlns:a16="http://schemas.microsoft.com/office/drawing/2014/main" id="{F2FEBEB9-D504-1DE7-FDFC-9A9621FC29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6363" y="2229598"/>
            <a:ext cx="3062569" cy="2367244"/>
          </a:xfrm>
          <a:prstGeom prst="rect">
            <a:avLst/>
          </a:prstGeom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692E0A4-90A8-DF49-4673-AA01177730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347" y="1021278"/>
            <a:ext cx="2081566" cy="14161325"/>
          </a:xfrm>
          <a:prstGeom prst="rect">
            <a:avLst/>
          </a:prstGeom>
        </p:spPr>
      </p:pic>
      <p:pic>
        <p:nvPicPr>
          <p:cNvPr id="14" name="Picture 13" descr="A green leaves on a black background&#10;&#10;Description automatically generated">
            <a:extLst>
              <a:ext uri="{FF2B5EF4-FFF2-40B4-BE49-F238E27FC236}">
                <a16:creationId xmlns:a16="http://schemas.microsoft.com/office/drawing/2014/main" id="{C25DFF1F-8FAE-7B3D-290A-9CFA390A16A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3839" y="333375"/>
            <a:ext cx="1469287" cy="1597231"/>
          </a:xfrm>
          <a:prstGeom prst="rect">
            <a:avLst/>
          </a:prstGeom>
        </p:spPr>
      </p:pic>
      <p:pic>
        <p:nvPicPr>
          <p:cNvPr id="17" name="Picture 16" descr="A cartoon of a child wearing headphones&#10;&#10;Description automatically generated">
            <a:extLst>
              <a:ext uri="{FF2B5EF4-FFF2-40B4-BE49-F238E27FC236}">
                <a16:creationId xmlns:a16="http://schemas.microsoft.com/office/drawing/2014/main" id="{68C8C9BC-C998-1431-00A8-B49F520051F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12743">
            <a:off x="9742811" y="1938766"/>
            <a:ext cx="7383398" cy="746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9065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EF0578F-6630-9A8F-8C4C-8F389D8C940B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5BB2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black and blue background with stars&#10;&#10;Description automatically generated">
            <a:extLst>
              <a:ext uri="{FF2B5EF4-FFF2-40B4-BE49-F238E27FC236}">
                <a16:creationId xmlns:a16="http://schemas.microsoft.com/office/drawing/2014/main" id="{6095A88D-2C59-BF4D-9B28-D0FF629671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3C1C0D-549B-4FD9-82D8-7D43A9BD8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783" y="195635"/>
            <a:ext cx="10944225" cy="1525588"/>
          </a:xfrm>
        </p:spPr>
        <p:txBody>
          <a:bodyPr>
            <a:normAutofit/>
          </a:bodyPr>
          <a:lstStyle/>
          <a:p>
            <a: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  <a:t>Which materials could fix the umbrella?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BF90CAB-7D03-DC49-4281-5FDA61EB9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18" y="2676804"/>
            <a:ext cx="5883649" cy="3225614"/>
          </a:xfrm>
          <a:prstGeom prst="ellipse">
            <a:avLst/>
          </a:prstGeom>
        </p:spPr>
      </p:pic>
      <p:pic>
        <p:nvPicPr>
          <p:cNvPr id="8" name="Picture 7" descr="A purple oval object with a black background&#10;&#10;Description automatically generated">
            <a:extLst>
              <a:ext uri="{FF2B5EF4-FFF2-40B4-BE49-F238E27FC236}">
                <a16:creationId xmlns:a16="http://schemas.microsoft.com/office/drawing/2014/main" id="{10DF908A-C2DF-F5AC-87D1-3548F44DA5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049532" flipV="1">
            <a:off x="6625749" y="1558856"/>
            <a:ext cx="3130820" cy="2561157"/>
          </a:xfrm>
          <a:prstGeom prst="rect">
            <a:avLst/>
          </a:prstGeom>
        </p:spPr>
      </p:pic>
      <p:pic>
        <p:nvPicPr>
          <p:cNvPr id="5" name="Picture 4" descr="A cartoon of a child wearing headphones&#10;&#10;Description automatically generated">
            <a:extLst>
              <a:ext uri="{FF2B5EF4-FFF2-40B4-BE49-F238E27FC236}">
                <a16:creationId xmlns:a16="http://schemas.microsoft.com/office/drawing/2014/main" id="{1A722907-D5CE-6658-4875-C22D39F543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3120" y="1810655"/>
            <a:ext cx="2668880" cy="49579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C9A5F3-E386-0BDF-8600-A9AEAB585AB0}"/>
              </a:ext>
            </a:extLst>
          </p:cNvPr>
          <p:cNvSpPr txBox="1"/>
          <p:nvPr/>
        </p:nvSpPr>
        <p:spPr>
          <a:xfrm>
            <a:off x="7229835" y="2044005"/>
            <a:ext cx="199072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How will you find out?</a:t>
            </a:r>
          </a:p>
        </p:txBody>
      </p:sp>
    </p:spTree>
    <p:extLst>
      <p:ext uri="{BB962C8B-B14F-4D97-AF65-F5344CB8AC3E}">
        <p14:creationId xmlns:p14="http://schemas.microsoft.com/office/powerpoint/2010/main" val="11862467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background with a purple border&#10;&#10;Description automatically generated with medium confidence">
            <a:extLst>
              <a:ext uri="{FF2B5EF4-FFF2-40B4-BE49-F238E27FC236}">
                <a16:creationId xmlns:a16="http://schemas.microsoft.com/office/drawing/2014/main" id="{11F1FA92-21D0-7BAB-1A31-4655A35728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3C1C0D-549B-4FD9-82D8-7D43A9BD8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90" y="-140944"/>
            <a:ext cx="10944225" cy="1525588"/>
          </a:xfrm>
        </p:spPr>
        <p:txBody>
          <a:bodyPr>
            <a:normAutofit/>
          </a:bodyPr>
          <a:lstStyle/>
          <a:p>
            <a: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  <a:t>Testing the materials</a:t>
            </a:r>
          </a:p>
        </p:txBody>
      </p:sp>
      <p:pic>
        <p:nvPicPr>
          <p:cNvPr id="3" name="Picture 2" descr="A red plastic container with a lid&#10;&#10;Description automatically generated">
            <a:extLst>
              <a:ext uri="{FF2B5EF4-FFF2-40B4-BE49-F238E27FC236}">
                <a16:creationId xmlns:a16="http://schemas.microsoft.com/office/drawing/2014/main" id="{E8259FB0-DB4D-4CAE-AE94-EA4A50CABF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"/>
          <a:stretch/>
        </p:blipFill>
        <p:spPr>
          <a:xfrm>
            <a:off x="2399927" y="3367460"/>
            <a:ext cx="3447876" cy="1682695"/>
          </a:xfrm>
          <a:prstGeom prst="rect">
            <a:avLst/>
          </a:prstGeom>
        </p:spPr>
      </p:pic>
      <p:pic>
        <p:nvPicPr>
          <p:cNvPr id="4" name="Picture 3" descr="A couple of rolls of paper towels&#10;&#10;Description automatically generated">
            <a:extLst>
              <a:ext uri="{FF2B5EF4-FFF2-40B4-BE49-F238E27FC236}">
                <a16:creationId xmlns:a16="http://schemas.microsoft.com/office/drawing/2014/main" id="{D948C1D1-9020-3E8A-ACCA-95F89F1382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4081" y="3233179"/>
            <a:ext cx="2752725" cy="2250604"/>
          </a:xfrm>
          <a:prstGeom prst="rect">
            <a:avLst/>
          </a:prstGeom>
        </p:spPr>
      </p:pic>
      <p:pic>
        <p:nvPicPr>
          <p:cNvPr id="5" name="Picture 4" descr="Falcon Transparent Transfer Pipettes, Xetra Bio Solution | ID: 21486918073">
            <a:extLst>
              <a:ext uri="{FF2B5EF4-FFF2-40B4-BE49-F238E27FC236}">
                <a16:creationId xmlns:a16="http://schemas.microsoft.com/office/drawing/2014/main" id="{88D343A2-86B4-5D3E-8F17-978648D0D6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9214" y="3282669"/>
            <a:ext cx="2753286" cy="2053478"/>
          </a:xfrm>
          <a:prstGeom prst="rect">
            <a:avLst/>
          </a:prstGeom>
        </p:spPr>
      </p:pic>
      <p:pic>
        <p:nvPicPr>
          <p:cNvPr id="6" name="Picture 5" descr="A picture containing bottle, indoor, beverage, drinking water&#10;&#10;Description automatically generated">
            <a:extLst>
              <a:ext uri="{FF2B5EF4-FFF2-40B4-BE49-F238E27FC236}">
                <a16:creationId xmlns:a16="http://schemas.microsoft.com/office/drawing/2014/main" id="{9F4DD0F0-3AEE-977F-9880-81A5EB19883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236" y="2849843"/>
            <a:ext cx="1852893" cy="2491628"/>
          </a:xfrm>
          <a:prstGeom prst="ellipse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A8028A-FD89-1E75-F675-0FAE302EF2DA}"/>
              </a:ext>
            </a:extLst>
          </p:cNvPr>
          <p:cNvSpPr txBox="1"/>
          <p:nvPr/>
        </p:nvSpPr>
        <p:spPr>
          <a:xfrm>
            <a:off x="439208" y="2009295"/>
            <a:ext cx="1810868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+mj-cs"/>
              </a:rPr>
              <a:t>liquid</a:t>
            </a:r>
            <a:endParaRPr lang="en-US" sz="2400" b="1">
              <a:solidFill>
                <a:srgbClr val="158F9D"/>
              </a:solidFill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73B354-9EF8-48ED-D426-B8DCE9278115}"/>
              </a:ext>
            </a:extLst>
          </p:cNvPr>
          <p:cNvSpPr txBox="1"/>
          <p:nvPr/>
        </p:nvSpPr>
        <p:spPr>
          <a:xfrm>
            <a:off x="3547510" y="2284461"/>
            <a:ext cx="1810868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+mj-cs"/>
              </a:rPr>
              <a:t>tray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8CC414-A8BA-B752-79DE-1F7842B75E34}"/>
              </a:ext>
            </a:extLst>
          </p:cNvPr>
          <p:cNvSpPr txBox="1"/>
          <p:nvPr/>
        </p:nvSpPr>
        <p:spPr>
          <a:xfrm>
            <a:off x="6585938" y="1820502"/>
            <a:ext cx="1810868" cy="101566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+mj-cs"/>
              </a:rPr>
              <a:t>paper</a:t>
            </a:r>
            <a:r>
              <a:rPr lang="en-US" sz="3200" b="1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+mj-cs"/>
              </a:rPr>
              <a:t> </a:t>
            </a:r>
            <a:r>
              <a:rPr lang="en-US" sz="2800" b="1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+mj-cs"/>
              </a:rPr>
              <a:t>towel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DBD4CB-B416-C5D1-F0C7-E67507D092B3}"/>
              </a:ext>
            </a:extLst>
          </p:cNvPr>
          <p:cNvSpPr txBox="1"/>
          <p:nvPr/>
        </p:nvSpPr>
        <p:spPr>
          <a:xfrm>
            <a:off x="9753600" y="2289269"/>
            <a:ext cx="1810868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+mj-cs"/>
              </a:rPr>
              <a:t>pipette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504D60C-95DE-2860-B410-30E153F1CA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47510" y="2673414"/>
            <a:ext cx="699189" cy="847502"/>
          </a:xfrm>
          <a:prstGeom prst="rect">
            <a:avLst/>
          </a:prstGeom>
        </p:spPr>
      </p:pic>
      <p:pic>
        <p:nvPicPr>
          <p:cNvPr id="15" name="Picture 14" descr="An orange arrow pointing down&#10;&#10;Description automatically generated">
            <a:extLst>
              <a:ext uri="{FF2B5EF4-FFF2-40B4-BE49-F238E27FC236}">
                <a16:creationId xmlns:a16="http://schemas.microsoft.com/office/drawing/2014/main" id="{9F93151C-EFE4-6027-4A36-70BB7EE5C3C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5548" y="2763808"/>
            <a:ext cx="613044" cy="1037722"/>
          </a:xfrm>
          <a:prstGeom prst="rect">
            <a:avLst/>
          </a:prstGeom>
        </p:spPr>
      </p:pic>
      <p:pic>
        <p:nvPicPr>
          <p:cNvPr id="17" name="Picture 16" descr="A purple arrow pointing to the left&#10;&#10;Description automatically generated">
            <a:extLst>
              <a:ext uri="{FF2B5EF4-FFF2-40B4-BE49-F238E27FC236}">
                <a16:creationId xmlns:a16="http://schemas.microsoft.com/office/drawing/2014/main" id="{AAD80AFD-ABB9-7BA2-3AF9-91E2D7BD743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721321">
            <a:off x="10405743" y="3157065"/>
            <a:ext cx="1247855" cy="611896"/>
          </a:xfrm>
          <a:prstGeom prst="rect">
            <a:avLst/>
          </a:prstGeom>
        </p:spPr>
      </p:pic>
      <p:pic>
        <p:nvPicPr>
          <p:cNvPr id="19" name="Picture 18" descr="A blue arrow pointing towards the camera&#10;&#10;Description automatically generated">
            <a:extLst>
              <a:ext uri="{FF2B5EF4-FFF2-40B4-BE49-F238E27FC236}">
                <a16:creationId xmlns:a16="http://schemas.microsoft.com/office/drawing/2014/main" id="{D9E0A4BE-9FC2-B696-05E6-224970F1BBD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99276" flipH="1">
            <a:off x="1548441" y="2394167"/>
            <a:ext cx="1243643" cy="92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1757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3AA8A02-B567-B55C-2E35-9F79FF4033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D0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DED3D5-988A-27F8-6916-1BC7616D4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1" y="0"/>
            <a:ext cx="12187065" cy="6857999"/>
          </a:xfrm>
          <a:prstGeom prst="rect">
            <a:avLst/>
          </a:prstGeom>
        </p:spPr>
      </p:pic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FF641C3-EBF6-9777-03E6-F54AE0B318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300" t="-4429"/>
          <a:stretch/>
        </p:blipFill>
        <p:spPr>
          <a:xfrm>
            <a:off x="74869" y="2737619"/>
            <a:ext cx="1747059" cy="38464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3C1C0D-549B-4FD9-82D8-7D43A9BD8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40" y="-97277"/>
            <a:ext cx="10944225" cy="1525588"/>
          </a:xfrm>
        </p:spPr>
        <p:txBody>
          <a:bodyPr>
            <a:normAutofit/>
          </a:bodyPr>
          <a:lstStyle/>
          <a:p>
            <a: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  <a:t>Recording your results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7B60B60-1266-FB8B-97BA-DC4A592524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2825" y="1471469"/>
            <a:ext cx="3213179" cy="2260434"/>
          </a:xfrm>
          <a:prstGeom prst="rect">
            <a:avLst/>
          </a:prstGeom>
        </p:spPr>
      </p:pic>
      <p:pic>
        <p:nvPicPr>
          <p:cNvPr id="5" name="Picture 4" descr="A person and a child with a rainbow dress and a umbrella&#10;&#10;Description automatically generated">
            <a:extLst>
              <a:ext uri="{FF2B5EF4-FFF2-40B4-BE49-F238E27FC236}">
                <a16:creationId xmlns:a16="http://schemas.microsoft.com/office/drawing/2014/main" id="{90F0FD97-A8DD-AA5B-0591-622B1482022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9054" y="2192338"/>
            <a:ext cx="3648077" cy="4665662"/>
          </a:xfrm>
          <a:prstGeom prst="rect">
            <a:avLst/>
          </a:prstGeom>
        </p:spPr>
      </p:pic>
      <p:pic>
        <p:nvPicPr>
          <p:cNvPr id="12" name="Picture 11" descr="A blue oval with black background">
            <a:extLst>
              <a:ext uri="{FF2B5EF4-FFF2-40B4-BE49-F238E27FC236}">
                <a16:creationId xmlns:a16="http://schemas.microsoft.com/office/drawing/2014/main" id="{5A7BFB24-D103-B162-68A3-A1E8778CB102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32504" y="333374"/>
            <a:ext cx="3858946" cy="34337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06DB4D-B65B-BD5A-7B58-F73E900C1D5F}"/>
              </a:ext>
            </a:extLst>
          </p:cNvPr>
          <p:cNvSpPr txBox="1"/>
          <p:nvPr/>
        </p:nvSpPr>
        <p:spPr>
          <a:xfrm>
            <a:off x="1696445" y="1761686"/>
            <a:ext cx="266036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 could sort the materials using a hoop.</a:t>
            </a:r>
            <a:endParaRPr kumimoji="0" lang="en-US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3A7C26-2B7D-B581-8BEB-40053B91B996}"/>
              </a:ext>
            </a:extLst>
          </p:cNvPr>
          <p:cNvSpPr txBox="1"/>
          <p:nvPr/>
        </p:nvSpPr>
        <p:spPr>
          <a:xfrm>
            <a:off x="6507318" y="751343"/>
            <a:ext cx="277712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Would all the waterproof materials be good for fixing my umbrella? 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Why?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cartoon of a question mark&#10;&#10;Description automatically generated">
            <a:extLst>
              <a:ext uri="{FF2B5EF4-FFF2-40B4-BE49-F238E27FC236}">
                <a16:creationId xmlns:a16="http://schemas.microsoft.com/office/drawing/2014/main" id="{01FC9F03-35C2-1EEC-4F71-F348A360A23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1681" y="3506294"/>
            <a:ext cx="8062762" cy="337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395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56AD350-95FC-01CB-F44A-6A2EC05B2A4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D0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A black and white background with stars&#10;&#10;Description automatically generated">
            <a:extLst>
              <a:ext uri="{FF2B5EF4-FFF2-40B4-BE49-F238E27FC236}">
                <a16:creationId xmlns:a16="http://schemas.microsoft.com/office/drawing/2014/main" id="{FE56C05C-CF43-3112-6514-FCCBFBFDB9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6267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3C1C0D-549B-4FD9-82D8-7D43A9BD8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084" y="75743"/>
            <a:ext cx="5086799" cy="1525588"/>
          </a:xfrm>
        </p:spPr>
        <p:txBody>
          <a:bodyPr>
            <a:normAutofit/>
          </a:bodyPr>
          <a:lstStyle/>
          <a:p>
            <a: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  <a:t>Take it further...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FE199544-A14F-9604-3FAE-8E09EB136759}"/>
              </a:ext>
            </a:extLst>
          </p:cNvPr>
          <p:cNvSpPr txBox="1"/>
          <p:nvPr/>
        </p:nvSpPr>
        <p:spPr>
          <a:xfrm>
            <a:off x="862084" y="1912600"/>
            <a:ext cx="4909262" cy="310854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+mj-cs"/>
              </a:rPr>
              <a:t>Can you think of some other things you might want to keep out of the rain?</a:t>
            </a:r>
          </a:p>
          <a:p>
            <a:endParaRPr lang="en-US" sz="2800" b="1">
              <a:solidFill>
                <a:srgbClr val="158F9D"/>
              </a:solidFill>
              <a:latin typeface="Arial" panose="020B0604020202020204" pitchFamily="34" charset="0"/>
              <a:ea typeface="+mj-ea"/>
              <a:cs typeface="+mj-cs"/>
            </a:endParaRPr>
          </a:p>
          <a:p>
            <a:r>
              <a:rPr lang="en-US" sz="2800" b="1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+mj-cs"/>
              </a:rPr>
              <a:t>Can you think of a way of keeping them dry? </a:t>
            </a:r>
          </a:p>
        </p:txBody>
      </p:sp>
      <p:pic>
        <p:nvPicPr>
          <p:cNvPr id="8" name="Picture 7" descr="A person walking down a sidewalk with bags&#10;&#10;Description automatically generated">
            <a:extLst>
              <a:ext uri="{FF2B5EF4-FFF2-40B4-BE49-F238E27FC236}">
                <a16:creationId xmlns:a16="http://schemas.microsoft.com/office/drawing/2014/main" id="{C08E05B9-BC41-611F-2507-3A9A4EB98D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7283" y="759344"/>
            <a:ext cx="2930830" cy="2930830"/>
          </a:xfrm>
          <a:prstGeom prst="ellipse">
            <a:avLst/>
          </a:prstGeom>
        </p:spPr>
      </p:pic>
      <p:pic>
        <p:nvPicPr>
          <p:cNvPr id="10" name="Picture 9" descr="A rabbit on grass with bushes and flowers&#10;&#10;Description automatically generated">
            <a:extLst>
              <a:ext uri="{FF2B5EF4-FFF2-40B4-BE49-F238E27FC236}">
                <a16:creationId xmlns:a16="http://schemas.microsoft.com/office/drawing/2014/main" id="{A44DA390-EE71-1689-C739-5903E4313F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87"/>
          <a:stretch/>
        </p:blipFill>
        <p:spPr>
          <a:xfrm>
            <a:off x="6797524" y="2871788"/>
            <a:ext cx="3409949" cy="3436937"/>
          </a:xfrm>
          <a:prstGeom prst="ellipse">
            <a:avLst/>
          </a:prstGeom>
        </p:spPr>
      </p:pic>
      <p:pic>
        <p:nvPicPr>
          <p:cNvPr id="11" name="Picture 10" descr="A cloud with rain drops&#10;&#10;Description automatically generated">
            <a:extLst>
              <a:ext uri="{FF2B5EF4-FFF2-40B4-BE49-F238E27FC236}">
                <a16:creationId xmlns:a16="http://schemas.microsoft.com/office/drawing/2014/main" id="{92F4E357-4CF3-04F9-6BD5-9083D9A1C69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4242" y="449374"/>
            <a:ext cx="3053711" cy="325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3334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sky with stars&#10;&#10;Description automatically generated">
            <a:extLst>
              <a:ext uri="{FF2B5EF4-FFF2-40B4-BE49-F238E27FC236}">
                <a16:creationId xmlns:a16="http://schemas.microsoft.com/office/drawing/2014/main" id="{A64BD168-1E32-7809-0DA9-2D14986FEC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1DD84738-4492-198A-471F-038BBDB26AC8}"/>
              </a:ext>
            </a:extLst>
          </p:cNvPr>
          <p:cNvSpPr txBox="1"/>
          <p:nvPr/>
        </p:nvSpPr>
        <p:spPr>
          <a:xfrm>
            <a:off x="413539" y="299403"/>
            <a:ext cx="1021550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Well done!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17B01A-A9B5-4EE6-09BF-E7EA9796F5FA}"/>
              </a:ext>
            </a:extLst>
          </p:cNvPr>
          <p:cNvSpPr txBox="1"/>
          <p:nvPr/>
        </p:nvSpPr>
        <p:spPr>
          <a:xfrm>
            <a:off x="414339" y="945734"/>
            <a:ext cx="424101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You can add a stamp or sticker to your CREST Passport!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613194-A64B-2726-10D9-83198953A4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5123">
            <a:off x="6111357" y="784997"/>
            <a:ext cx="5398173" cy="38249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AAD871-4369-94F2-71EA-207E93E1BC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82318">
            <a:off x="1974939" y="2432279"/>
            <a:ext cx="5480751" cy="3881719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9290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a purple border&#10;&#10;Description automatically generated with medium confidence">
            <a:extLst>
              <a:ext uri="{FF2B5EF4-FFF2-40B4-BE49-F238E27FC236}">
                <a16:creationId xmlns:a16="http://schemas.microsoft.com/office/drawing/2014/main" id="{BF6A624E-8C8E-B0C0-8C6C-53E184B822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E57565E1-E247-534C-59E9-0DF2D67B6670}"/>
              </a:ext>
            </a:extLst>
          </p:cNvPr>
          <p:cNvSpPr txBox="1"/>
          <p:nvPr/>
        </p:nvSpPr>
        <p:spPr>
          <a:xfrm>
            <a:off x="376811" y="159199"/>
            <a:ext cx="1021550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Collecting minibeasts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F0C26E86-D631-250A-C66A-1C8573586A64}"/>
              </a:ext>
            </a:extLst>
          </p:cNvPr>
          <p:cNvSpPr txBox="1"/>
          <p:nvPr/>
        </p:nvSpPr>
        <p:spPr>
          <a:xfrm>
            <a:off x="376811" y="5748339"/>
            <a:ext cx="1086803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How will we make sure we don't harm</a:t>
            </a:r>
            <a:r>
              <a:rPr lang="en-US" sz="3200">
                <a:solidFill>
                  <a:srgbClr val="25A0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>
                <a:solidFill>
                  <a:srgbClr val="158F9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them?</a:t>
            </a:r>
            <a:endParaRPr lang="en-GB" sz="3200">
              <a:solidFill>
                <a:srgbClr val="158F9D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" name="Picture 9" descr="A green plastic toy with a clear plastic handle&#10;&#10;Description automatically generated with medium confidence">
            <a:extLst>
              <a:ext uri="{FF2B5EF4-FFF2-40B4-BE49-F238E27FC236}">
                <a16:creationId xmlns:a16="http://schemas.microsoft.com/office/drawing/2014/main" id="{6C73FD0C-FF2B-D8D0-3DA4-5B8C68F98D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672" y="1920199"/>
            <a:ext cx="3087221" cy="1596839"/>
          </a:xfrm>
          <a:prstGeom prst="rect">
            <a:avLst/>
          </a:prstGeom>
        </p:spPr>
      </p:pic>
      <p:pic>
        <p:nvPicPr>
          <p:cNvPr id="15" name="Picture 14" descr="7006 - 6 Well Paint Palette">
            <a:extLst>
              <a:ext uri="{FF2B5EF4-FFF2-40B4-BE49-F238E27FC236}">
                <a16:creationId xmlns:a16="http://schemas.microsoft.com/office/drawing/2014/main" id="{C37BDA99-8E80-BDAE-98C5-A9E35D23C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2731" y="2532022"/>
            <a:ext cx="3078256" cy="1629336"/>
          </a:xfrm>
          <a:prstGeom prst="rect">
            <a:avLst/>
          </a:prstGeom>
        </p:spPr>
      </p:pic>
      <p:pic>
        <p:nvPicPr>
          <p:cNvPr id="6" name="Picture 5" descr="A paint brush and a round object&#10;&#10;Description automatically generated">
            <a:extLst>
              <a:ext uri="{FF2B5EF4-FFF2-40B4-BE49-F238E27FC236}">
                <a16:creationId xmlns:a16="http://schemas.microsoft.com/office/drawing/2014/main" id="{341F0471-5F10-873C-1FD7-501933F014B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064520">
            <a:off x="8587869" y="-46033"/>
            <a:ext cx="2721167" cy="4056453"/>
          </a:xfrm>
          <a:prstGeom prst="rect">
            <a:avLst/>
          </a:prstGeom>
        </p:spPr>
      </p:pic>
      <p:pic>
        <p:nvPicPr>
          <p:cNvPr id="8" name="Picture 7" descr="A paint brush and a round object&#10;&#10;Description automatically generated">
            <a:extLst>
              <a:ext uri="{FF2B5EF4-FFF2-40B4-BE49-F238E27FC236}">
                <a16:creationId xmlns:a16="http://schemas.microsoft.com/office/drawing/2014/main" id="{D2D7F839-BBFD-E410-401B-485440A9F85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5870" y="4423364"/>
            <a:ext cx="1954828" cy="1804701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AF4BAD2B-0DDD-AD1A-332E-4B6FB36AAB8B}"/>
              </a:ext>
            </a:extLst>
          </p:cNvPr>
          <p:cNvSpPr/>
          <p:nvPr/>
        </p:nvSpPr>
        <p:spPr>
          <a:xfrm>
            <a:off x="6259309" y="4002252"/>
            <a:ext cx="1549491" cy="1549491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5EACDC5-FF20-1B06-89C8-8B05BDC23DBA}"/>
              </a:ext>
            </a:extLst>
          </p:cNvPr>
          <p:cNvSpPr/>
          <p:nvPr/>
        </p:nvSpPr>
        <p:spPr>
          <a:xfrm>
            <a:off x="3753588" y="4003573"/>
            <a:ext cx="1549491" cy="1549491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3B088D2-FA51-4134-379E-750B35348304}"/>
              </a:ext>
            </a:extLst>
          </p:cNvPr>
          <p:cNvSpPr/>
          <p:nvPr/>
        </p:nvSpPr>
        <p:spPr>
          <a:xfrm>
            <a:off x="1182669" y="3945109"/>
            <a:ext cx="1549491" cy="1549491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102D58E-EBA1-7180-7DC2-3D6B57E56B08}"/>
              </a:ext>
            </a:extLst>
          </p:cNvPr>
          <p:cNvSpPr/>
          <p:nvPr/>
        </p:nvSpPr>
        <p:spPr>
          <a:xfrm>
            <a:off x="5484564" y="1598053"/>
            <a:ext cx="1549491" cy="1549491"/>
          </a:xfrm>
          <a:prstGeom prst="ellipse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 descr="A screenshot of a video game&#10;&#10;Description automatically generated">
            <a:extLst>
              <a:ext uri="{FF2B5EF4-FFF2-40B4-BE49-F238E27FC236}">
                <a16:creationId xmlns:a16="http://schemas.microsoft.com/office/drawing/2014/main" id="{6712DB75-ABE2-3A50-73EC-47A6151A5A0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5679" y="5272428"/>
            <a:ext cx="457200" cy="37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5562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B2BE627E82BC4BAFF6F72779512BEE" ma:contentTypeVersion="28" ma:contentTypeDescription="Create a new document." ma:contentTypeScope="" ma:versionID="04c2f481c4d462675483bde4cb29d767">
  <xsd:schema xmlns:xsd="http://www.w3.org/2001/XMLSchema" xmlns:xs="http://www.w3.org/2001/XMLSchema" xmlns:p="http://schemas.microsoft.com/office/2006/metadata/properties" xmlns:ns1="http://schemas.microsoft.com/sharepoint/v3" xmlns:ns2="5888dc7e-574f-412b-b0c1-d1272ceede5a" xmlns:ns3="f35cf21f-4c90-4c31-b2be-962ed3f04f12" targetNamespace="http://schemas.microsoft.com/office/2006/metadata/properties" ma:root="true" ma:fieldsID="851c716b1e4cef5ac8e55cf80d73163c" ns1:_="" ns2:_="" ns3:_="">
    <xsd:import namespace="http://schemas.microsoft.com/sharepoint/v3"/>
    <xsd:import namespace="5888dc7e-574f-412b-b0c1-d1272ceede5a"/>
    <xsd:import namespace="f35cf21f-4c90-4c31-b2be-962ed3f04f1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1:_ip_UnifiedCompliancePolicyProperties" minOccurs="0"/>
                <xsd:element ref="ns1:_ip_UnifiedCompliancePolicyUIAc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1:_dlc_ExpireDateSaved" minOccurs="0"/>
                <xsd:element ref="ns1:_dlc_ExpireDate" minOccurs="0"/>
                <xsd:element ref="ns1:_dlc_Exempt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Preview" minOccurs="0"/>
                <xsd:element ref="ns3:MediaServiceObjectDetectorVersions" minOccurs="0"/>
                <xsd:element ref="ns3:MediaServiceSearchProperties" minOccurs="0"/>
                <xsd:element ref="ns3:Time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  <xsd:element name="_dlc_ExpireDateSaved" ma:index="24" nillable="true" ma:displayName="Original Expiration Date" ma:hidden="true" ma:internalName="_dlc_ExpireDateSaved" ma:readOnly="true">
      <xsd:simpleType>
        <xsd:restriction base="dms:DateTime"/>
      </xsd:simpleType>
    </xsd:element>
    <xsd:element name="_dlc_ExpireDate" ma:index="25" nillable="true" ma:displayName="Expiration Date" ma:hidden="true" ma:internalName="_dlc_ExpireDate" ma:readOnly="true">
      <xsd:simpleType>
        <xsd:restriction base="dms:DateTime"/>
      </xsd:simpleType>
    </xsd:element>
    <xsd:element name="_dlc_Exempt" ma:index="26" nillable="true" ma:displayName="Exempt from Policy" ma:hidden="true" ma:internalName="_dlc_Exempt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88dc7e-574f-412b-b0c1-d1272ceede5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TaxCatchAll" ma:index="30" nillable="true" ma:displayName="Taxonomy Catch All Column" ma:hidden="true" ma:list="{8d00c09c-64cc-40b5-b62d-98cd3ea61ec5}" ma:internalName="TaxCatchAll" ma:showField="CatchAllData" ma:web="5888dc7e-574f-412b-b0c1-d1272ceede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5cf21f-4c90-4c31-b2be-962ed3f04f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9" nillable="true" ma:taxonomy="true" ma:internalName="lcf76f155ced4ddcb4097134ff3c332f" ma:taxonomyFieldName="MediaServiceImageTags" ma:displayName="Image Tags" ma:readOnly="false" ma:fieldId="{5cf76f15-5ced-4ddc-b409-7134ff3c332f}" ma:taxonomyMulti="true" ma:sspId="467a9367-3028-4b03-bdb8-e3689ed89f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Preview" ma:index="31" nillable="true" ma:displayName="Preview" ma:format="Thumbnail" ma:internalName="Preview">
      <xsd:simpleType>
        <xsd:restriction base="dms:Unknown"/>
      </xsd:simpleType>
    </xsd:element>
    <xsd:element name="MediaServiceObjectDetectorVersions" ma:index="3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Time" ma:index="34" nillable="true" ma:displayName="Time" ma:format="DateTime" ma:internalName="Time">
      <xsd:simpleType>
        <xsd:restriction base="dms:DateTime"/>
      </xsd:simpleType>
    </xsd:element>
    <xsd:element name="MediaServiceBillingMetadata" ma:index="3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35cf21f-4c90-4c31-b2be-962ed3f04f12">
      <Terms xmlns="http://schemas.microsoft.com/office/infopath/2007/PartnerControls"/>
    </lcf76f155ced4ddcb4097134ff3c332f>
    <_ip_UnifiedCompliancePolicyUIAction xmlns="http://schemas.microsoft.com/sharepoint/v3" xsi:nil="true"/>
    <_ip_UnifiedCompliancePolicyProperties xmlns="http://schemas.microsoft.com/sharepoint/v3" xsi:nil="true"/>
    <TaxCatchAll xmlns="5888dc7e-574f-412b-b0c1-d1272ceede5a" xsi:nil="true"/>
    <Preview xmlns="f35cf21f-4c90-4c31-b2be-962ed3f04f12" xsi:nil="true"/>
    <Time xmlns="f35cf21f-4c90-4c31-b2be-962ed3f04f1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59F538E-DC29-4916-8B39-E1F034025949}">
  <ds:schemaRefs>
    <ds:schemaRef ds:uri="5888dc7e-574f-412b-b0c1-d1272ceede5a"/>
    <ds:schemaRef ds:uri="f35cf21f-4c90-4c31-b2be-962ed3f04f1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89D6A1D-F339-4C01-B380-B73EEFD6129D}">
  <ds:schemaRefs>
    <ds:schemaRef ds:uri="5888dc7e-574f-412b-b0c1-d1272ceede5a"/>
    <ds:schemaRef ds:uri="f35cf21f-4c90-4c31-b2be-962ed3f04f1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13EDA6D-D4DC-4508-9C84-C34C8528B9B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Application>Microsoft Office PowerPoint</Application>
  <PresentationFormat>Widescreen</PresentationFormat>
  <Slides>84</Slides>
  <Notes>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5" baseType="lpstr">
      <vt:lpstr>Office Theme</vt:lpstr>
      <vt:lpstr>PowerPoint Presentation</vt:lpstr>
      <vt:lpstr>Animal Adventure</vt:lpstr>
      <vt:lpstr>Meet the characters...</vt:lpstr>
      <vt:lpstr>Cosmic and Seren are in Cosmic’s garden.  </vt:lpstr>
      <vt:lpstr>PowerPoint Presentation</vt:lpstr>
      <vt:lpstr>PowerPoint Presentation</vt:lpstr>
      <vt:lpstr>Where will Uncle Astro tell Cosmic and Seren to look?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 Seen, Be Safe</vt:lpstr>
      <vt:lpstr>Meet the characters...</vt:lpstr>
      <vt:lpstr>Tara can't wait to take Luna for a walk!</vt:lpstr>
      <vt:lpstr>Tara's grandma thinks she needs to wear something different.</vt:lpstr>
      <vt:lpstr>What do you think?</vt:lpstr>
      <vt:lpstr>Which materials do you think can be seen in the dark?</vt:lpstr>
      <vt:lpstr>Testing the materials</vt:lpstr>
      <vt:lpstr>Recording your results</vt:lpstr>
      <vt:lpstr>Take it further...</vt:lpstr>
      <vt:lpstr>PowerPoint Presentation</vt:lpstr>
      <vt:lpstr>Peggy Problem</vt:lpstr>
      <vt:lpstr>Meet the characters...</vt:lpstr>
      <vt:lpstr>Aunt Stella is doing some washing.</vt:lpstr>
      <vt:lpstr>Some of the clothes fall off the washing line.</vt:lpstr>
      <vt:lpstr>Which pegs do you think have the best grip?</vt:lpstr>
      <vt:lpstr>Which peg do you think will work best?</vt:lpstr>
      <vt:lpstr>Testing</vt:lpstr>
      <vt:lpstr>Recording your results</vt:lpstr>
      <vt:lpstr>Take it further...</vt:lpstr>
      <vt:lpstr>PowerPoint Presentation</vt:lpstr>
      <vt:lpstr>Plant Detectives</vt:lpstr>
      <vt:lpstr>Meet the characters...</vt:lpstr>
      <vt:lpstr>Zeke has spotted something outside Tara's house.</vt:lpstr>
      <vt:lpstr>What a mystery!</vt:lpstr>
      <vt:lpstr>How can Tara and Zeke find out more?</vt:lpstr>
      <vt:lpstr>Where will we go to be plant detectives?</vt:lpstr>
      <vt:lpstr>Recording your results</vt:lpstr>
      <vt:lpstr>Take it further...</vt:lpstr>
      <vt:lpstr>PowerPoint Presentation</vt:lpstr>
      <vt:lpstr>Sneaky Shadow</vt:lpstr>
      <vt:lpstr>Meet the characters...</vt:lpstr>
      <vt:lpstr>Seren is worried.</vt:lpstr>
      <vt:lpstr>It is getting dark outside.</vt:lpstr>
      <vt:lpstr>What makes a shadow?  </vt:lpstr>
      <vt:lpstr>How can you find out?</vt:lpstr>
      <vt:lpstr>Make a shadow puppet</vt:lpstr>
      <vt:lpstr>Recording your results</vt:lpstr>
      <vt:lpstr>Who do you agree with?</vt:lpstr>
      <vt:lpstr>Take it further...</vt:lpstr>
      <vt:lpstr>PowerPoint Presentation</vt:lpstr>
      <vt:lpstr>Sniffly Sneezes</vt:lpstr>
      <vt:lpstr>Meet the characters...</vt:lpstr>
      <vt:lpstr>Poor Zeke has a cold.</vt:lpstr>
      <vt:lpstr>Poor Zeke has a cold.</vt:lpstr>
      <vt:lpstr>What makes a good hankie?</vt:lpstr>
      <vt:lpstr>Which material will make the best hankie?</vt:lpstr>
      <vt:lpstr>Testing the materials</vt:lpstr>
      <vt:lpstr>Recording your results</vt:lpstr>
      <vt:lpstr>Take it further...</vt:lpstr>
      <vt:lpstr>PowerPoint Presentation</vt:lpstr>
      <vt:lpstr>Testing Timers</vt:lpstr>
      <vt:lpstr>Meet the characters...</vt:lpstr>
      <vt:lpstr>Cosmic, Gem and Seren are practising for Sports Day.</vt:lpstr>
      <vt:lpstr>PowerPoint Presentation</vt:lpstr>
      <vt:lpstr>Have you ever seen a sand timer?</vt:lpstr>
      <vt:lpstr>How can we make one?</vt:lpstr>
      <vt:lpstr>You are going to make your own sand timer!</vt:lpstr>
      <vt:lpstr>How long does your sand timer take?</vt:lpstr>
      <vt:lpstr>Recording your results</vt:lpstr>
      <vt:lpstr>Take it further...</vt:lpstr>
      <vt:lpstr>PowerPoint Presentation</vt:lpstr>
      <vt:lpstr>Useless Umbrella</vt:lpstr>
      <vt:lpstr>Meet the characters...</vt:lpstr>
      <vt:lpstr>Aunt Stella is off to a wedding.</vt:lpstr>
      <vt:lpstr>There is a problem.</vt:lpstr>
      <vt:lpstr>Cosmic and Seren think they can fix the umbrella.</vt:lpstr>
      <vt:lpstr>Which materials could fix the umbrella?</vt:lpstr>
      <vt:lpstr>Testing the materials</vt:lpstr>
      <vt:lpstr>Recording your results</vt:lpstr>
      <vt:lpstr>Take it further...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Tom</dc:creator>
  <cp:revision>2</cp:revision>
  <dcterms:created xsi:type="dcterms:W3CDTF">2025-04-29T00:35:50Z</dcterms:created>
  <dcterms:modified xsi:type="dcterms:W3CDTF">2025-06-22T16:27:41Z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0x0101003AB2BE627E82BC4BAFF6F72779512BEE</vt:lpwstr>
  </property>
  <property fmtid="{D5CDD505-2E9C-101B-9397-08002B2CF9AE}" pid="3" name="_dlc_policyId">
    <vt:lpwstr/>
  </property>
  <property fmtid="{D5CDD505-2E9C-101B-9397-08002B2CF9AE}" pid="4" name="ItemRetentionFormula">
    <vt:lpwstr/>
  </property>
  <property fmtid="{D5CDD505-2E9C-101B-9397-08002B2CF9AE}" pid="5" name="MediaServiceImageTags">
    <vt:lpwstr/>
  </property>
</Properties>
</file>