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4"/>
  </p:notesMasterIdLst>
  <p:sldIdLst>
    <p:sldId id="256" r:id="rId5"/>
    <p:sldId id="258" r:id="rId6"/>
    <p:sldId id="257" r:id="rId7"/>
    <p:sldId id="259" r:id="rId8"/>
    <p:sldId id="260" r:id="rId9"/>
    <p:sldId id="261" r:id="rId10"/>
    <p:sldId id="262" r:id="rId11"/>
    <p:sldId id="264" r:id="rId12"/>
    <p:sldId id="275" r:id="rId13"/>
    <p:sldId id="265" r:id="rId14"/>
    <p:sldId id="266" r:id="rId15"/>
    <p:sldId id="276" r:id="rId16"/>
    <p:sldId id="277" r:id="rId17"/>
    <p:sldId id="278" r:id="rId18"/>
    <p:sldId id="270" r:id="rId19"/>
    <p:sldId id="271" r:id="rId20"/>
    <p:sldId id="272" r:id="rId21"/>
    <p:sldId id="273" r:id="rId22"/>
    <p:sldId id="274" r:id="rId23"/>
  </p:sldIdLst>
  <p:sldSz cx="12192000" cy="6858000"/>
  <p:notesSz cx="6858000" cy="326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na Cudmore" initials="LC" lastIdx="3" clrIdx="0">
    <p:extLst>
      <p:ext uri="{19B8F6BF-5375-455C-9EA6-DF929625EA0E}">
        <p15:presenceInfo xmlns:p15="http://schemas.microsoft.com/office/powerpoint/2012/main" userId="S::lorna.cudmore@britishscienceassociation.org::0bf892ff-27d3-4180-8f38-d704c1c17c58" providerId="AD"/>
      </p:ext>
    </p:extLst>
  </p:cmAuthor>
  <p:cmAuthor id="2" name="Louise Ogden" initials="LO" lastIdx="3" clrIdx="1">
    <p:extLst>
      <p:ext uri="{19B8F6BF-5375-455C-9EA6-DF929625EA0E}">
        <p15:presenceInfo xmlns:p15="http://schemas.microsoft.com/office/powerpoint/2012/main" userId="S::Louise.Ogden@britishscienceassociation.org::9d6f61be-65af-4d11-9108-205d6465526c" providerId="AD"/>
      </p:ext>
    </p:extLst>
  </p:cmAuthor>
  <p:cmAuthor id="3" name="Caitlin Brown" initials="CB" lastIdx="2" clrIdx="2">
    <p:extLst>
      <p:ext uri="{19B8F6BF-5375-455C-9EA6-DF929625EA0E}">
        <p15:presenceInfo xmlns:p15="http://schemas.microsoft.com/office/powerpoint/2012/main" userId="S::caitlin.brown@britishscienceassociation.org::708ad47e-022a-41cd-a974-46d266dc19fc" providerId="AD"/>
      </p:ext>
    </p:extLst>
  </p:cmAuthor>
  <p:cmAuthor id="4" name="Philipps, Olivia" initials="PO" lastIdx="3" clrIdx="3">
    <p:extLst>
      <p:ext uri="{19B8F6BF-5375-455C-9EA6-DF929625EA0E}">
        <p15:presenceInfo xmlns:p15="http://schemas.microsoft.com/office/powerpoint/2012/main" userId="S::Olivia.Philipps@royalsociety.org::270c04b6-1c7b-4417-b39e-a8a291d879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EAEDB3"/>
    <a:srgbClr val="FBF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957D0-0C65-47AA-ABE8-7384DF31721D}" v="1" dt="2021-04-09T09:55:23.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8259" autoAdjust="0"/>
  </p:normalViewPr>
  <p:slideViewPr>
    <p:cSldViewPr snapToGrid="0">
      <p:cViewPr varScale="1">
        <p:scale>
          <a:sx n="46" d="100"/>
          <a:sy n="46" d="100"/>
        </p:scale>
        <p:origin x="476" y="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CBEDA-1BFF-4199-A772-B7835792E5AA}" type="datetimeFigureOut">
              <a:rPr lang="en-GB" smtClean="0"/>
              <a:t>16/04/2025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85FC9-EBD8-4975-80AA-76C4FB3CA35D}" type="slidenum">
              <a:rPr lang="en-GB" smtClean="0"/>
              <a:t>‹#›</a:t>
            </a:fld>
            <a:endParaRPr lang="en-GB"/>
          </a:p>
        </p:txBody>
      </p:sp>
    </p:spTree>
    <p:extLst>
      <p:ext uri="{BB962C8B-B14F-4D97-AF65-F5344CB8AC3E}">
        <p14:creationId xmlns:p14="http://schemas.microsoft.com/office/powerpoint/2010/main" val="3143384872"/>
      </p:ext>
    </p:extLst>
  </p:cSld>
  <p:clrMap bg1="lt1" tx1="dk1" bg2="lt2" tx2="dk2" accent1="accent1" accent2="accent2" accent3="accent3" accent4="accent4" accent5="accent5" accent6="accent6" hlink="hlink" folHlink="folHlink"/>
  <p:notesStyle>
    <a:lvl1pPr marL="0" algn="l" defTabSz="586496" rtl="0" eaLnBrk="1" latinLnBrk="0" hangingPunct="1">
      <a:defRPr sz="770" kern="1200">
        <a:solidFill>
          <a:schemeClr val="tx1"/>
        </a:solidFill>
        <a:latin typeface="+mn-lt"/>
        <a:ea typeface="+mn-ea"/>
        <a:cs typeface="+mn-cs"/>
      </a:defRPr>
    </a:lvl1pPr>
    <a:lvl2pPr marL="293248" algn="l" defTabSz="586496" rtl="0" eaLnBrk="1" latinLnBrk="0" hangingPunct="1">
      <a:defRPr sz="770" kern="1200">
        <a:solidFill>
          <a:schemeClr val="tx1"/>
        </a:solidFill>
        <a:latin typeface="+mn-lt"/>
        <a:ea typeface="+mn-ea"/>
        <a:cs typeface="+mn-cs"/>
      </a:defRPr>
    </a:lvl2pPr>
    <a:lvl3pPr marL="586496" algn="l" defTabSz="586496" rtl="0" eaLnBrk="1" latinLnBrk="0" hangingPunct="1">
      <a:defRPr sz="770" kern="1200">
        <a:solidFill>
          <a:schemeClr val="tx1"/>
        </a:solidFill>
        <a:latin typeface="+mn-lt"/>
        <a:ea typeface="+mn-ea"/>
        <a:cs typeface="+mn-cs"/>
      </a:defRPr>
    </a:lvl3pPr>
    <a:lvl4pPr marL="879744" algn="l" defTabSz="586496" rtl="0" eaLnBrk="1" latinLnBrk="0" hangingPunct="1">
      <a:defRPr sz="770" kern="1200">
        <a:solidFill>
          <a:schemeClr val="tx1"/>
        </a:solidFill>
        <a:latin typeface="+mn-lt"/>
        <a:ea typeface="+mn-ea"/>
        <a:cs typeface="+mn-cs"/>
      </a:defRPr>
    </a:lvl4pPr>
    <a:lvl5pPr marL="1172992" algn="l" defTabSz="586496" rtl="0" eaLnBrk="1" latinLnBrk="0" hangingPunct="1">
      <a:defRPr sz="770" kern="1200">
        <a:solidFill>
          <a:schemeClr val="tx1"/>
        </a:solidFill>
        <a:latin typeface="+mn-lt"/>
        <a:ea typeface="+mn-ea"/>
        <a:cs typeface="+mn-cs"/>
      </a:defRPr>
    </a:lvl5pPr>
    <a:lvl6pPr marL="1466240" algn="l" defTabSz="586496" rtl="0" eaLnBrk="1" latinLnBrk="0" hangingPunct="1">
      <a:defRPr sz="770" kern="1200">
        <a:solidFill>
          <a:schemeClr val="tx1"/>
        </a:solidFill>
        <a:latin typeface="+mn-lt"/>
        <a:ea typeface="+mn-ea"/>
        <a:cs typeface="+mn-cs"/>
      </a:defRPr>
    </a:lvl6pPr>
    <a:lvl7pPr marL="1759488" algn="l" defTabSz="586496" rtl="0" eaLnBrk="1" latinLnBrk="0" hangingPunct="1">
      <a:defRPr sz="770" kern="1200">
        <a:solidFill>
          <a:schemeClr val="tx1"/>
        </a:solidFill>
        <a:latin typeface="+mn-lt"/>
        <a:ea typeface="+mn-ea"/>
        <a:cs typeface="+mn-cs"/>
      </a:defRPr>
    </a:lvl7pPr>
    <a:lvl8pPr marL="2052737" algn="l" defTabSz="586496" rtl="0" eaLnBrk="1" latinLnBrk="0" hangingPunct="1">
      <a:defRPr sz="770" kern="1200">
        <a:solidFill>
          <a:schemeClr val="tx1"/>
        </a:solidFill>
        <a:latin typeface="+mn-lt"/>
        <a:ea typeface="+mn-ea"/>
        <a:cs typeface="+mn-cs"/>
      </a:defRPr>
    </a:lvl8pPr>
    <a:lvl9pPr marL="2345985" algn="l" defTabSz="586496" rtl="0" eaLnBrk="1" latinLnBrk="0" hangingPunct="1">
      <a:defRPr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oyalsociety.org/topics-policy/projects/machine-learning/what-is-machine-learning-infographi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a:t>
            </a:fld>
            <a:endParaRPr lang="en-GB"/>
          </a:p>
        </p:txBody>
      </p:sp>
    </p:spTree>
    <p:extLst>
      <p:ext uri="{BB962C8B-B14F-4D97-AF65-F5344CB8AC3E}">
        <p14:creationId xmlns:p14="http://schemas.microsoft.com/office/powerpoint/2010/main" val="419653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dirty="0">
                <a:solidFill>
                  <a:srgbClr val="434343"/>
                </a:solidFill>
              </a:rPr>
              <a:t>1. </a:t>
            </a:r>
            <a:r>
              <a:rPr lang="en-GB" b="1" dirty="0" err="1">
                <a:solidFill>
                  <a:srgbClr val="434343"/>
                </a:solidFill>
              </a:rPr>
              <a:t>Gofynnwch</a:t>
            </a:r>
            <a:r>
              <a:rPr lang="en-GB" b="1" dirty="0">
                <a:solidFill>
                  <a:srgbClr val="434343"/>
                </a:solidFill>
              </a:rPr>
              <a:t> </a:t>
            </a:r>
            <a:r>
              <a:rPr lang="en-GB" b="1" dirty="0" err="1">
                <a:solidFill>
                  <a:srgbClr val="434343"/>
                </a:solidFill>
              </a:rPr>
              <a:t>i'r</a:t>
            </a:r>
            <a:r>
              <a:rPr lang="en-GB" b="1" dirty="0">
                <a:solidFill>
                  <a:srgbClr val="434343"/>
                </a:solidFill>
              </a:rPr>
              <a:t> </a:t>
            </a:r>
            <a:r>
              <a:rPr lang="en-GB" b="1" dirty="0" err="1">
                <a:solidFill>
                  <a:srgbClr val="434343"/>
                </a:solidFill>
              </a:rPr>
              <a:t>dosbarth</a:t>
            </a:r>
            <a:endParaRPr lang="en-GB" b="1" dirty="0">
              <a:solidFill>
                <a:srgbClr val="434343"/>
              </a:solidFill>
            </a:endParaRPr>
          </a:p>
          <a:p>
            <a:pPr marL="0" lvl="0" indent="0" algn="l" rtl="0">
              <a:lnSpc>
                <a:spcPct val="115000"/>
              </a:lnSpc>
              <a:spcBef>
                <a:spcPts val="0"/>
              </a:spcBef>
              <a:spcAft>
                <a:spcPts val="0"/>
              </a:spcAft>
              <a:buSzPts val="1100"/>
              <a:buNone/>
            </a:pPr>
            <a:r>
              <a:rPr lang="en-GB" dirty="0" err="1">
                <a:solidFill>
                  <a:srgbClr val="434343"/>
                </a:solidFill>
              </a:rPr>
              <a:t>Gofynnwch</a:t>
            </a:r>
            <a:r>
              <a:rPr lang="en-GB" dirty="0">
                <a:solidFill>
                  <a:srgbClr val="434343"/>
                </a:solidFill>
              </a:rPr>
              <a:t> </a:t>
            </a:r>
            <a:r>
              <a:rPr lang="en-GB" dirty="0" err="1">
                <a:solidFill>
                  <a:srgbClr val="434343"/>
                </a:solidFill>
              </a:rPr>
              <a:t>i'r</a:t>
            </a:r>
            <a:r>
              <a:rPr lang="en-GB" dirty="0">
                <a:solidFill>
                  <a:srgbClr val="434343"/>
                </a:solidFill>
              </a:rPr>
              <a:t> </a:t>
            </a:r>
            <a:r>
              <a:rPr lang="en-GB" dirty="0" err="1">
                <a:solidFill>
                  <a:srgbClr val="434343"/>
                </a:solidFill>
              </a:rPr>
              <a:t>dosbarth</a:t>
            </a:r>
            <a:r>
              <a:rPr lang="en-GB" dirty="0">
                <a:solidFill>
                  <a:srgbClr val="434343"/>
                </a:solidFill>
              </a:rPr>
              <a:t> </a:t>
            </a:r>
            <a:r>
              <a:rPr lang="en-GB" dirty="0" err="1">
                <a:solidFill>
                  <a:srgbClr val="434343"/>
                </a:solidFill>
              </a:rPr>
              <a:t>awgrymu</a:t>
            </a:r>
            <a:r>
              <a:rPr lang="en-GB" dirty="0">
                <a:solidFill>
                  <a:srgbClr val="434343"/>
                </a:solidFill>
              </a:rPr>
              <a:t> </a:t>
            </a:r>
            <a:r>
              <a:rPr lang="en-GB" dirty="0" err="1">
                <a:solidFill>
                  <a:srgbClr val="434343"/>
                </a:solidFill>
              </a:rPr>
              <a:t>rhai</a:t>
            </a:r>
            <a:r>
              <a:rPr lang="en-GB" dirty="0">
                <a:solidFill>
                  <a:srgbClr val="434343"/>
                </a:solidFill>
              </a:rPr>
              <a:t> </a:t>
            </a:r>
            <a:r>
              <a:rPr lang="en-GB" dirty="0" err="1">
                <a:solidFill>
                  <a:srgbClr val="434343"/>
                </a:solidFill>
              </a:rPr>
              <a:t>syniadau</a:t>
            </a:r>
            <a:r>
              <a:rPr lang="en-GB" dirty="0">
                <a:solidFill>
                  <a:srgbClr val="434343"/>
                </a:solidFill>
              </a:rPr>
              <a:t> am </a:t>
            </a:r>
            <a:r>
              <a:rPr lang="en-GB" dirty="0" err="1">
                <a:solidFill>
                  <a:srgbClr val="434343"/>
                </a:solidFill>
              </a:rPr>
              <a:t>ffyrdd</a:t>
            </a:r>
            <a:r>
              <a:rPr lang="en-GB" dirty="0">
                <a:solidFill>
                  <a:srgbClr val="434343"/>
                </a:solidFill>
              </a:rPr>
              <a:t> y </a:t>
            </a:r>
            <a:r>
              <a:rPr lang="en-GB" dirty="0" err="1">
                <a:solidFill>
                  <a:srgbClr val="434343"/>
                </a:solidFill>
              </a:rPr>
              <a:t>gellir</a:t>
            </a:r>
            <a:r>
              <a:rPr lang="en-GB" dirty="0">
                <a:solidFill>
                  <a:srgbClr val="434343"/>
                </a:solidFill>
              </a:rPr>
              <a:t> </a:t>
            </a:r>
            <a:r>
              <a:rPr lang="en-GB" dirty="0" err="1">
                <a:solidFill>
                  <a:srgbClr val="434343"/>
                </a:solidFill>
              </a:rPr>
              <a:t>defnyddio</a:t>
            </a:r>
            <a:r>
              <a:rPr lang="en-GB" dirty="0">
                <a:solidFill>
                  <a:srgbClr val="434343"/>
                </a:solidFill>
              </a:rPr>
              <a:t> </a:t>
            </a:r>
            <a:r>
              <a:rPr lang="en-GB" dirty="0" err="1">
                <a:solidFill>
                  <a:srgbClr val="434343"/>
                </a:solidFill>
              </a:rPr>
              <a:t>dysgu</a:t>
            </a:r>
            <a:r>
              <a:rPr lang="en-GB" dirty="0">
                <a:solidFill>
                  <a:srgbClr val="434343"/>
                </a:solidFill>
              </a:rPr>
              <a:t> </a:t>
            </a:r>
            <a:r>
              <a:rPr lang="en-GB" dirty="0" err="1">
                <a:solidFill>
                  <a:srgbClr val="434343"/>
                </a:solidFill>
              </a:rPr>
              <a:t>peirianyddol</a:t>
            </a:r>
            <a:r>
              <a:rPr lang="en-GB" dirty="0">
                <a:solidFill>
                  <a:srgbClr val="434343"/>
                </a:solidFill>
              </a:rPr>
              <a:t> </a:t>
            </a:r>
            <a:r>
              <a:rPr lang="en-GB" dirty="0" err="1">
                <a:solidFill>
                  <a:srgbClr val="434343"/>
                </a:solidFill>
              </a:rPr>
              <a:t>yn</a:t>
            </a:r>
            <a:r>
              <a:rPr lang="en-GB" dirty="0">
                <a:solidFill>
                  <a:srgbClr val="434343"/>
                </a:solidFill>
              </a:rPr>
              <a:t> y </a:t>
            </a:r>
            <a:r>
              <a:rPr lang="en-GB" dirty="0" err="1">
                <a:solidFill>
                  <a:srgbClr val="434343"/>
                </a:solidFill>
              </a:rPr>
              <a:t>dyfodol</a:t>
            </a:r>
            <a:r>
              <a:rPr lang="en-GB" dirty="0">
                <a:solidFill>
                  <a:srgbClr val="434343"/>
                </a:solidFill>
              </a:rPr>
              <a:t>.</a:t>
            </a:r>
          </a:p>
          <a:p>
            <a:pPr marL="0" lvl="0" indent="0" algn="l" rtl="0">
              <a:lnSpc>
                <a:spcPct val="115000"/>
              </a:lnSpc>
              <a:spcBef>
                <a:spcPts val="0"/>
              </a:spcBef>
              <a:spcAft>
                <a:spcPts val="0"/>
              </a:spcAft>
              <a:buSzPts val="1100"/>
              <a:buNone/>
            </a:pPr>
            <a:r>
              <a:rPr lang="en-GB" dirty="0" err="1">
                <a:solidFill>
                  <a:srgbClr val="434343"/>
                </a:solidFill>
              </a:rPr>
              <a:t>Yssgogwch</a:t>
            </a:r>
            <a:r>
              <a:rPr lang="en-GB" dirty="0">
                <a:solidFill>
                  <a:srgbClr val="434343"/>
                </a:solidFill>
              </a:rPr>
              <a:t> y </a:t>
            </a:r>
            <a:r>
              <a:rPr lang="en-GB" dirty="0" err="1">
                <a:solidFill>
                  <a:srgbClr val="434343"/>
                </a:solidFill>
              </a:rPr>
              <a:t>myfyrwyr</a:t>
            </a:r>
            <a:r>
              <a:rPr lang="en-GB" dirty="0">
                <a:solidFill>
                  <a:srgbClr val="434343"/>
                </a:solidFill>
              </a:rPr>
              <a:t> </a:t>
            </a:r>
            <a:r>
              <a:rPr lang="en-GB" dirty="0" err="1">
                <a:solidFill>
                  <a:srgbClr val="434343"/>
                </a:solidFill>
              </a:rPr>
              <a:t>gan</a:t>
            </a:r>
            <a:r>
              <a:rPr lang="en-GB" dirty="0">
                <a:solidFill>
                  <a:srgbClr val="434343"/>
                </a:solidFill>
              </a:rPr>
              <a:t> </a:t>
            </a:r>
            <a:r>
              <a:rPr lang="en-GB" dirty="0" err="1">
                <a:solidFill>
                  <a:srgbClr val="434343"/>
                </a:solidFill>
              </a:rPr>
              <a:t>ddefnyddio'r</a:t>
            </a:r>
            <a:r>
              <a:rPr lang="en-GB" dirty="0">
                <a:solidFill>
                  <a:srgbClr val="434343"/>
                </a:solidFill>
              </a:rPr>
              <a:t> </a:t>
            </a:r>
            <a:r>
              <a:rPr lang="en-GB" dirty="0" err="1">
                <a:solidFill>
                  <a:srgbClr val="434343"/>
                </a:solidFill>
              </a:rPr>
              <a:t>delweddau</a:t>
            </a:r>
            <a:r>
              <a:rPr lang="en-GB" dirty="0">
                <a:solidFill>
                  <a:srgbClr val="434343"/>
                </a:solidFill>
              </a:rPr>
              <a:t> </a:t>
            </a:r>
            <a:r>
              <a:rPr lang="en-GB" dirty="0" err="1">
                <a:solidFill>
                  <a:srgbClr val="434343"/>
                </a:solidFill>
              </a:rPr>
              <a:t>ar</a:t>
            </a:r>
            <a:r>
              <a:rPr lang="en-GB" dirty="0">
                <a:solidFill>
                  <a:srgbClr val="434343"/>
                </a:solidFill>
              </a:rPr>
              <a:t> y </a:t>
            </a:r>
            <a:r>
              <a:rPr lang="en-GB" dirty="0" err="1">
                <a:solidFill>
                  <a:srgbClr val="434343"/>
                </a:solidFill>
              </a:rPr>
              <a:t>sleid</a:t>
            </a:r>
            <a:r>
              <a:rPr lang="en-GB" dirty="0">
                <a:solidFill>
                  <a:srgbClr val="434343"/>
                </a:solidFill>
              </a:rPr>
              <a:t> </a:t>
            </a:r>
            <a:r>
              <a:rPr lang="en-GB" dirty="0" err="1">
                <a:solidFill>
                  <a:srgbClr val="434343"/>
                </a:solidFill>
              </a:rPr>
              <a:t>i</a:t>
            </a:r>
            <a:r>
              <a:rPr lang="en-GB" dirty="0">
                <a:solidFill>
                  <a:srgbClr val="434343"/>
                </a:solidFill>
              </a:rPr>
              <a:t> </a:t>
            </a:r>
            <a:r>
              <a:rPr lang="en-GB" dirty="0" err="1">
                <a:solidFill>
                  <a:srgbClr val="434343"/>
                </a:solidFill>
              </a:rPr>
              <a:t>feddwl</a:t>
            </a:r>
            <a:r>
              <a:rPr lang="en-GB" dirty="0">
                <a:solidFill>
                  <a:srgbClr val="434343"/>
                </a:solidFill>
              </a:rPr>
              <a:t> am </a:t>
            </a:r>
            <a:r>
              <a:rPr lang="en-GB" dirty="0" err="1">
                <a:solidFill>
                  <a:srgbClr val="434343"/>
                </a:solidFill>
              </a:rPr>
              <a:t>ddefnyddiau</a:t>
            </a:r>
            <a:r>
              <a:rPr lang="en-GB" dirty="0">
                <a:solidFill>
                  <a:srgbClr val="434343"/>
                </a:solidFill>
              </a:rPr>
              <a:t> </a:t>
            </a:r>
            <a:r>
              <a:rPr lang="en-GB" dirty="0" err="1">
                <a:solidFill>
                  <a:srgbClr val="434343"/>
                </a:solidFill>
              </a:rPr>
              <a:t>mewn</a:t>
            </a:r>
            <a:r>
              <a:rPr lang="en-GB" dirty="0">
                <a:solidFill>
                  <a:srgbClr val="434343"/>
                </a:solidFill>
              </a:rPr>
              <a:t> </a:t>
            </a:r>
            <a:r>
              <a:rPr lang="en-GB" dirty="0" err="1">
                <a:solidFill>
                  <a:srgbClr val="434343"/>
                </a:solidFill>
              </a:rPr>
              <a:t>gwahanol</a:t>
            </a:r>
            <a:r>
              <a:rPr lang="en-GB" dirty="0">
                <a:solidFill>
                  <a:srgbClr val="434343"/>
                </a:solidFill>
              </a:rPr>
              <a:t> </a:t>
            </a:r>
            <a:r>
              <a:rPr lang="en-GB" dirty="0" err="1">
                <a:solidFill>
                  <a:srgbClr val="434343"/>
                </a:solidFill>
              </a:rPr>
              <a:t>feysydd</a:t>
            </a:r>
            <a:r>
              <a:rPr lang="en-GB" dirty="0">
                <a:solidFill>
                  <a:srgbClr val="434343"/>
                </a:solidFill>
              </a:rPr>
              <a:t>, </a:t>
            </a:r>
            <a:r>
              <a:rPr lang="en-GB" dirty="0" err="1">
                <a:solidFill>
                  <a:srgbClr val="434343"/>
                </a:solidFill>
              </a:rPr>
              <a:t>tasgau</a:t>
            </a:r>
            <a:r>
              <a:rPr lang="en-GB" dirty="0">
                <a:solidFill>
                  <a:srgbClr val="434343"/>
                </a:solidFill>
              </a:rPr>
              <a:t> </a:t>
            </a:r>
            <a:r>
              <a:rPr lang="en-GB" dirty="0" err="1">
                <a:solidFill>
                  <a:srgbClr val="434343"/>
                </a:solidFill>
              </a:rPr>
              <a:t>cartref</a:t>
            </a:r>
            <a:r>
              <a:rPr lang="en-GB" dirty="0">
                <a:solidFill>
                  <a:srgbClr val="434343"/>
                </a:solidFill>
              </a:rPr>
              <a:t>, </a:t>
            </a:r>
            <a:r>
              <a:rPr lang="en-GB" dirty="0" err="1">
                <a:solidFill>
                  <a:srgbClr val="434343"/>
                </a:solidFill>
              </a:rPr>
              <a:t>gwaith</a:t>
            </a:r>
            <a:r>
              <a:rPr lang="en-GB" dirty="0">
                <a:solidFill>
                  <a:srgbClr val="434343"/>
                </a:solidFill>
              </a:rPr>
              <a:t> </a:t>
            </a:r>
            <a:r>
              <a:rPr lang="en-GB" dirty="0" err="1">
                <a:solidFill>
                  <a:srgbClr val="434343"/>
                </a:solidFill>
              </a:rPr>
              <a:t>ysgol</a:t>
            </a:r>
            <a:r>
              <a:rPr lang="en-GB" dirty="0">
                <a:solidFill>
                  <a:srgbClr val="434343"/>
                </a:solidFill>
              </a:rPr>
              <a:t>, </a:t>
            </a:r>
            <a:r>
              <a:rPr lang="en-GB" dirty="0" err="1">
                <a:solidFill>
                  <a:srgbClr val="434343"/>
                </a:solidFill>
              </a:rPr>
              <a:t>siopa</a:t>
            </a:r>
            <a:r>
              <a:rPr lang="en-GB" dirty="0">
                <a:solidFill>
                  <a:srgbClr val="434343"/>
                </a:solidFill>
              </a:rPr>
              <a:t>, </a:t>
            </a:r>
            <a:r>
              <a:rPr lang="en-GB" dirty="0" err="1">
                <a:solidFill>
                  <a:srgbClr val="434343"/>
                </a:solidFill>
              </a:rPr>
              <a:t>meddygaeth</a:t>
            </a:r>
            <a:r>
              <a:rPr lang="en-GB" dirty="0">
                <a:solidFill>
                  <a:srgbClr val="434343"/>
                </a:solidFill>
              </a:rPr>
              <a:t> a </a:t>
            </a:r>
            <a:r>
              <a:rPr lang="en-GB" dirty="0" err="1">
                <a:solidFill>
                  <a:srgbClr val="434343"/>
                </a:solidFill>
              </a:rPr>
              <a:t>mwy</a:t>
            </a:r>
            <a:r>
              <a:rPr lang="en-GB" dirty="0">
                <a:solidFill>
                  <a:srgbClr val="434343"/>
                </a:solidFill>
              </a:rPr>
              <a:t>.</a:t>
            </a:r>
          </a:p>
          <a:p>
            <a:pPr marL="0" lvl="0" indent="0" algn="l" rtl="0">
              <a:lnSpc>
                <a:spcPct val="115000"/>
              </a:lnSpc>
              <a:spcBef>
                <a:spcPts val="0"/>
              </a:spcBef>
              <a:spcAft>
                <a:spcPts val="0"/>
              </a:spcAft>
              <a:buSzPts val="1100"/>
              <a:buNone/>
            </a:pPr>
            <a:endParaRPr lang="en-GB" dirty="0">
              <a:solidFill>
                <a:srgbClr val="434343"/>
              </a:solidFill>
            </a:endParaRPr>
          </a:p>
          <a:p>
            <a:pPr marL="0" lvl="0" indent="0" algn="l" rtl="0">
              <a:lnSpc>
                <a:spcPct val="115000"/>
              </a:lnSpc>
              <a:spcBef>
                <a:spcPts val="0"/>
              </a:spcBef>
              <a:spcAft>
                <a:spcPts val="0"/>
              </a:spcAft>
              <a:buSzPts val="1100"/>
              <a:buNone/>
            </a:pPr>
            <a:r>
              <a:rPr lang="en-GB" b="1" dirty="0">
                <a:solidFill>
                  <a:srgbClr val="434343"/>
                </a:solidFill>
              </a:rPr>
              <a:t>2. </a:t>
            </a:r>
            <a:r>
              <a:rPr lang="en-GB" b="1" dirty="0" err="1">
                <a:solidFill>
                  <a:srgbClr val="434343"/>
                </a:solidFill>
              </a:rPr>
              <a:t>Atgoffa</a:t>
            </a:r>
            <a:endParaRPr lang="en-GB" b="1" dirty="0">
              <a:solidFill>
                <a:srgbClr val="434343"/>
              </a:solidFill>
            </a:endParaRPr>
          </a:p>
          <a:p>
            <a:pPr marL="0" lvl="0" indent="0" algn="l" rtl="0">
              <a:lnSpc>
                <a:spcPct val="115000"/>
              </a:lnSpc>
              <a:spcBef>
                <a:spcPts val="0"/>
              </a:spcBef>
              <a:spcAft>
                <a:spcPts val="0"/>
              </a:spcAft>
              <a:buSzPts val="1100"/>
              <a:buNone/>
            </a:pPr>
            <a:r>
              <a:rPr lang="en-GB" dirty="0" err="1">
                <a:solidFill>
                  <a:srgbClr val="434343"/>
                </a:solidFill>
              </a:rPr>
              <a:t>Yn</a:t>
            </a:r>
            <a:r>
              <a:rPr lang="en-GB" dirty="0">
                <a:solidFill>
                  <a:srgbClr val="434343"/>
                </a:solidFill>
              </a:rPr>
              <a:t> y </a:t>
            </a:r>
            <a:r>
              <a:rPr lang="en-GB" dirty="0" err="1">
                <a:solidFill>
                  <a:srgbClr val="434343"/>
                </a:solidFill>
              </a:rPr>
              <a:t>dyfodol</a:t>
            </a:r>
            <a:r>
              <a:rPr lang="en-GB" dirty="0">
                <a:solidFill>
                  <a:srgbClr val="434343"/>
                </a:solidFill>
              </a:rPr>
              <a:t>, </a:t>
            </a:r>
            <a:r>
              <a:rPr lang="en-GB" dirty="0" err="1">
                <a:solidFill>
                  <a:srgbClr val="434343"/>
                </a:solidFill>
              </a:rPr>
              <a:t>mae'n</a:t>
            </a:r>
            <a:r>
              <a:rPr lang="en-GB" dirty="0">
                <a:solidFill>
                  <a:srgbClr val="434343"/>
                </a:solidFill>
              </a:rPr>
              <a:t> </a:t>
            </a:r>
            <a:r>
              <a:rPr lang="en-GB" dirty="0" err="1">
                <a:solidFill>
                  <a:srgbClr val="434343"/>
                </a:solidFill>
              </a:rPr>
              <a:t>debygol</a:t>
            </a:r>
            <a:r>
              <a:rPr lang="en-GB" dirty="0">
                <a:solidFill>
                  <a:srgbClr val="434343"/>
                </a:solidFill>
              </a:rPr>
              <a:t> y </a:t>
            </a:r>
            <a:r>
              <a:rPr lang="en-GB" dirty="0" err="1">
                <a:solidFill>
                  <a:srgbClr val="434343"/>
                </a:solidFill>
              </a:rPr>
              <a:t>byddwn</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parhau</a:t>
            </a:r>
            <a:r>
              <a:rPr lang="en-GB" dirty="0">
                <a:solidFill>
                  <a:srgbClr val="434343"/>
                </a:solidFill>
              </a:rPr>
              <a:t> </a:t>
            </a:r>
            <a:r>
              <a:rPr lang="en-GB" dirty="0" err="1">
                <a:solidFill>
                  <a:srgbClr val="434343"/>
                </a:solidFill>
              </a:rPr>
              <a:t>i</a:t>
            </a:r>
            <a:r>
              <a:rPr lang="en-GB" dirty="0">
                <a:solidFill>
                  <a:srgbClr val="434343"/>
                </a:solidFill>
              </a:rPr>
              <a:t> weld </a:t>
            </a:r>
            <a:r>
              <a:rPr lang="en-GB" dirty="0" err="1">
                <a:solidFill>
                  <a:srgbClr val="434343"/>
                </a:solidFill>
              </a:rPr>
              <a:t>datblygiadau</a:t>
            </a:r>
            <a:r>
              <a:rPr lang="en-GB" dirty="0">
                <a:solidFill>
                  <a:srgbClr val="434343"/>
                </a:solidFill>
              </a:rPr>
              <a:t> </a:t>
            </a:r>
            <a:r>
              <a:rPr lang="en-GB" dirty="0" err="1">
                <a:solidFill>
                  <a:srgbClr val="434343"/>
                </a:solidFill>
              </a:rPr>
              <a:t>yng</a:t>
            </a:r>
            <a:r>
              <a:rPr lang="en-GB" dirty="0">
                <a:solidFill>
                  <a:srgbClr val="434343"/>
                </a:solidFill>
              </a:rPr>
              <a:t> </a:t>
            </a:r>
            <a:r>
              <a:rPr lang="en-GB" dirty="0" err="1">
                <a:solidFill>
                  <a:srgbClr val="434343"/>
                </a:solidFill>
              </a:rPr>
              <a:t>ngalluoedd</a:t>
            </a:r>
            <a:r>
              <a:rPr lang="en-GB" dirty="0">
                <a:solidFill>
                  <a:srgbClr val="434343"/>
                </a:solidFill>
              </a:rPr>
              <a:t> </a:t>
            </a:r>
            <a:r>
              <a:rPr lang="en-GB" dirty="0" err="1">
                <a:solidFill>
                  <a:srgbClr val="434343"/>
                </a:solidFill>
              </a:rPr>
              <a:t>dysgu</a:t>
            </a:r>
            <a:r>
              <a:rPr lang="en-GB" dirty="0">
                <a:solidFill>
                  <a:srgbClr val="434343"/>
                </a:solidFill>
              </a:rPr>
              <a:t> </a:t>
            </a:r>
            <a:r>
              <a:rPr lang="en-GB" dirty="0" err="1">
                <a:solidFill>
                  <a:srgbClr val="434343"/>
                </a:solidFill>
              </a:rPr>
              <a:t>peirianyddol</a:t>
            </a:r>
            <a:r>
              <a:rPr lang="en-GB" dirty="0">
                <a:solidFill>
                  <a:srgbClr val="434343"/>
                </a:solidFill>
              </a:rPr>
              <a:t>, ac </a:t>
            </a:r>
            <a:r>
              <a:rPr lang="en-GB" dirty="0" err="1">
                <a:solidFill>
                  <a:srgbClr val="434343"/>
                </a:solidFill>
              </a:rPr>
              <a:t>mae</a:t>
            </a:r>
            <a:r>
              <a:rPr lang="en-GB" dirty="0">
                <a:solidFill>
                  <a:srgbClr val="434343"/>
                </a:solidFill>
              </a:rPr>
              <a:t> </a:t>
            </a:r>
            <a:r>
              <a:rPr lang="en-GB" dirty="0" err="1">
                <a:solidFill>
                  <a:srgbClr val="434343"/>
                </a:solidFill>
              </a:rPr>
              <a:t>gan</a:t>
            </a:r>
            <a:r>
              <a:rPr lang="en-GB" dirty="0">
                <a:solidFill>
                  <a:srgbClr val="434343"/>
                </a:solidFill>
              </a:rPr>
              <a:t> y </a:t>
            </a:r>
            <a:r>
              <a:rPr lang="en-GB" dirty="0" err="1">
                <a:solidFill>
                  <a:srgbClr val="434343"/>
                </a:solidFill>
              </a:rPr>
              <a:t>dechneg</a:t>
            </a:r>
            <a:r>
              <a:rPr lang="en-GB" dirty="0">
                <a:solidFill>
                  <a:srgbClr val="434343"/>
                </a:solidFill>
              </a:rPr>
              <a:t> </a:t>
            </a:r>
            <a:r>
              <a:rPr lang="en-GB" dirty="0" err="1">
                <a:solidFill>
                  <a:srgbClr val="434343"/>
                </a:solidFill>
              </a:rPr>
              <a:t>gyffrous</a:t>
            </a:r>
            <a:r>
              <a:rPr lang="en-GB" dirty="0">
                <a:solidFill>
                  <a:srgbClr val="434343"/>
                </a:solidFill>
              </a:rPr>
              <a:t> hon y </a:t>
            </a:r>
            <a:r>
              <a:rPr lang="en-GB" dirty="0" err="1">
                <a:solidFill>
                  <a:srgbClr val="434343"/>
                </a:solidFill>
              </a:rPr>
              <a:t>potensial</a:t>
            </a:r>
            <a:r>
              <a:rPr lang="en-GB" dirty="0">
                <a:solidFill>
                  <a:srgbClr val="434343"/>
                </a:solidFill>
              </a:rPr>
              <a:t> </a:t>
            </a:r>
            <a:r>
              <a:rPr lang="en-GB" dirty="0" err="1">
                <a:solidFill>
                  <a:srgbClr val="434343"/>
                </a:solidFill>
              </a:rPr>
              <a:t>i</a:t>
            </a:r>
            <a:r>
              <a:rPr lang="en-GB" dirty="0">
                <a:solidFill>
                  <a:srgbClr val="434343"/>
                </a:solidFill>
              </a:rPr>
              <a:t> </a:t>
            </a:r>
            <a:r>
              <a:rPr lang="en-GB" dirty="0" err="1">
                <a:solidFill>
                  <a:srgbClr val="434343"/>
                </a:solidFill>
              </a:rPr>
              <a:t>newid</a:t>
            </a:r>
            <a:r>
              <a:rPr lang="en-GB" dirty="0">
                <a:solidFill>
                  <a:srgbClr val="434343"/>
                </a:solidFill>
              </a:rPr>
              <a:t> y </a:t>
            </a:r>
            <a:r>
              <a:rPr lang="en-GB" dirty="0" err="1">
                <a:solidFill>
                  <a:srgbClr val="434343"/>
                </a:solidFill>
              </a:rPr>
              <a:t>ffordd</a:t>
            </a:r>
            <a:r>
              <a:rPr lang="en-GB" dirty="0">
                <a:solidFill>
                  <a:srgbClr val="434343"/>
                </a:solidFill>
              </a:rPr>
              <a:t> </a:t>
            </a:r>
            <a:r>
              <a:rPr lang="en-GB" dirty="0" err="1">
                <a:solidFill>
                  <a:srgbClr val="434343"/>
                </a:solidFill>
              </a:rPr>
              <a:t>yr</a:t>
            </a:r>
            <a:r>
              <a:rPr lang="en-GB" dirty="0">
                <a:solidFill>
                  <a:srgbClr val="434343"/>
                </a:solidFill>
              </a:rPr>
              <a:t> </a:t>
            </a:r>
            <a:r>
              <a:rPr lang="en-GB" dirty="0" err="1">
                <a:solidFill>
                  <a:srgbClr val="434343"/>
                </a:solidFill>
              </a:rPr>
              <a:t>ydym</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defnyddio</a:t>
            </a:r>
            <a:r>
              <a:rPr lang="en-GB" dirty="0">
                <a:solidFill>
                  <a:srgbClr val="434343"/>
                </a:solidFill>
              </a:rPr>
              <a:t> data </a:t>
            </a:r>
            <a:r>
              <a:rPr lang="en-GB" dirty="0" err="1">
                <a:solidFill>
                  <a:srgbClr val="434343"/>
                </a:solidFill>
              </a:rPr>
              <a:t>mewn</a:t>
            </a:r>
            <a:r>
              <a:rPr lang="en-GB" dirty="0">
                <a:solidFill>
                  <a:srgbClr val="434343"/>
                </a:solidFill>
              </a:rPr>
              <a:t> </a:t>
            </a:r>
            <a:r>
              <a:rPr lang="en-GB" dirty="0" err="1">
                <a:solidFill>
                  <a:srgbClr val="434343"/>
                </a:solidFill>
              </a:rPr>
              <a:t>ystod</a:t>
            </a:r>
            <a:r>
              <a:rPr lang="en-GB" dirty="0">
                <a:solidFill>
                  <a:srgbClr val="434343"/>
                </a:solidFill>
              </a:rPr>
              <a:t> o </a:t>
            </a:r>
            <a:r>
              <a:rPr lang="en-GB" dirty="0" err="1">
                <a:solidFill>
                  <a:srgbClr val="434343"/>
                </a:solidFill>
              </a:rPr>
              <a:t>feysydd</a:t>
            </a:r>
            <a:r>
              <a:rPr lang="en-GB" dirty="0">
                <a:solidFill>
                  <a:srgbClr val="434343"/>
                </a:solidFill>
              </a:rPr>
              <a:t>.</a:t>
            </a:r>
          </a:p>
          <a:p>
            <a:pPr marL="0" lvl="0" indent="0" algn="l" rtl="0">
              <a:lnSpc>
                <a:spcPct val="115000"/>
              </a:lnSpc>
              <a:spcBef>
                <a:spcPts val="0"/>
              </a:spcBef>
              <a:spcAft>
                <a:spcPts val="0"/>
              </a:spcAft>
              <a:buSzPts val="1100"/>
              <a:buNone/>
            </a:pPr>
            <a:r>
              <a:rPr lang="en-GB" dirty="0">
                <a:solidFill>
                  <a:srgbClr val="434343"/>
                </a:solidFill>
              </a:rPr>
              <a:t>Mae offer </a:t>
            </a:r>
            <a:r>
              <a:rPr lang="en-GB" dirty="0" err="1">
                <a:solidFill>
                  <a:srgbClr val="434343"/>
                </a:solidFill>
              </a:rPr>
              <a:t>eisoes</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cael</a:t>
            </a:r>
            <a:r>
              <a:rPr lang="en-GB" dirty="0">
                <a:solidFill>
                  <a:srgbClr val="434343"/>
                </a:solidFill>
              </a:rPr>
              <a:t> </a:t>
            </a:r>
            <a:r>
              <a:rPr lang="en-GB" dirty="0" err="1">
                <a:solidFill>
                  <a:srgbClr val="434343"/>
                </a:solidFill>
              </a:rPr>
              <a:t>eu</a:t>
            </a:r>
            <a:r>
              <a:rPr lang="en-GB" dirty="0">
                <a:solidFill>
                  <a:srgbClr val="434343"/>
                </a:solidFill>
              </a:rPr>
              <a:t> </a:t>
            </a:r>
            <a:r>
              <a:rPr lang="en-GB" dirty="0" err="1">
                <a:solidFill>
                  <a:srgbClr val="434343"/>
                </a:solidFill>
              </a:rPr>
              <a:t>datblygu</a:t>
            </a:r>
            <a:r>
              <a:rPr lang="en-GB" dirty="0">
                <a:solidFill>
                  <a:srgbClr val="434343"/>
                </a:solidFill>
              </a:rPr>
              <a:t> </a:t>
            </a:r>
            <a:r>
              <a:rPr lang="en-GB" dirty="0" err="1">
                <a:solidFill>
                  <a:srgbClr val="434343"/>
                </a:solidFill>
              </a:rPr>
              <a:t>i</a:t>
            </a:r>
            <a:r>
              <a:rPr lang="en-GB" dirty="0">
                <a:solidFill>
                  <a:srgbClr val="434343"/>
                </a:solidFill>
              </a:rPr>
              <a:t> </a:t>
            </a:r>
            <a:r>
              <a:rPr lang="en-GB" dirty="0" err="1">
                <a:solidFill>
                  <a:srgbClr val="434343"/>
                </a:solidFill>
              </a:rPr>
              <a:t>gefnogi</a:t>
            </a:r>
            <a:r>
              <a:rPr lang="en-GB" dirty="0">
                <a:solidFill>
                  <a:srgbClr val="434343"/>
                </a:solidFill>
              </a:rPr>
              <a:t> </a:t>
            </a:r>
            <a:r>
              <a:rPr lang="en-GB" dirty="0" err="1">
                <a:solidFill>
                  <a:srgbClr val="434343"/>
                </a:solidFill>
              </a:rPr>
              <a:t>gofal</a:t>
            </a:r>
            <a:r>
              <a:rPr lang="en-GB" dirty="0">
                <a:solidFill>
                  <a:srgbClr val="434343"/>
                </a:solidFill>
              </a:rPr>
              <a:t> iechyd, </a:t>
            </a:r>
            <a:r>
              <a:rPr lang="en-GB" dirty="0" err="1">
                <a:solidFill>
                  <a:srgbClr val="434343"/>
                </a:solidFill>
              </a:rPr>
              <a:t>plismona</a:t>
            </a:r>
            <a:r>
              <a:rPr lang="en-GB" dirty="0">
                <a:solidFill>
                  <a:srgbClr val="434343"/>
                </a:solidFill>
              </a:rPr>
              <a:t>, </a:t>
            </a:r>
            <a:r>
              <a:rPr lang="en-GB" dirty="0" err="1">
                <a:solidFill>
                  <a:srgbClr val="434343"/>
                </a:solidFill>
              </a:rPr>
              <a:t>telathrebu</a:t>
            </a:r>
            <a:r>
              <a:rPr lang="en-GB" dirty="0">
                <a:solidFill>
                  <a:srgbClr val="434343"/>
                </a:solidFill>
              </a:rPr>
              <a:t>, </a:t>
            </a:r>
            <a:r>
              <a:rPr lang="en-GB" dirty="0" err="1">
                <a:solidFill>
                  <a:srgbClr val="434343"/>
                </a:solidFill>
              </a:rPr>
              <a:t>gyrru</a:t>
            </a:r>
            <a:r>
              <a:rPr lang="en-GB" dirty="0">
                <a:solidFill>
                  <a:srgbClr val="434343"/>
                </a:solidFill>
              </a:rPr>
              <a:t> a </a:t>
            </a:r>
            <a:r>
              <a:rPr lang="en-GB" dirty="0" err="1">
                <a:solidFill>
                  <a:srgbClr val="434343"/>
                </a:solidFill>
              </a:rPr>
              <a:t>ffermio</a:t>
            </a:r>
            <a:r>
              <a:rPr lang="en-GB" dirty="0">
                <a:solidFill>
                  <a:srgbClr val="434343"/>
                </a:solidFill>
              </a:rPr>
              <a:t>.</a:t>
            </a:r>
          </a:p>
          <a:p>
            <a:pPr marL="0" lvl="0" indent="0" algn="l" rtl="0">
              <a:lnSpc>
                <a:spcPct val="115000"/>
              </a:lnSpc>
              <a:spcBef>
                <a:spcPts val="0"/>
              </a:spcBef>
              <a:spcAft>
                <a:spcPts val="0"/>
              </a:spcAft>
              <a:buSzPts val="1100"/>
              <a:buNone/>
            </a:pPr>
            <a:r>
              <a:rPr lang="en-GB" b="1" dirty="0">
                <a:solidFill>
                  <a:srgbClr val="434343"/>
                </a:solidFill>
              </a:rPr>
              <a:t>Beth </a:t>
            </a:r>
            <a:r>
              <a:rPr lang="en-GB" b="1" dirty="0" err="1">
                <a:solidFill>
                  <a:srgbClr val="434343"/>
                </a:solidFill>
              </a:rPr>
              <a:t>fydd</a:t>
            </a:r>
            <a:r>
              <a:rPr lang="en-GB" b="1" dirty="0">
                <a:solidFill>
                  <a:srgbClr val="434343"/>
                </a:solidFill>
              </a:rPr>
              <a:t> </a:t>
            </a:r>
            <a:r>
              <a:rPr lang="en-GB" b="1" dirty="0" err="1">
                <a:solidFill>
                  <a:srgbClr val="434343"/>
                </a:solidFill>
              </a:rPr>
              <a:t>nesaf</a:t>
            </a:r>
            <a:r>
              <a:rPr lang="en-GB" b="1" dirty="0">
                <a:solidFill>
                  <a:srgbClr val="434343"/>
                </a:solidFill>
              </a:rPr>
              <a:t>? </a:t>
            </a:r>
            <a:r>
              <a:rPr lang="en-GB" dirty="0" err="1">
                <a:solidFill>
                  <a:srgbClr val="434343"/>
                </a:solidFill>
              </a:rPr>
              <a:t>Mae'r</a:t>
            </a:r>
            <a:r>
              <a:rPr lang="en-GB" dirty="0">
                <a:solidFill>
                  <a:srgbClr val="434343"/>
                </a:solidFill>
              </a:rPr>
              <a:t> </a:t>
            </a:r>
            <a:r>
              <a:rPr lang="en-GB" dirty="0" err="1">
                <a:solidFill>
                  <a:srgbClr val="434343"/>
                </a:solidFill>
              </a:rPr>
              <a:t>cyfleoedd</a:t>
            </a:r>
            <a:r>
              <a:rPr lang="en-GB" dirty="0">
                <a:solidFill>
                  <a:srgbClr val="434343"/>
                </a:solidFill>
              </a:rPr>
              <a:t> </a:t>
            </a:r>
            <a:r>
              <a:rPr lang="en-GB" dirty="0" err="1">
                <a:solidFill>
                  <a:srgbClr val="434343"/>
                </a:solidFill>
              </a:rPr>
              <a:t>cymdeithasol</a:t>
            </a:r>
            <a:r>
              <a:rPr lang="en-GB" dirty="0">
                <a:solidFill>
                  <a:srgbClr val="434343"/>
                </a:solidFill>
              </a:rPr>
              <a:t> ac </a:t>
            </a:r>
            <a:r>
              <a:rPr lang="en-GB" dirty="0" err="1">
                <a:solidFill>
                  <a:srgbClr val="434343"/>
                </a:solidFill>
              </a:rPr>
              <a:t>economaidd</a:t>
            </a:r>
            <a:r>
              <a:rPr lang="en-GB" dirty="0">
                <a:solidFill>
                  <a:srgbClr val="434343"/>
                </a:solidFill>
              </a:rPr>
              <a:t> a </a:t>
            </a:r>
            <a:r>
              <a:rPr lang="en-GB" dirty="0" err="1">
                <a:solidFill>
                  <a:srgbClr val="434343"/>
                </a:solidFill>
              </a:rPr>
              <a:t>fydd</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dilyn</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sylweddol</a:t>
            </a:r>
            <a:r>
              <a:rPr lang="en-GB" dirty="0">
                <a:solidFill>
                  <a:srgbClr val="434343"/>
                </a:solidFill>
              </a:rPr>
              <a:t>.</a:t>
            </a:r>
          </a:p>
          <a:p>
            <a:pPr marL="0" lvl="0" indent="0" algn="l" rtl="0">
              <a:lnSpc>
                <a:spcPct val="115000"/>
              </a:lnSpc>
              <a:spcBef>
                <a:spcPts val="0"/>
              </a:spcBef>
              <a:spcAft>
                <a:spcPts val="0"/>
              </a:spcAft>
              <a:buSzPts val="1100"/>
              <a:buNone/>
            </a:pPr>
            <a:endParaRPr lang="en-GB" b="1" dirty="0">
              <a:solidFill>
                <a:srgbClr val="434343"/>
              </a:solidFill>
            </a:endParaRP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10</a:t>
            </a:fld>
            <a:endParaRPr lang="en-GB"/>
          </a:p>
        </p:txBody>
      </p:sp>
    </p:spTree>
    <p:extLst>
      <p:ext uri="{BB962C8B-B14F-4D97-AF65-F5344CB8AC3E}">
        <p14:creationId xmlns:p14="http://schemas.microsoft.com/office/powerpoint/2010/main" val="337167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l" rtl="0">
              <a:lnSpc>
                <a:spcPct val="115000"/>
              </a:lnSpc>
              <a:spcBef>
                <a:spcPts val="0"/>
              </a:spcBef>
              <a:spcAft>
                <a:spcPts val="0"/>
              </a:spcAft>
              <a:buSzPts val="1100"/>
              <a:buAutoNum type="arabicPeriod"/>
            </a:pPr>
            <a:r>
              <a:rPr lang="en-GB" b="1" dirty="0" err="1">
                <a:solidFill>
                  <a:srgbClr val="434343"/>
                </a:solidFill>
              </a:rPr>
              <a:t>Rhannwch</a:t>
            </a:r>
            <a:r>
              <a:rPr lang="en-GB" b="1" dirty="0">
                <a:solidFill>
                  <a:srgbClr val="434343"/>
                </a:solidFill>
              </a:rPr>
              <a:t> y </a:t>
            </a:r>
            <a:r>
              <a:rPr lang="en-GB" b="1" dirty="0" err="1">
                <a:solidFill>
                  <a:srgbClr val="434343"/>
                </a:solidFill>
              </a:rPr>
              <a:t>myfyrwyr</a:t>
            </a:r>
            <a:r>
              <a:rPr lang="en-GB" b="1" dirty="0">
                <a:solidFill>
                  <a:srgbClr val="434343"/>
                </a:solidFill>
              </a:rPr>
              <a:t> </a:t>
            </a:r>
            <a:r>
              <a:rPr lang="en-GB" b="1" dirty="0" err="1">
                <a:solidFill>
                  <a:srgbClr val="434343"/>
                </a:solidFill>
              </a:rPr>
              <a:t>yn</a:t>
            </a:r>
            <a:r>
              <a:rPr lang="en-GB" b="1" dirty="0">
                <a:solidFill>
                  <a:srgbClr val="434343"/>
                </a:solidFill>
              </a:rPr>
              <a:t> 3 </a:t>
            </a:r>
            <a:r>
              <a:rPr lang="en-GB" b="1" dirty="0" err="1">
                <a:solidFill>
                  <a:srgbClr val="434343"/>
                </a:solidFill>
              </a:rPr>
              <a:t>grŵp</a:t>
            </a:r>
            <a:r>
              <a:rPr lang="en-GB" b="1" dirty="0">
                <a:solidFill>
                  <a:srgbClr val="434343"/>
                </a:solidFill>
              </a:rPr>
              <a:t> </a:t>
            </a:r>
            <a:r>
              <a:rPr lang="en-GB" b="0" dirty="0">
                <a:solidFill>
                  <a:srgbClr val="434343"/>
                </a:solidFill>
              </a:rPr>
              <a:t>a </a:t>
            </a:r>
            <a:r>
              <a:rPr lang="en-GB" b="0" dirty="0" err="1">
                <a:solidFill>
                  <a:srgbClr val="434343"/>
                </a:solidFill>
              </a:rPr>
              <a:t>threfnwch</a:t>
            </a:r>
            <a:r>
              <a:rPr lang="en-GB" b="0" dirty="0">
                <a:solidFill>
                  <a:srgbClr val="434343"/>
                </a:solidFill>
              </a:rPr>
              <a:t> </a:t>
            </a:r>
            <a:r>
              <a:rPr lang="en-GB" b="0" dirty="0" err="1">
                <a:solidFill>
                  <a:srgbClr val="434343"/>
                </a:solidFill>
              </a:rPr>
              <a:t>gylchdroad</a:t>
            </a:r>
            <a:r>
              <a:rPr lang="en-GB" b="0" dirty="0">
                <a:solidFill>
                  <a:srgbClr val="434343"/>
                </a:solidFill>
              </a:rPr>
              <a:t> </a:t>
            </a:r>
            <a:r>
              <a:rPr lang="en-GB" b="0" dirty="0" err="1">
                <a:solidFill>
                  <a:srgbClr val="434343"/>
                </a:solidFill>
              </a:rPr>
              <a:t>ar</a:t>
            </a:r>
            <a:r>
              <a:rPr lang="en-GB" b="0" dirty="0">
                <a:solidFill>
                  <a:srgbClr val="434343"/>
                </a:solidFill>
              </a:rPr>
              <a:t> </a:t>
            </a:r>
            <a:r>
              <a:rPr lang="en-GB" b="0" dirty="0" err="1">
                <a:solidFill>
                  <a:srgbClr val="434343"/>
                </a:solidFill>
              </a:rPr>
              <a:t>gyfer</a:t>
            </a:r>
            <a:r>
              <a:rPr lang="en-GB" b="0" dirty="0">
                <a:solidFill>
                  <a:srgbClr val="434343"/>
                </a:solidFill>
              </a:rPr>
              <a:t> y tri </a:t>
            </a:r>
            <a:r>
              <a:rPr lang="en-GB" b="0" dirty="0" err="1">
                <a:solidFill>
                  <a:srgbClr val="434343"/>
                </a:solidFill>
              </a:rPr>
              <a:t>gweithdy</a:t>
            </a:r>
            <a:r>
              <a:rPr lang="en-GB" b="0" dirty="0">
                <a:solidFill>
                  <a:srgbClr val="434343"/>
                </a:solidFill>
              </a:rPr>
              <a:t> 30 </a:t>
            </a:r>
            <a:r>
              <a:rPr lang="en-GB" b="0" dirty="0" err="1">
                <a:solidFill>
                  <a:srgbClr val="434343"/>
                </a:solidFill>
              </a:rPr>
              <a:t>munud</a:t>
            </a:r>
            <a:r>
              <a:rPr lang="en-GB" b="0" dirty="0">
                <a:solidFill>
                  <a:srgbClr val="434343"/>
                </a:solidFill>
              </a:rPr>
              <a:t>. </a:t>
            </a:r>
          </a:p>
          <a:p>
            <a:pPr marL="0" lvl="0" indent="0" algn="l" rtl="0">
              <a:lnSpc>
                <a:spcPct val="115000"/>
              </a:lnSpc>
              <a:spcBef>
                <a:spcPts val="0"/>
              </a:spcBef>
              <a:spcAft>
                <a:spcPts val="0"/>
              </a:spcAft>
              <a:buSzPts val="1100"/>
              <a:buNone/>
            </a:pPr>
            <a:r>
              <a:rPr lang="en-GB" b="1" dirty="0" err="1">
                <a:solidFill>
                  <a:srgbClr val="434343"/>
                </a:solidFill>
              </a:rPr>
              <a:t>Penodwch</a:t>
            </a:r>
            <a:r>
              <a:rPr lang="en-GB" b="1" dirty="0">
                <a:solidFill>
                  <a:srgbClr val="434343"/>
                </a:solidFill>
              </a:rPr>
              <a:t> </a:t>
            </a:r>
            <a:r>
              <a:rPr lang="en-GB" b="1" dirty="0" err="1">
                <a:solidFill>
                  <a:srgbClr val="434343"/>
                </a:solidFill>
              </a:rPr>
              <a:t>arweinydd</a:t>
            </a:r>
            <a:r>
              <a:rPr lang="en-GB" b="1" dirty="0">
                <a:solidFill>
                  <a:srgbClr val="434343"/>
                </a:solidFill>
              </a:rPr>
              <a:t> </a:t>
            </a:r>
            <a:r>
              <a:rPr lang="en-GB" b="1" dirty="0" err="1">
                <a:solidFill>
                  <a:srgbClr val="434343"/>
                </a:solidFill>
              </a:rPr>
              <a:t>ar</a:t>
            </a:r>
            <a:r>
              <a:rPr lang="en-GB" b="1" dirty="0">
                <a:solidFill>
                  <a:srgbClr val="434343"/>
                </a:solidFill>
              </a:rPr>
              <a:t> </a:t>
            </a:r>
            <a:r>
              <a:rPr lang="en-GB" b="1" dirty="0" err="1">
                <a:solidFill>
                  <a:srgbClr val="434343"/>
                </a:solidFill>
              </a:rPr>
              <a:t>gyfer</a:t>
            </a:r>
            <a:r>
              <a:rPr lang="en-GB" b="1" dirty="0">
                <a:solidFill>
                  <a:srgbClr val="434343"/>
                </a:solidFill>
              </a:rPr>
              <a:t> </a:t>
            </a:r>
            <a:r>
              <a:rPr lang="en-GB" b="1" dirty="0" err="1">
                <a:solidFill>
                  <a:srgbClr val="434343"/>
                </a:solidFill>
              </a:rPr>
              <a:t>pob</a:t>
            </a:r>
            <a:r>
              <a:rPr lang="en-GB" b="1" dirty="0">
                <a:solidFill>
                  <a:srgbClr val="434343"/>
                </a:solidFill>
              </a:rPr>
              <a:t> </a:t>
            </a:r>
            <a:r>
              <a:rPr lang="en-GB" b="1" dirty="0" err="1">
                <a:solidFill>
                  <a:srgbClr val="434343"/>
                </a:solidFill>
              </a:rPr>
              <a:t>grŵp</a:t>
            </a:r>
            <a:r>
              <a:rPr lang="en-GB" b="0" dirty="0">
                <a:solidFill>
                  <a:srgbClr val="434343"/>
                </a:solidFill>
              </a:rPr>
              <a:t>, mi </a:t>
            </a:r>
            <a:r>
              <a:rPr lang="en-GB" b="0" dirty="0" err="1">
                <a:solidFill>
                  <a:srgbClr val="434343"/>
                </a:solidFill>
              </a:rPr>
              <a:t>fyddant</a:t>
            </a:r>
            <a:r>
              <a:rPr lang="en-GB" b="0" dirty="0">
                <a:solidFill>
                  <a:srgbClr val="434343"/>
                </a:solidFill>
              </a:rPr>
              <a:t> </a:t>
            </a:r>
            <a:r>
              <a:rPr lang="en-GB" b="0" dirty="0" err="1">
                <a:solidFill>
                  <a:srgbClr val="434343"/>
                </a:solidFill>
              </a:rPr>
              <a:t>yn</a:t>
            </a:r>
            <a:r>
              <a:rPr lang="en-GB" b="0" dirty="0">
                <a:solidFill>
                  <a:srgbClr val="434343"/>
                </a:solidFill>
              </a:rPr>
              <a:t> </a:t>
            </a:r>
            <a:r>
              <a:rPr lang="en-GB" b="0" dirty="0" err="1">
                <a:solidFill>
                  <a:srgbClr val="434343"/>
                </a:solidFill>
              </a:rPr>
              <a:t>gyfrifol</a:t>
            </a:r>
            <a:r>
              <a:rPr lang="en-GB" b="0" dirty="0">
                <a:solidFill>
                  <a:srgbClr val="434343"/>
                </a:solidFill>
              </a:rPr>
              <a:t> am </a:t>
            </a:r>
            <a:r>
              <a:rPr lang="en-GB" b="0" dirty="0" err="1">
                <a:solidFill>
                  <a:srgbClr val="434343"/>
                </a:solidFill>
              </a:rPr>
              <a:t>arwian</a:t>
            </a:r>
            <a:r>
              <a:rPr lang="en-GB" b="0" dirty="0">
                <a:solidFill>
                  <a:srgbClr val="434343"/>
                </a:solidFill>
              </a:rPr>
              <a:t> y </a:t>
            </a:r>
            <a:r>
              <a:rPr lang="en-GB" b="0" dirty="0" err="1">
                <a:solidFill>
                  <a:srgbClr val="434343"/>
                </a:solidFill>
              </a:rPr>
              <a:t>gweithdy</a:t>
            </a:r>
            <a:r>
              <a:rPr lang="en-GB" b="0" dirty="0">
                <a:solidFill>
                  <a:srgbClr val="434343"/>
                </a:solidFill>
              </a:rPr>
              <a:t> </a:t>
            </a:r>
            <a:r>
              <a:rPr lang="en-GB" b="0" dirty="0" err="1">
                <a:solidFill>
                  <a:srgbClr val="434343"/>
                </a:solidFill>
              </a:rPr>
              <a:t>gan</a:t>
            </a:r>
            <a:r>
              <a:rPr lang="en-GB" b="0" dirty="0">
                <a:solidFill>
                  <a:srgbClr val="434343"/>
                </a:solidFill>
              </a:rPr>
              <a:t> </a:t>
            </a:r>
            <a:r>
              <a:rPr lang="en-GB" b="0" dirty="0" err="1">
                <a:solidFill>
                  <a:srgbClr val="434343"/>
                </a:solidFill>
              </a:rPr>
              <a:t>ddefnyddio’r</a:t>
            </a:r>
            <a:r>
              <a:rPr lang="en-GB" b="0" dirty="0">
                <a:solidFill>
                  <a:srgbClr val="434343"/>
                </a:solidFill>
              </a:rPr>
              <a:t> </a:t>
            </a:r>
            <a:r>
              <a:rPr lang="en-GB" b="0" dirty="0" err="1">
                <a:solidFill>
                  <a:srgbClr val="434343"/>
                </a:solidFill>
              </a:rPr>
              <a:t>taflenni</a:t>
            </a:r>
            <a:r>
              <a:rPr lang="en-GB" b="0" dirty="0">
                <a:solidFill>
                  <a:srgbClr val="434343"/>
                </a:solidFill>
              </a:rPr>
              <a:t> </a:t>
            </a:r>
            <a:r>
              <a:rPr lang="en-GB" b="0" dirty="0" err="1">
                <a:solidFill>
                  <a:srgbClr val="434343"/>
                </a:solidFill>
              </a:rPr>
              <a:t>ayyb</a:t>
            </a:r>
            <a:r>
              <a:rPr lang="en-GB" b="0" dirty="0">
                <a:solidFill>
                  <a:srgbClr val="434343"/>
                </a:solidFill>
              </a:rPr>
              <a:t>, ac am </a:t>
            </a:r>
            <a:r>
              <a:rPr lang="en-GB" b="0" dirty="0" err="1">
                <a:solidFill>
                  <a:srgbClr val="434343"/>
                </a:solidFill>
              </a:rPr>
              <a:t>gadw</a:t>
            </a:r>
            <a:r>
              <a:rPr lang="en-GB" b="0" dirty="0">
                <a:solidFill>
                  <a:srgbClr val="434343"/>
                </a:solidFill>
              </a:rPr>
              <a:t> </a:t>
            </a:r>
            <a:r>
              <a:rPr lang="en-GB" b="0" dirty="0" err="1">
                <a:solidFill>
                  <a:srgbClr val="434343"/>
                </a:solidFill>
              </a:rPr>
              <a:t>llygad</a:t>
            </a:r>
            <a:r>
              <a:rPr lang="en-GB" b="0" dirty="0">
                <a:solidFill>
                  <a:srgbClr val="434343"/>
                </a:solidFill>
              </a:rPr>
              <a:t> </a:t>
            </a:r>
            <a:r>
              <a:rPr lang="en-GB" b="0" dirty="0" err="1">
                <a:solidFill>
                  <a:srgbClr val="434343"/>
                </a:solidFill>
              </a:rPr>
              <a:t>ar</a:t>
            </a:r>
            <a:r>
              <a:rPr lang="en-GB" b="0" dirty="0">
                <a:solidFill>
                  <a:srgbClr val="434343"/>
                </a:solidFill>
              </a:rPr>
              <a:t> </a:t>
            </a:r>
            <a:r>
              <a:rPr lang="en-GB" b="0" dirty="0" err="1">
                <a:solidFill>
                  <a:srgbClr val="434343"/>
                </a:solidFill>
              </a:rPr>
              <a:t>yr</a:t>
            </a:r>
            <a:r>
              <a:rPr lang="en-GB" b="0" dirty="0">
                <a:solidFill>
                  <a:srgbClr val="434343"/>
                </a:solidFill>
              </a:rPr>
              <a:t> </a:t>
            </a:r>
            <a:r>
              <a:rPr lang="en-GB" b="0" dirty="0" err="1">
                <a:solidFill>
                  <a:srgbClr val="434343"/>
                </a:solidFill>
              </a:rPr>
              <a:t>amseru</a:t>
            </a:r>
            <a:r>
              <a:rPr lang="en-GB" b="0" dirty="0">
                <a:solidFill>
                  <a:srgbClr val="434343"/>
                </a:solidFill>
              </a:rPr>
              <a:t>. </a:t>
            </a:r>
            <a:endParaRPr lang="en-GB" dirty="0">
              <a:solidFill>
                <a:srgbClr val="434343"/>
              </a:solidFill>
            </a:endParaRPr>
          </a:p>
          <a:p>
            <a:pPr marL="0" lvl="0" indent="0" algn="l" rtl="0">
              <a:lnSpc>
                <a:spcPct val="115000"/>
              </a:lnSpc>
              <a:spcBef>
                <a:spcPts val="0"/>
              </a:spcBef>
              <a:spcAft>
                <a:spcPts val="0"/>
              </a:spcAft>
              <a:buSzPts val="1100"/>
              <a:buNone/>
            </a:pPr>
            <a:endParaRPr lang="en-GB" dirty="0">
              <a:solidFill>
                <a:srgbClr val="434343"/>
              </a:solidFill>
            </a:endParaRPr>
          </a:p>
          <a:p>
            <a:r>
              <a:rPr lang="en-GB" sz="800" b="1" dirty="0"/>
              <a:t>2.  </a:t>
            </a:r>
            <a:r>
              <a:rPr lang="en-GB" sz="800" b="1" dirty="0" err="1"/>
              <a:t>Dosbarthwch</a:t>
            </a:r>
            <a:r>
              <a:rPr lang="en-GB" sz="800" b="1" dirty="0"/>
              <a:t> y </a:t>
            </a:r>
            <a:r>
              <a:rPr lang="en-GB" sz="800" b="1" dirty="0" err="1"/>
              <a:t>taflenni</a:t>
            </a:r>
            <a:r>
              <a:rPr lang="en-GB" sz="800" b="1" dirty="0"/>
              <a:t> </a:t>
            </a:r>
            <a:r>
              <a:rPr lang="en-GB" sz="800" b="1" dirty="0" err="1"/>
              <a:t>a'r</a:t>
            </a:r>
            <a:r>
              <a:rPr lang="en-GB" sz="800" b="1" dirty="0"/>
              <a:t> </a:t>
            </a:r>
            <a:r>
              <a:rPr lang="en-GB" sz="800" b="1" dirty="0" err="1"/>
              <a:t>deunyddiau</a:t>
            </a:r>
            <a:r>
              <a:rPr lang="en-GB" sz="800" b="1" dirty="0"/>
              <a:t> </a:t>
            </a:r>
            <a:r>
              <a:rPr lang="en-GB" sz="800" b="1" dirty="0" err="1"/>
              <a:t>gweithdy</a:t>
            </a:r>
            <a:r>
              <a:rPr lang="en-GB" sz="800" dirty="0"/>
              <a:t>. </a:t>
            </a:r>
            <a:r>
              <a:rPr lang="en-GB" sz="800" dirty="0" err="1"/>
              <a:t>Awgrymir</a:t>
            </a:r>
            <a:r>
              <a:rPr lang="en-GB" sz="800" dirty="0"/>
              <a:t> bod </a:t>
            </a:r>
            <a:r>
              <a:rPr lang="en-GB" sz="800" dirty="0" err="1"/>
              <a:t>popeth</a:t>
            </a:r>
            <a:r>
              <a:rPr lang="en-GB" sz="800" dirty="0"/>
              <a:t> </a:t>
            </a:r>
            <a:r>
              <a:rPr lang="en-GB" sz="800" dirty="0" err="1"/>
              <a:t>oni</a:t>
            </a:r>
            <a:r>
              <a:rPr lang="en-GB" sz="800" dirty="0"/>
              <a:t> bai am y </a:t>
            </a:r>
            <a:r>
              <a:rPr lang="en-GB" sz="800" dirty="0" err="1"/>
              <a:t>cardiau</a:t>
            </a:r>
            <a:r>
              <a:rPr lang="en-GB" sz="800" dirty="0"/>
              <a:t> </a:t>
            </a:r>
            <a:r>
              <a:rPr lang="en-GB" sz="800" dirty="0" err="1"/>
              <a:t>yn</a:t>
            </a:r>
            <a:r>
              <a:rPr lang="en-GB" sz="800" dirty="0"/>
              <a:t> </a:t>
            </a:r>
            <a:r>
              <a:rPr lang="en-GB" sz="800" dirty="0" err="1"/>
              <a:t>cael</a:t>
            </a:r>
            <a:r>
              <a:rPr lang="en-GB" sz="800" dirty="0"/>
              <a:t> </a:t>
            </a:r>
            <a:r>
              <a:rPr lang="en-GB" sz="800" dirty="0" err="1"/>
              <a:t>eu</a:t>
            </a:r>
            <a:r>
              <a:rPr lang="en-GB" sz="800" dirty="0"/>
              <a:t> </a:t>
            </a:r>
            <a:r>
              <a:rPr lang="en-GB" sz="800" dirty="0" err="1"/>
              <a:t>hargraffu</a:t>
            </a:r>
            <a:r>
              <a:rPr lang="en-GB" sz="800" dirty="0"/>
              <a:t> </a:t>
            </a:r>
            <a:r>
              <a:rPr lang="en-GB" sz="800" dirty="0" err="1"/>
              <a:t>ar</a:t>
            </a:r>
            <a:r>
              <a:rPr lang="en-GB" sz="800" dirty="0"/>
              <a:t> </a:t>
            </a:r>
            <a:r>
              <a:rPr lang="en-GB" sz="800" dirty="0" err="1"/>
              <a:t>bapur</a:t>
            </a:r>
            <a:r>
              <a:rPr lang="en-GB" sz="800" dirty="0"/>
              <a:t> A3.</a:t>
            </a:r>
          </a:p>
          <a:p>
            <a:r>
              <a:rPr lang="en-GB" sz="800" dirty="0" err="1"/>
              <a:t>Rhowch</a:t>
            </a:r>
            <a:r>
              <a:rPr lang="en-GB" sz="800" dirty="0"/>
              <a:t> </a:t>
            </a:r>
            <a:r>
              <a:rPr lang="en-GB" sz="800" dirty="0" err="1"/>
              <a:t>amseriadau</a:t>
            </a:r>
            <a:r>
              <a:rPr lang="en-GB" sz="800" dirty="0"/>
              <a:t> </a:t>
            </a:r>
            <a:r>
              <a:rPr lang="en-GB" sz="800" dirty="0" err="1"/>
              <a:t>ar</a:t>
            </a:r>
            <a:r>
              <a:rPr lang="en-GB" sz="800" dirty="0"/>
              <a:t> y </a:t>
            </a:r>
            <a:r>
              <a:rPr lang="en-GB" sz="800" dirty="0" err="1"/>
              <a:t>bwrdd</a:t>
            </a:r>
            <a:r>
              <a:rPr lang="en-GB" sz="800" dirty="0"/>
              <a:t> ac </a:t>
            </a:r>
            <a:r>
              <a:rPr lang="en-GB" sz="800" dirty="0" err="1"/>
              <a:t>atgoffwch</a:t>
            </a:r>
            <a:r>
              <a:rPr lang="en-GB" sz="800" dirty="0"/>
              <a:t> y </a:t>
            </a:r>
            <a:r>
              <a:rPr lang="en-GB" sz="800" dirty="0" err="1"/>
              <a:t>myfyrwyr</a:t>
            </a:r>
            <a:r>
              <a:rPr lang="en-GB" sz="800" dirty="0"/>
              <a:t> 5 </a:t>
            </a:r>
            <a:r>
              <a:rPr lang="en-GB" sz="800" dirty="0" err="1"/>
              <a:t>munud</a:t>
            </a:r>
            <a:r>
              <a:rPr lang="en-GB" sz="800" dirty="0"/>
              <a:t> </a:t>
            </a:r>
            <a:r>
              <a:rPr lang="en-GB" sz="800" dirty="0" err="1"/>
              <a:t>cyn</a:t>
            </a:r>
            <a:r>
              <a:rPr lang="en-GB" sz="800" dirty="0"/>
              <a:t> </a:t>
            </a:r>
            <a:r>
              <a:rPr lang="en-GB" sz="800" dirty="0" err="1"/>
              <a:t>amser</a:t>
            </a:r>
            <a:r>
              <a:rPr lang="en-GB" sz="800" dirty="0"/>
              <a:t> </a:t>
            </a:r>
            <a:r>
              <a:rPr lang="en-GB" sz="800" dirty="0" err="1"/>
              <a:t>newid</a:t>
            </a:r>
            <a:r>
              <a:rPr lang="en-GB" sz="800" dirty="0"/>
              <a:t> </a:t>
            </a:r>
            <a:r>
              <a:rPr lang="en-GB" sz="800" dirty="0" err="1"/>
              <a:t>gweithgaredd</a:t>
            </a:r>
            <a:r>
              <a:rPr lang="en-GB" sz="800" dirty="0"/>
              <a:t>.</a:t>
            </a:r>
          </a:p>
          <a:p>
            <a:pPr marL="171450" indent="-171450">
              <a:buFont typeface="Arial" panose="020B0604020202020204" pitchFamily="34" charset="0"/>
              <a:buChar char="•"/>
            </a:pPr>
            <a:r>
              <a:rPr lang="en-GB" sz="800" b="1" dirty="0" err="1"/>
              <a:t>Gweithdy</a:t>
            </a:r>
            <a:r>
              <a:rPr lang="en-GB" sz="800" b="1" dirty="0"/>
              <a:t> 1 - A </a:t>
            </a:r>
            <a:r>
              <a:rPr lang="en-GB" sz="800" b="1" dirty="0" err="1"/>
              <a:t>fyddech</a:t>
            </a:r>
            <a:r>
              <a:rPr lang="en-GB" sz="800" b="1" dirty="0"/>
              <a:t> </a:t>
            </a:r>
            <a:r>
              <a:rPr lang="en-GB" sz="800" b="1" dirty="0" err="1"/>
              <a:t>chi'n</a:t>
            </a:r>
            <a:r>
              <a:rPr lang="en-GB" sz="800" b="1" dirty="0"/>
              <a:t> </a:t>
            </a:r>
            <a:r>
              <a:rPr lang="en-GB" sz="800" b="1" dirty="0" err="1"/>
              <a:t>ymddiried</a:t>
            </a:r>
            <a:r>
              <a:rPr lang="en-GB" sz="800" b="1" dirty="0"/>
              <a:t> </a:t>
            </a:r>
            <a:r>
              <a:rPr lang="en-GB" sz="800" b="1" dirty="0" err="1"/>
              <a:t>mewn</a:t>
            </a:r>
            <a:r>
              <a:rPr lang="en-GB" sz="800" b="1" dirty="0"/>
              <a:t> </a:t>
            </a:r>
            <a:r>
              <a:rPr lang="en-GB" sz="800" b="1" dirty="0" err="1"/>
              <a:t>peiriant</a:t>
            </a:r>
            <a:r>
              <a:rPr lang="en-GB" sz="800" b="1" dirty="0"/>
              <a:t>?</a:t>
            </a:r>
            <a:r>
              <a:rPr lang="en-GB" sz="800" dirty="0"/>
              <a:t>: </a:t>
            </a:r>
            <a:r>
              <a:rPr lang="en-GB" sz="800" dirty="0" err="1"/>
              <a:t>Bydd</a:t>
            </a:r>
            <a:r>
              <a:rPr lang="en-GB" sz="800" dirty="0"/>
              <a:t> </a:t>
            </a:r>
            <a:r>
              <a:rPr lang="en-GB" sz="800" dirty="0" err="1"/>
              <a:t>myfyrwyr</a:t>
            </a:r>
            <a:r>
              <a:rPr lang="en-GB" sz="800" dirty="0"/>
              <a:t> </a:t>
            </a:r>
            <a:r>
              <a:rPr lang="en-GB" sz="800" dirty="0" err="1"/>
              <a:t>yn</a:t>
            </a:r>
            <a:r>
              <a:rPr lang="en-GB" sz="800" dirty="0"/>
              <a:t> </a:t>
            </a:r>
            <a:r>
              <a:rPr lang="en-GB" sz="800" dirty="0" err="1"/>
              <a:t>didoli</a:t>
            </a:r>
            <a:r>
              <a:rPr lang="en-GB" sz="800" dirty="0"/>
              <a:t> </a:t>
            </a:r>
            <a:r>
              <a:rPr lang="en-GB" sz="800" dirty="0" err="1"/>
              <a:t>gwahanol</a:t>
            </a:r>
            <a:r>
              <a:rPr lang="en-GB" sz="800" dirty="0"/>
              <a:t> </a:t>
            </a:r>
            <a:r>
              <a:rPr lang="en-GB" sz="800" dirty="0" err="1"/>
              <a:t>swyddi</a:t>
            </a:r>
            <a:r>
              <a:rPr lang="en-GB" sz="800" dirty="0"/>
              <a:t> </a:t>
            </a:r>
            <a:r>
              <a:rPr lang="en-GB" sz="800" dirty="0" err="1"/>
              <a:t>dysgu</a:t>
            </a:r>
            <a:r>
              <a:rPr lang="en-GB" sz="800" dirty="0"/>
              <a:t> </a:t>
            </a:r>
            <a:r>
              <a:rPr lang="en-GB" sz="800" dirty="0" err="1"/>
              <a:t>peirianyddol</a:t>
            </a:r>
            <a:r>
              <a:rPr lang="en-GB" sz="800" dirty="0"/>
              <a:t> </a:t>
            </a:r>
            <a:r>
              <a:rPr lang="en-GB" sz="800" dirty="0" err="1"/>
              <a:t>posib</a:t>
            </a:r>
            <a:r>
              <a:rPr lang="en-GB" sz="800" dirty="0"/>
              <a:t> </a:t>
            </a:r>
            <a:r>
              <a:rPr lang="en-GB" sz="800" dirty="0" err="1"/>
              <a:t>ar</a:t>
            </a:r>
            <a:r>
              <a:rPr lang="en-GB" sz="800" dirty="0"/>
              <a:t> sail </a:t>
            </a:r>
            <a:r>
              <a:rPr lang="en-GB" sz="800" dirty="0" err="1"/>
              <a:t>eu</a:t>
            </a:r>
            <a:r>
              <a:rPr lang="en-GB" sz="800" dirty="0"/>
              <a:t> </a:t>
            </a:r>
            <a:r>
              <a:rPr lang="en-GB" sz="800" dirty="0" err="1"/>
              <a:t>defnyddioldeb</a:t>
            </a:r>
            <a:r>
              <a:rPr lang="en-GB" sz="800" dirty="0"/>
              <a:t> a faint y </a:t>
            </a:r>
            <a:r>
              <a:rPr lang="en-GB" sz="800" dirty="0" err="1"/>
              <a:t>byddent</a:t>
            </a:r>
            <a:r>
              <a:rPr lang="en-GB" sz="800" dirty="0"/>
              <a:t> </a:t>
            </a:r>
            <a:r>
              <a:rPr lang="en-GB" sz="800" dirty="0" err="1"/>
              <a:t>yn</a:t>
            </a:r>
            <a:r>
              <a:rPr lang="en-GB" sz="800" dirty="0"/>
              <a:t> </a:t>
            </a:r>
            <a:r>
              <a:rPr lang="en-GB" sz="800" dirty="0" err="1"/>
              <a:t>ymddiried</a:t>
            </a:r>
            <a:r>
              <a:rPr lang="en-GB" sz="800" dirty="0"/>
              <a:t> </a:t>
            </a:r>
            <a:r>
              <a:rPr lang="en-GB" sz="800" dirty="0" err="1"/>
              <a:t>mewn</a:t>
            </a:r>
            <a:r>
              <a:rPr lang="en-GB" sz="800" dirty="0"/>
              <a:t> </a:t>
            </a:r>
            <a:r>
              <a:rPr lang="en-GB" sz="800" dirty="0" err="1"/>
              <a:t>peiriant</a:t>
            </a:r>
            <a:r>
              <a:rPr lang="en-GB" sz="800" dirty="0"/>
              <a:t> </a:t>
            </a:r>
            <a:r>
              <a:rPr lang="en-GB" sz="800" dirty="0" err="1"/>
              <a:t>i</a:t>
            </a:r>
            <a:r>
              <a:rPr lang="en-GB" sz="800" dirty="0"/>
              <a:t> </a:t>
            </a:r>
            <a:r>
              <a:rPr lang="en-GB" sz="800" dirty="0" err="1"/>
              <a:t>wneud</a:t>
            </a:r>
            <a:r>
              <a:rPr lang="en-GB" sz="800" dirty="0"/>
              <a:t> y </a:t>
            </a:r>
            <a:r>
              <a:rPr lang="en-GB" sz="800" dirty="0" err="1"/>
              <a:t>gwaith</a:t>
            </a:r>
            <a:r>
              <a:rPr lang="en-GB" sz="800" dirty="0"/>
              <a:t>. </a:t>
            </a:r>
          </a:p>
          <a:p>
            <a:pPr marL="171450" indent="-171450">
              <a:buFont typeface="Arial" panose="020B0604020202020204" pitchFamily="34" charset="0"/>
              <a:buChar char="•"/>
            </a:pPr>
            <a:r>
              <a:rPr lang="en-GB" sz="800" b="1" dirty="0" err="1"/>
              <a:t>Gweithdy</a:t>
            </a:r>
            <a:r>
              <a:rPr lang="en-GB" sz="800" b="1" dirty="0"/>
              <a:t> 2 - </a:t>
            </a:r>
            <a:r>
              <a:rPr lang="en-GB" sz="800" b="1" dirty="0" err="1"/>
              <a:t>Dysgu</a:t>
            </a:r>
            <a:r>
              <a:rPr lang="en-GB" sz="800" b="1" dirty="0"/>
              <a:t> </a:t>
            </a:r>
            <a:r>
              <a:rPr lang="en-GB" sz="800" b="1" dirty="0" err="1"/>
              <a:t>peirianyddol</a:t>
            </a:r>
            <a:r>
              <a:rPr lang="en-GB" sz="800" b="1" dirty="0"/>
              <a:t> </a:t>
            </a:r>
            <a:r>
              <a:rPr lang="en-GB" sz="800" b="1" dirty="0" err="1"/>
              <a:t>nawr</a:t>
            </a:r>
            <a:r>
              <a:rPr lang="en-GB" sz="800" dirty="0"/>
              <a:t>: </a:t>
            </a:r>
            <a:r>
              <a:rPr lang="en-GB" sz="2000" b="0" i="0" dirty="0" err="1">
                <a:solidFill>
                  <a:srgbClr val="000000"/>
                </a:solidFill>
                <a:effectLst/>
                <a:latin typeface="Roboto"/>
              </a:rPr>
              <a:t>Bydd</a:t>
            </a:r>
            <a:r>
              <a:rPr lang="en-GB" sz="2000" b="0" i="0" dirty="0">
                <a:solidFill>
                  <a:srgbClr val="000000"/>
                </a:solidFill>
                <a:effectLst/>
                <a:latin typeface="Roboto"/>
              </a:rPr>
              <a:t> </a:t>
            </a:r>
            <a:r>
              <a:rPr lang="en-GB" sz="2000" b="0" i="0" dirty="0" err="1">
                <a:solidFill>
                  <a:srgbClr val="000000"/>
                </a:solidFill>
                <a:effectLst/>
                <a:latin typeface="Roboto"/>
              </a:rPr>
              <a:t>myfyrwyr</a:t>
            </a:r>
            <a:r>
              <a:rPr lang="en-GB" sz="2000" b="0" i="0" dirty="0">
                <a:solidFill>
                  <a:srgbClr val="000000"/>
                </a:solidFill>
                <a:effectLst/>
                <a:latin typeface="Roboto"/>
              </a:rPr>
              <a:t> </a:t>
            </a:r>
            <a:r>
              <a:rPr lang="en-GB" sz="2000" b="0" i="0" dirty="0" err="1">
                <a:solidFill>
                  <a:srgbClr val="000000"/>
                </a:solidFill>
                <a:effectLst/>
                <a:latin typeface="Roboto"/>
              </a:rPr>
              <a:t>yn</a:t>
            </a:r>
            <a:r>
              <a:rPr lang="en-GB" sz="2000" b="0" i="0" dirty="0">
                <a:solidFill>
                  <a:srgbClr val="000000"/>
                </a:solidFill>
                <a:effectLst/>
                <a:latin typeface="Roboto"/>
              </a:rPr>
              <a:t> </a:t>
            </a:r>
            <a:r>
              <a:rPr lang="en-GB" sz="2000" b="0" i="0" dirty="0" err="1">
                <a:solidFill>
                  <a:srgbClr val="000000"/>
                </a:solidFill>
                <a:effectLst/>
                <a:latin typeface="Roboto"/>
              </a:rPr>
              <a:t>edrych</a:t>
            </a:r>
            <a:r>
              <a:rPr lang="en-GB" sz="2000" b="0" i="0" dirty="0">
                <a:solidFill>
                  <a:srgbClr val="000000"/>
                </a:solidFill>
                <a:effectLst/>
                <a:latin typeface="Roboto"/>
              </a:rPr>
              <a:t> </a:t>
            </a:r>
            <a:r>
              <a:rPr lang="en-GB" sz="2000" b="0" i="0" dirty="0" err="1">
                <a:solidFill>
                  <a:srgbClr val="000000"/>
                </a:solidFill>
                <a:effectLst/>
                <a:latin typeface="Roboto"/>
              </a:rPr>
              <a:t>ar</a:t>
            </a:r>
            <a:r>
              <a:rPr lang="en-GB" sz="2000" b="0" i="0" dirty="0">
                <a:solidFill>
                  <a:srgbClr val="000000"/>
                </a:solidFill>
                <a:effectLst/>
                <a:latin typeface="Roboto"/>
              </a:rPr>
              <a:t> </a:t>
            </a:r>
            <a:r>
              <a:rPr lang="en-GB" sz="2000" b="0" i="0" dirty="0" err="1">
                <a:solidFill>
                  <a:srgbClr val="000000"/>
                </a:solidFill>
                <a:effectLst/>
                <a:latin typeface="Roboto"/>
              </a:rPr>
              <a:t>dair</a:t>
            </a:r>
            <a:r>
              <a:rPr lang="en-GB" sz="2000" b="0" i="0" dirty="0">
                <a:solidFill>
                  <a:srgbClr val="000000"/>
                </a:solidFill>
                <a:effectLst/>
                <a:latin typeface="Roboto"/>
              </a:rPr>
              <a:t> </a:t>
            </a:r>
            <a:r>
              <a:rPr lang="en-GB" sz="2000" b="0" i="0" dirty="0" err="1">
                <a:solidFill>
                  <a:srgbClr val="000000"/>
                </a:solidFill>
                <a:effectLst/>
                <a:latin typeface="Roboto"/>
              </a:rPr>
              <a:t>astudiaeth</a:t>
            </a:r>
            <a:r>
              <a:rPr lang="en-GB" sz="2000" b="0" i="0" dirty="0">
                <a:solidFill>
                  <a:srgbClr val="000000"/>
                </a:solidFill>
                <a:effectLst/>
                <a:latin typeface="Roboto"/>
              </a:rPr>
              <a:t> </a:t>
            </a:r>
            <a:r>
              <a:rPr lang="en-GB" sz="2000" b="0" i="0" dirty="0" err="1">
                <a:solidFill>
                  <a:srgbClr val="000000"/>
                </a:solidFill>
                <a:effectLst/>
                <a:latin typeface="Roboto"/>
              </a:rPr>
              <a:t>achos</a:t>
            </a:r>
            <a:r>
              <a:rPr lang="en-GB" sz="2000" b="0" i="0" dirty="0">
                <a:solidFill>
                  <a:srgbClr val="000000"/>
                </a:solidFill>
                <a:effectLst/>
                <a:latin typeface="Roboto"/>
              </a:rPr>
              <a:t>, </a:t>
            </a:r>
            <a:r>
              <a:rPr lang="en-GB" sz="2000" b="0" i="0" dirty="0" err="1">
                <a:solidFill>
                  <a:srgbClr val="000000"/>
                </a:solidFill>
                <a:effectLst/>
                <a:latin typeface="Roboto"/>
              </a:rPr>
              <a:t>gan</a:t>
            </a:r>
            <a:r>
              <a:rPr lang="en-GB" sz="2000" b="0" i="0" dirty="0">
                <a:solidFill>
                  <a:srgbClr val="000000"/>
                </a:solidFill>
                <a:effectLst/>
                <a:latin typeface="Roboto"/>
              </a:rPr>
              <a:t> </a:t>
            </a:r>
            <a:r>
              <a:rPr lang="en-GB" sz="2000" b="0" i="0" dirty="0" err="1">
                <a:solidFill>
                  <a:srgbClr val="000000"/>
                </a:solidFill>
                <a:effectLst/>
                <a:latin typeface="Roboto"/>
              </a:rPr>
              <a:t>ymchwilio</a:t>
            </a:r>
            <a:r>
              <a:rPr lang="en-GB" sz="2000" b="0" i="0" dirty="0">
                <a:solidFill>
                  <a:srgbClr val="000000"/>
                </a:solidFill>
                <a:effectLst/>
                <a:latin typeface="Roboto"/>
              </a:rPr>
              <a:t> </a:t>
            </a:r>
            <a:r>
              <a:rPr lang="en-GB" sz="2000" b="0" i="0" dirty="0" err="1">
                <a:solidFill>
                  <a:srgbClr val="000000"/>
                </a:solidFill>
                <a:effectLst/>
                <a:latin typeface="Roboto"/>
              </a:rPr>
              <a:t>i</a:t>
            </a:r>
            <a:r>
              <a:rPr lang="en-GB" sz="2000" b="0" i="0" dirty="0">
                <a:solidFill>
                  <a:srgbClr val="000000"/>
                </a:solidFill>
                <a:effectLst/>
                <a:latin typeface="Roboto"/>
              </a:rPr>
              <a:t> </a:t>
            </a:r>
            <a:r>
              <a:rPr lang="en-GB" sz="2000" b="0" i="0" dirty="0" err="1">
                <a:solidFill>
                  <a:srgbClr val="000000"/>
                </a:solidFill>
                <a:effectLst/>
                <a:latin typeface="Roboto"/>
              </a:rPr>
              <a:t>sut</a:t>
            </a:r>
            <a:r>
              <a:rPr lang="en-GB" sz="2000" b="0" i="0" dirty="0">
                <a:solidFill>
                  <a:srgbClr val="000000"/>
                </a:solidFill>
                <a:effectLst/>
                <a:latin typeface="Roboto"/>
              </a:rPr>
              <a:t> </a:t>
            </a:r>
            <a:r>
              <a:rPr lang="en-GB" sz="2000" b="0" i="0" dirty="0" err="1">
                <a:solidFill>
                  <a:srgbClr val="000000"/>
                </a:solidFill>
                <a:effectLst/>
                <a:latin typeface="Roboto"/>
              </a:rPr>
              <a:t>mae</a:t>
            </a:r>
            <a:r>
              <a:rPr lang="en-GB" sz="2000" b="0" i="0" dirty="0">
                <a:solidFill>
                  <a:srgbClr val="000000"/>
                </a:solidFill>
                <a:effectLst/>
                <a:latin typeface="Roboto"/>
              </a:rPr>
              <a:t> </a:t>
            </a:r>
            <a:r>
              <a:rPr lang="en-GB" sz="2000" b="0" i="0" dirty="0" err="1">
                <a:solidFill>
                  <a:srgbClr val="000000"/>
                </a:solidFill>
                <a:effectLst/>
                <a:latin typeface="Roboto"/>
              </a:rPr>
              <a:t>dysgu</a:t>
            </a:r>
            <a:r>
              <a:rPr lang="en-GB" sz="2000" b="0" i="0" dirty="0">
                <a:solidFill>
                  <a:srgbClr val="000000"/>
                </a:solidFill>
                <a:effectLst/>
                <a:latin typeface="Roboto"/>
              </a:rPr>
              <a:t> </a:t>
            </a:r>
            <a:r>
              <a:rPr lang="en-GB" sz="2000" b="0" i="0" dirty="0" err="1">
                <a:solidFill>
                  <a:srgbClr val="000000"/>
                </a:solidFill>
                <a:effectLst/>
                <a:latin typeface="Roboto"/>
              </a:rPr>
              <a:t>peirianyddol</a:t>
            </a:r>
            <a:r>
              <a:rPr lang="en-GB" sz="2000" b="0" i="0" dirty="0">
                <a:solidFill>
                  <a:srgbClr val="000000"/>
                </a:solidFill>
                <a:effectLst/>
                <a:latin typeface="Roboto"/>
              </a:rPr>
              <a:t> </a:t>
            </a:r>
            <a:r>
              <a:rPr lang="en-GB" sz="2000" b="0" i="0" dirty="0" err="1">
                <a:solidFill>
                  <a:srgbClr val="000000"/>
                </a:solidFill>
                <a:effectLst/>
                <a:latin typeface="Roboto"/>
              </a:rPr>
              <a:t>yn</a:t>
            </a:r>
            <a:r>
              <a:rPr lang="en-GB" sz="2000" b="0" i="0" dirty="0">
                <a:solidFill>
                  <a:srgbClr val="000000"/>
                </a:solidFill>
                <a:effectLst/>
                <a:latin typeface="Roboto"/>
              </a:rPr>
              <a:t> </a:t>
            </a:r>
            <a:r>
              <a:rPr lang="en-GB" sz="2000" b="0" i="0" dirty="0" err="1">
                <a:solidFill>
                  <a:srgbClr val="000000"/>
                </a:solidFill>
                <a:effectLst/>
                <a:latin typeface="Roboto"/>
              </a:rPr>
              <a:t>gweithio</a:t>
            </a:r>
            <a:r>
              <a:rPr lang="en-GB" sz="2000" b="0" i="0" dirty="0">
                <a:solidFill>
                  <a:srgbClr val="000000"/>
                </a:solidFill>
                <a:effectLst/>
                <a:latin typeface="Roboto"/>
              </a:rPr>
              <a:t> </a:t>
            </a:r>
            <a:r>
              <a:rPr lang="en-GB" sz="2000" b="0" i="0" dirty="0" err="1">
                <a:solidFill>
                  <a:srgbClr val="000000"/>
                </a:solidFill>
                <a:effectLst/>
                <a:latin typeface="Roboto"/>
              </a:rPr>
              <a:t>mewn</a:t>
            </a:r>
            <a:r>
              <a:rPr lang="en-GB" sz="2000" b="0" i="0" dirty="0">
                <a:solidFill>
                  <a:srgbClr val="000000"/>
                </a:solidFill>
                <a:effectLst/>
                <a:latin typeface="Roboto"/>
              </a:rPr>
              <a:t> </a:t>
            </a:r>
            <a:r>
              <a:rPr lang="en-GB" sz="2000" b="0" i="0" dirty="0" err="1">
                <a:solidFill>
                  <a:srgbClr val="000000"/>
                </a:solidFill>
                <a:effectLst/>
                <a:latin typeface="Roboto"/>
              </a:rPr>
              <a:t>cyd-destun</a:t>
            </a:r>
            <a:r>
              <a:rPr lang="en-GB" sz="2000" b="0" i="0" dirty="0">
                <a:solidFill>
                  <a:srgbClr val="000000"/>
                </a:solidFill>
                <a:effectLst/>
                <a:latin typeface="Roboto"/>
              </a:rPr>
              <a:t> </a:t>
            </a:r>
            <a:r>
              <a:rPr lang="en-GB" sz="2000" b="0" i="0" dirty="0" err="1">
                <a:solidFill>
                  <a:srgbClr val="000000"/>
                </a:solidFill>
                <a:effectLst/>
                <a:latin typeface="Roboto"/>
              </a:rPr>
              <a:t>byd</a:t>
            </a:r>
            <a:r>
              <a:rPr lang="en-GB" sz="2000" b="0" i="0" dirty="0">
                <a:solidFill>
                  <a:srgbClr val="000000"/>
                </a:solidFill>
                <a:effectLst/>
                <a:latin typeface="Roboto"/>
              </a:rPr>
              <a:t> go </a:t>
            </a:r>
            <a:r>
              <a:rPr lang="en-GB" sz="2000" b="0" i="0" dirty="0" err="1">
                <a:solidFill>
                  <a:srgbClr val="000000"/>
                </a:solidFill>
                <a:effectLst/>
                <a:latin typeface="Roboto"/>
              </a:rPr>
              <a:t>iawn</a:t>
            </a:r>
            <a:r>
              <a:rPr lang="en-GB" sz="2000" b="0" i="0" dirty="0">
                <a:solidFill>
                  <a:srgbClr val="000000"/>
                </a:solidFill>
                <a:effectLst/>
                <a:latin typeface="Roboto"/>
              </a:rPr>
              <a:t>, a </a:t>
            </a:r>
            <a:r>
              <a:rPr lang="en-GB" sz="2000" b="0" i="0" dirty="0" err="1">
                <a:solidFill>
                  <a:srgbClr val="000000"/>
                </a:solidFill>
                <a:effectLst/>
                <a:latin typeface="Roboto"/>
              </a:rPr>
              <a:t>sut</a:t>
            </a:r>
            <a:r>
              <a:rPr lang="en-GB" sz="2000" b="0" i="0" dirty="0">
                <a:solidFill>
                  <a:srgbClr val="000000"/>
                </a:solidFill>
                <a:effectLst/>
                <a:latin typeface="Roboto"/>
              </a:rPr>
              <a:t> </a:t>
            </a:r>
            <a:r>
              <a:rPr lang="en-GB" sz="2000" b="0" i="0" dirty="0" err="1">
                <a:solidFill>
                  <a:srgbClr val="000000"/>
                </a:solidFill>
                <a:effectLst/>
                <a:latin typeface="Roboto"/>
              </a:rPr>
              <a:t>mae</a:t>
            </a:r>
            <a:r>
              <a:rPr lang="en-GB" sz="2000" b="0" i="0" dirty="0">
                <a:solidFill>
                  <a:srgbClr val="000000"/>
                </a:solidFill>
                <a:effectLst/>
                <a:latin typeface="Roboto"/>
              </a:rPr>
              <a:t> </a:t>
            </a:r>
            <a:r>
              <a:rPr lang="en-GB" sz="2000" b="0" i="0" dirty="0" err="1">
                <a:solidFill>
                  <a:srgbClr val="000000"/>
                </a:solidFill>
                <a:effectLst/>
                <a:latin typeface="Roboto"/>
              </a:rPr>
              <a:t>gwahanol</a:t>
            </a:r>
            <a:r>
              <a:rPr lang="en-GB" sz="2000" b="0" i="0" dirty="0">
                <a:solidFill>
                  <a:srgbClr val="000000"/>
                </a:solidFill>
                <a:effectLst/>
                <a:latin typeface="Roboto"/>
              </a:rPr>
              <a:t> </a:t>
            </a:r>
            <a:r>
              <a:rPr lang="en-GB" sz="2000" b="0" i="0" dirty="0" err="1">
                <a:solidFill>
                  <a:srgbClr val="000000"/>
                </a:solidFill>
                <a:effectLst/>
                <a:latin typeface="Roboto"/>
              </a:rPr>
              <a:t>ffynonellau</a:t>
            </a:r>
            <a:r>
              <a:rPr lang="en-GB" sz="2000" b="0" i="0" dirty="0">
                <a:solidFill>
                  <a:srgbClr val="000000"/>
                </a:solidFill>
                <a:effectLst/>
                <a:latin typeface="Roboto"/>
              </a:rPr>
              <a:t> data </a:t>
            </a:r>
            <a:r>
              <a:rPr lang="en-GB" sz="2000" b="0" i="0" dirty="0" err="1">
                <a:solidFill>
                  <a:srgbClr val="000000"/>
                </a:solidFill>
                <a:effectLst/>
                <a:latin typeface="Roboto"/>
              </a:rPr>
              <a:t>yn</a:t>
            </a:r>
            <a:r>
              <a:rPr lang="en-GB" sz="2000" b="0" i="0" dirty="0">
                <a:solidFill>
                  <a:srgbClr val="000000"/>
                </a:solidFill>
                <a:effectLst/>
                <a:latin typeface="Roboto"/>
              </a:rPr>
              <a:t> </a:t>
            </a:r>
            <a:r>
              <a:rPr lang="en-GB" sz="2000" b="0" i="0" dirty="0" err="1">
                <a:solidFill>
                  <a:srgbClr val="000000"/>
                </a:solidFill>
                <a:effectLst/>
                <a:latin typeface="Roboto"/>
              </a:rPr>
              <a:t>cael</a:t>
            </a:r>
            <a:r>
              <a:rPr lang="en-GB" sz="2000" b="0" i="0" dirty="0">
                <a:solidFill>
                  <a:srgbClr val="000000"/>
                </a:solidFill>
                <a:effectLst/>
                <a:latin typeface="Roboto"/>
              </a:rPr>
              <a:t> </a:t>
            </a:r>
            <a:r>
              <a:rPr lang="en-GB" sz="2000" b="0" i="0" dirty="0" err="1">
                <a:solidFill>
                  <a:srgbClr val="000000"/>
                </a:solidFill>
                <a:effectLst/>
                <a:latin typeface="Roboto"/>
              </a:rPr>
              <a:t>eu</a:t>
            </a:r>
            <a:r>
              <a:rPr lang="en-GB" sz="2000" b="0" i="0" dirty="0">
                <a:solidFill>
                  <a:srgbClr val="000000"/>
                </a:solidFill>
                <a:effectLst/>
                <a:latin typeface="Roboto"/>
              </a:rPr>
              <a:t> </a:t>
            </a:r>
            <a:r>
              <a:rPr lang="en-GB" sz="2000" b="0" i="0" dirty="0" err="1">
                <a:solidFill>
                  <a:srgbClr val="000000"/>
                </a:solidFill>
                <a:effectLst/>
                <a:latin typeface="Roboto"/>
              </a:rPr>
              <a:t>defnyddio</a:t>
            </a:r>
            <a:r>
              <a:rPr lang="en-GB" sz="2000" b="0" i="0" dirty="0">
                <a:solidFill>
                  <a:srgbClr val="000000"/>
                </a:solidFill>
                <a:effectLst/>
                <a:latin typeface="Roboto"/>
              </a:rPr>
              <a:t> </a:t>
            </a:r>
            <a:r>
              <a:rPr lang="en-GB" sz="2000" b="0" i="0" dirty="0" err="1">
                <a:solidFill>
                  <a:srgbClr val="000000"/>
                </a:solidFill>
                <a:effectLst/>
                <a:latin typeface="Roboto"/>
              </a:rPr>
              <a:t>mewn</a:t>
            </a:r>
            <a:r>
              <a:rPr lang="en-GB" sz="2000" b="0" i="0" dirty="0">
                <a:solidFill>
                  <a:srgbClr val="000000"/>
                </a:solidFill>
                <a:effectLst/>
                <a:latin typeface="Roboto"/>
              </a:rPr>
              <a:t> </a:t>
            </a:r>
            <a:r>
              <a:rPr lang="en-GB" sz="2000" b="0" i="0" dirty="0" err="1">
                <a:solidFill>
                  <a:srgbClr val="000000"/>
                </a:solidFill>
                <a:effectLst/>
                <a:latin typeface="Roboto"/>
              </a:rPr>
              <a:t>systemau</a:t>
            </a:r>
            <a:r>
              <a:rPr lang="en-GB" sz="2000" b="0" i="0" dirty="0">
                <a:solidFill>
                  <a:srgbClr val="000000"/>
                </a:solidFill>
                <a:effectLst/>
                <a:latin typeface="Roboto"/>
              </a:rPr>
              <a:t> AI.</a:t>
            </a:r>
          </a:p>
          <a:p>
            <a:pPr marL="171450" indent="-171450">
              <a:buFont typeface="Arial" panose="020B0604020202020204" pitchFamily="34" charset="0"/>
              <a:buChar char="•"/>
            </a:pPr>
            <a:r>
              <a:rPr lang="en-GB" sz="800" b="1" dirty="0" err="1"/>
              <a:t>Gweithdy</a:t>
            </a:r>
            <a:r>
              <a:rPr lang="en-GB" sz="800" b="1" dirty="0"/>
              <a:t> 3 - </a:t>
            </a:r>
            <a:r>
              <a:rPr lang="en-GB" sz="800" b="1" dirty="0" err="1"/>
              <a:t>Dysgu</a:t>
            </a:r>
            <a:r>
              <a:rPr lang="en-GB" sz="800" b="1" dirty="0"/>
              <a:t> </a:t>
            </a:r>
            <a:r>
              <a:rPr lang="en-GB" sz="800" b="1" dirty="0" err="1"/>
              <a:t>peiriant</a:t>
            </a:r>
            <a:r>
              <a:rPr lang="en-GB" sz="800" b="1" dirty="0"/>
              <a:t>: </a:t>
            </a:r>
            <a:r>
              <a:rPr lang="en-GB" sz="800" dirty="0" err="1"/>
              <a:t>yn</a:t>
            </a:r>
            <a:r>
              <a:rPr lang="en-GB" sz="800" dirty="0"/>
              <a:t> </a:t>
            </a:r>
            <a:r>
              <a:rPr lang="en-GB" sz="800" dirty="0" err="1"/>
              <a:t>eu</a:t>
            </a:r>
            <a:r>
              <a:rPr lang="en-GB" sz="800" dirty="0"/>
              <a:t> </a:t>
            </a:r>
            <a:r>
              <a:rPr lang="en-GB" sz="800" dirty="0" err="1"/>
              <a:t>grwpiau</a:t>
            </a:r>
            <a:r>
              <a:rPr lang="en-GB" sz="800" dirty="0"/>
              <a:t>, </a:t>
            </a:r>
            <a:r>
              <a:rPr lang="en-GB" sz="800" dirty="0" err="1"/>
              <a:t>mae</a:t>
            </a:r>
            <a:r>
              <a:rPr lang="en-GB" sz="800" dirty="0"/>
              <a:t> </a:t>
            </a:r>
            <a:r>
              <a:rPr lang="en-GB" sz="800" dirty="0" err="1"/>
              <a:t>myfyrwyr</a:t>
            </a:r>
            <a:r>
              <a:rPr lang="en-GB" sz="800" dirty="0"/>
              <a:t> </a:t>
            </a:r>
            <a:r>
              <a:rPr lang="en-GB" sz="800" dirty="0" err="1"/>
              <a:t>yn</a:t>
            </a:r>
            <a:r>
              <a:rPr lang="en-GB" sz="800" dirty="0"/>
              <a:t> </a:t>
            </a:r>
            <a:r>
              <a:rPr lang="en-GB" sz="800" dirty="0" err="1"/>
              <a:t>arbrofi</a:t>
            </a:r>
            <a:r>
              <a:rPr lang="en-GB" sz="800" dirty="0"/>
              <a:t> </a:t>
            </a:r>
            <a:r>
              <a:rPr lang="en-GB" sz="800" dirty="0" err="1"/>
              <a:t>gyda</a:t>
            </a:r>
            <a:r>
              <a:rPr lang="en-GB" sz="800" dirty="0"/>
              <a:t> </a:t>
            </a:r>
            <a:r>
              <a:rPr lang="en-GB" sz="800" dirty="0" err="1"/>
              <a:t>dysgu</a:t>
            </a:r>
            <a:r>
              <a:rPr lang="en-GB" sz="800" dirty="0"/>
              <a:t> </a:t>
            </a:r>
            <a:r>
              <a:rPr lang="en-GB" sz="800" dirty="0" err="1"/>
              <a:t>peirianyddol</a:t>
            </a:r>
            <a:r>
              <a:rPr lang="en-GB" sz="800" dirty="0"/>
              <a:t> </a:t>
            </a:r>
            <a:r>
              <a:rPr lang="en-GB" sz="800" dirty="0" err="1"/>
              <a:t>gan</a:t>
            </a:r>
            <a:r>
              <a:rPr lang="en-GB" sz="800" dirty="0"/>
              <a:t> </a:t>
            </a:r>
            <a:r>
              <a:rPr lang="en-GB" sz="800" dirty="0" err="1"/>
              <a:t>ddefnyddio</a:t>
            </a:r>
            <a:r>
              <a:rPr lang="en-GB" sz="800" dirty="0"/>
              <a:t> </a:t>
            </a:r>
            <a:r>
              <a:rPr lang="en-GB" sz="800" dirty="0" err="1"/>
              <a:t>ystod</a:t>
            </a:r>
            <a:r>
              <a:rPr lang="en-GB" sz="800" dirty="0"/>
              <a:t> o </a:t>
            </a:r>
            <a:r>
              <a:rPr lang="en-GB" sz="800" dirty="0" err="1"/>
              <a:t>wahanol</a:t>
            </a:r>
            <a:r>
              <a:rPr lang="en-GB" sz="800" dirty="0"/>
              <a:t> offer </a:t>
            </a:r>
            <a:r>
              <a:rPr lang="en-GB" sz="800" dirty="0" err="1"/>
              <a:t>wedi'u</a:t>
            </a:r>
            <a:r>
              <a:rPr lang="en-GB" sz="800" dirty="0"/>
              <a:t> </a:t>
            </a:r>
            <a:r>
              <a:rPr lang="en-GB" sz="800" dirty="0" err="1"/>
              <a:t>pweru</a:t>
            </a:r>
            <a:r>
              <a:rPr lang="en-GB" sz="800" dirty="0"/>
              <a:t> </a:t>
            </a:r>
            <a:r>
              <a:rPr lang="en-GB" sz="800" dirty="0" err="1"/>
              <a:t>gan</a:t>
            </a:r>
            <a:r>
              <a:rPr lang="en-GB" sz="800" dirty="0"/>
              <a:t> AI. </a:t>
            </a:r>
            <a:r>
              <a:rPr lang="en-GB" sz="800" dirty="0" err="1"/>
              <a:t>Bydd</a:t>
            </a:r>
            <a:r>
              <a:rPr lang="en-GB" sz="800" dirty="0"/>
              <a:t> </a:t>
            </a:r>
            <a:r>
              <a:rPr lang="en-GB" sz="800" dirty="0" err="1"/>
              <a:t>myfyrwyr</a:t>
            </a:r>
            <a:r>
              <a:rPr lang="en-GB" sz="800" dirty="0"/>
              <a:t> </a:t>
            </a:r>
            <a:r>
              <a:rPr lang="en-GB" sz="800" dirty="0" err="1"/>
              <a:t>yn</a:t>
            </a:r>
            <a:r>
              <a:rPr lang="en-GB" sz="800" dirty="0"/>
              <a:t> </a:t>
            </a:r>
            <a:r>
              <a:rPr lang="en-GB" sz="800" dirty="0" err="1"/>
              <a:t>archwilio</a:t>
            </a:r>
            <a:r>
              <a:rPr lang="en-GB" sz="800" dirty="0"/>
              <a:t> </a:t>
            </a:r>
            <a:r>
              <a:rPr lang="en-GB" sz="800" dirty="0" err="1"/>
              <a:t>sut</a:t>
            </a:r>
            <a:r>
              <a:rPr lang="en-GB" sz="800" dirty="0"/>
              <a:t> </a:t>
            </a:r>
            <a:r>
              <a:rPr lang="en-GB" sz="800" dirty="0" err="1"/>
              <a:t>mae</a:t>
            </a:r>
            <a:r>
              <a:rPr lang="en-GB" sz="800" dirty="0"/>
              <a:t> </a:t>
            </a:r>
            <a:r>
              <a:rPr lang="en-GB" sz="800" dirty="0" err="1"/>
              <a:t>dysgu</a:t>
            </a:r>
            <a:r>
              <a:rPr lang="en-GB" sz="800" dirty="0"/>
              <a:t> </a:t>
            </a:r>
            <a:r>
              <a:rPr lang="en-GB" sz="800" dirty="0" err="1"/>
              <a:t>trwy</a:t>
            </a:r>
            <a:r>
              <a:rPr lang="en-GB" sz="800" dirty="0"/>
              <a:t> </a:t>
            </a:r>
            <a:r>
              <a:rPr lang="en-GB" sz="800" dirty="0" err="1"/>
              <a:t>beiriant</a:t>
            </a:r>
            <a:r>
              <a:rPr lang="en-GB" sz="800" dirty="0"/>
              <a:t> </a:t>
            </a:r>
            <a:r>
              <a:rPr lang="en-GB" sz="800" dirty="0" err="1"/>
              <a:t>yn</a:t>
            </a:r>
            <a:r>
              <a:rPr lang="en-GB" sz="800" dirty="0"/>
              <a:t> </a:t>
            </a:r>
            <a:r>
              <a:rPr lang="en-GB" sz="800" dirty="0" err="1"/>
              <a:t>defnyddio</a:t>
            </a:r>
            <a:r>
              <a:rPr lang="en-GB" sz="800" dirty="0"/>
              <a:t> </a:t>
            </a:r>
            <a:r>
              <a:rPr lang="en-GB" sz="800" dirty="0" err="1"/>
              <a:t>enghreifftiau</a:t>
            </a:r>
            <a:r>
              <a:rPr lang="en-GB" sz="800" dirty="0"/>
              <a:t>, </a:t>
            </a:r>
            <a:r>
              <a:rPr lang="en-GB" sz="800" dirty="0" err="1"/>
              <a:t>yn</a:t>
            </a:r>
            <a:r>
              <a:rPr lang="en-GB" sz="800" dirty="0"/>
              <a:t> </a:t>
            </a:r>
            <a:r>
              <a:rPr lang="en-GB" sz="800" dirty="0" err="1"/>
              <a:t>hytrach</a:t>
            </a:r>
            <a:r>
              <a:rPr lang="en-GB" sz="800" dirty="0"/>
              <a:t> </a:t>
            </a:r>
            <a:r>
              <a:rPr lang="en-GB" sz="800" dirty="0" err="1"/>
              <a:t>na</a:t>
            </a:r>
            <a:r>
              <a:rPr lang="en-GB" sz="800" dirty="0"/>
              <a:t> </a:t>
            </a:r>
            <a:r>
              <a:rPr lang="en-GB" sz="800" dirty="0" err="1"/>
              <a:t>chyfarwyddiadau</a:t>
            </a:r>
            <a:r>
              <a:rPr lang="en-GB" sz="800" dirty="0"/>
              <a:t>, </a:t>
            </a:r>
            <a:r>
              <a:rPr lang="en-GB" sz="800" dirty="0" err="1"/>
              <a:t>i</a:t>
            </a:r>
            <a:r>
              <a:rPr lang="en-GB" sz="800" dirty="0"/>
              <a:t> </a:t>
            </a:r>
            <a:r>
              <a:rPr lang="en-GB" sz="800" dirty="0" err="1"/>
              <a:t>wneud</a:t>
            </a:r>
            <a:r>
              <a:rPr lang="en-GB" sz="800" dirty="0"/>
              <a:t> </a:t>
            </a:r>
            <a:r>
              <a:rPr lang="en-GB" sz="800" dirty="0" err="1"/>
              <a:t>penderfyniadau</a:t>
            </a:r>
            <a:r>
              <a:rPr lang="en-GB" sz="800" dirty="0"/>
              <a:t>, a </a:t>
            </a:r>
            <a:r>
              <a:rPr lang="en-GB" sz="800" dirty="0" err="1"/>
              <a:t>sut</a:t>
            </a:r>
            <a:r>
              <a:rPr lang="en-GB" sz="800" dirty="0"/>
              <a:t> po </a:t>
            </a:r>
            <a:r>
              <a:rPr lang="en-GB" sz="800" dirty="0" err="1"/>
              <a:t>fwyaf</a:t>
            </a:r>
            <a:r>
              <a:rPr lang="en-GB" sz="800" dirty="0"/>
              <a:t> o </a:t>
            </a:r>
            <a:r>
              <a:rPr lang="en-GB" sz="800" dirty="0" err="1"/>
              <a:t>enghreifftiau</a:t>
            </a:r>
            <a:r>
              <a:rPr lang="en-GB" sz="800" dirty="0"/>
              <a:t> (neu </a:t>
            </a:r>
            <a:r>
              <a:rPr lang="en-GB" sz="800" dirty="0" err="1"/>
              <a:t>ddata</a:t>
            </a:r>
            <a:r>
              <a:rPr lang="en-GB" sz="800" dirty="0"/>
              <a:t>) </a:t>
            </a:r>
            <a:r>
              <a:rPr lang="en-GB" sz="800" dirty="0" err="1"/>
              <a:t>rydyn</a:t>
            </a:r>
            <a:r>
              <a:rPr lang="en-GB" sz="800" dirty="0"/>
              <a:t> </a:t>
            </a:r>
            <a:r>
              <a:rPr lang="en-GB" sz="800" dirty="0" err="1"/>
              <a:t>ni'n</a:t>
            </a:r>
            <a:r>
              <a:rPr lang="en-GB" sz="800" dirty="0"/>
              <a:t> </a:t>
            </a:r>
            <a:r>
              <a:rPr lang="en-GB" sz="800" dirty="0" err="1"/>
              <a:t>hyfforddi'r</a:t>
            </a:r>
            <a:r>
              <a:rPr lang="en-GB" sz="800" dirty="0"/>
              <a:t> </a:t>
            </a:r>
            <a:r>
              <a:rPr lang="en-GB" sz="800" dirty="0" err="1"/>
              <a:t>peiriant</a:t>
            </a:r>
            <a:r>
              <a:rPr lang="en-GB" sz="800" dirty="0"/>
              <a:t> </a:t>
            </a:r>
            <a:r>
              <a:rPr lang="en-GB" sz="800" dirty="0" err="1"/>
              <a:t>gyda</a:t>
            </a:r>
            <a:r>
              <a:rPr lang="en-GB" sz="800" dirty="0"/>
              <a:t> </a:t>
            </a:r>
            <a:r>
              <a:rPr lang="en-GB" sz="800" dirty="0" err="1"/>
              <a:t>nhw</a:t>
            </a:r>
            <a:r>
              <a:rPr lang="en-GB" sz="800" dirty="0"/>
              <a:t> a pho </a:t>
            </a:r>
            <a:r>
              <a:rPr lang="en-GB" sz="800" dirty="0" err="1"/>
              <a:t>fwyaf</a:t>
            </a:r>
            <a:r>
              <a:rPr lang="en-GB" sz="800" dirty="0"/>
              <a:t> </a:t>
            </a:r>
            <a:r>
              <a:rPr lang="en-GB" sz="800" dirty="0" err="1"/>
              <a:t>amrywiol</a:t>
            </a:r>
            <a:r>
              <a:rPr lang="en-GB" sz="800" dirty="0"/>
              <a:t> </a:t>
            </a:r>
            <a:r>
              <a:rPr lang="en-GB" sz="800" dirty="0" err="1"/>
              <a:t>yr</a:t>
            </a:r>
            <a:r>
              <a:rPr lang="en-GB" sz="800" dirty="0"/>
              <a:t> </a:t>
            </a:r>
            <a:r>
              <a:rPr lang="en-GB" sz="800" dirty="0" err="1"/>
              <a:t>enghreifftiau</a:t>
            </a:r>
            <a:r>
              <a:rPr lang="en-GB" sz="800" dirty="0"/>
              <a:t> </a:t>
            </a:r>
            <a:r>
              <a:rPr lang="en-GB" sz="800" dirty="0" err="1"/>
              <a:t>hyn</a:t>
            </a:r>
            <a:r>
              <a:rPr lang="en-GB" sz="800" dirty="0"/>
              <a:t>, y </a:t>
            </a:r>
            <a:r>
              <a:rPr lang="en-GB" sz="800" dirty="0" err="1"/>
              <a:t>gorau</a:t>
            </a:r>
            <a:r>
              <a:rPr lang="en-GB" sz="800" dirty="0"/>
              <a:t> </a:t>
            </a:r>
            <a:r>
              <a:rPr lang="en-GB" sz="800" dirty="0" err="1"/>
              <a:t>fydd</a:t>
            </a:r>
            <a:r>
              <a:rPr lang="en-GB" sz="800" dirty="0"/>
              <a:t> hi.</a:t>
            </a:r>
          </a:p>
          <a:p>
            <a:pPr marL="0" lvl="0" indent="0" algn="l" rtl="0">
              <a:lnSpc>
                <a:spcPct val="115000"/>
              </a:lnSpc>
              <a:spcBef>
                <a:spcPts val="0"/>
              </a:spcBef>
              <a:spcAft>
                <a:spcPts val="0"/>
              </a:spcAft>
              <a:buSzPts val="1100"/>
              <a:buNone/>
            </a:pPr>
            <a:endParaRPr lang="en-GB" sz="900" dirty="0">
              <a:solidFill>
                <a:srgbClr val="434343"/>
              </a:solidFill>
            </a:endParaRPr>
          </a:p>
          <a:p>
            <a:pPr marL="0" lvl="0" indent="0" algn="l" rtl="0">
              <a:lnSpc>
                <a:spcPct val="115000"/>
              </a:lnSpc>
              <a:spcBef>
                <a:spcPts val="0"/>
              </a:spcBef>
              <a:spcAft>
                <a:spcPts val="0"/>
              </a:spcAft>
              <a:buSzPts val="1100"/>
              <a:buNone/>
            </a:pPr>
            <a:r>
              <a:rPr lang="en-GB" dirty="0">
                <a:solidFill>
                  <a:srgbClr val="434343"/>
                </a:solidFill>
              </a:rPr>
              <a:t>3. </a:t>
            </a:r>
            <a:r>
              <a:rPr lang="en-GB" sz="800" dirty="0" err="1"/>
              <a:t>Tra</a:t>
            </a:r>
            <a:r>
              <a:rPr lang="en-GB" sz="800" dirty="0"/>
              <a:t> bod </a:t>
            </a:r>
            <a:r>
              <a:rPr lang="en-GB" sz="800" dirty="0" err="1"/>
              <a:t>myfyrwyr</a:t>
            </a:r>
            <a:r>
              <a:rPr lang="en-GB" sz="800" dirty="0"/>
              <a:t> </a:t>
            </a:r>
            <a:r>
              <a:rPr lang="en-GB" sz="800" dirty="0" err="1"/>
              <a:t>yn</a:t>
            </a:r>
            <a:r>
              <a:rPr lang="en-GB" sz="800" dirty="0"/>
              <a:t> </a:t>
            </a:r>
            <a:r>
              <a:rPr lang="en-GB" sz="800" dirty="0" err="1"/>
              <a:t>cwblhau'r</a:t>
            </a:r>
            <a:r>
              <a:rPr lang="en-GB" sz="800" dirty="0"/>
              <a:t> </a:t>
            </a:r>
            <a:r>
              <a:rPr lang="en-GB" sz="800" dirty="0" err="1"/>
              <a:t>gweithgareddau</a:t>
            </a:r>
            <a:r>
              <a:rPr lang="en-GB" sz="800" dirty="0"/>
              <a:t>, </a:t>
            </a:r>
            <a:r>
              <a:rPr lang="en-GB" sz="800" dirty="0" err="1"/>
              <a:t>galwch</a:t>
            </a:r>
            <a:r>
              <a:rPr lang="en-GB" sz="800" dirty="0"/>
              <a:t> </a:t>
            </a:r>
            <a:r>
              <a:rPr lang="en-GB" sz="800" dirty="0" err="1"/>
              <a:t>heibio</a:t>
            </a:r>
            <a:r>
              <a:rPr lang="en-GB" sz="800" dirty="0"/>
              <a:t> </a:t>
            </a:r>
            <a:r>
              <a:rPr lang="en-GB" sz="800" dirty="0" err="1"/>
              <a:t>i'r</a:t>
            </a:r>
            <a:r>
              <a:rPr lang="en-GB" sz="800" dirty="0"/>
              <a:t> </a:t>
            </a:r>
            <a:r>
              <a:rPr lang="en-GB" sz="800" dirty="0" err="1"/>
              <a:t>sesiynau</a:t>
            </a:r>
            <a:r>
              <a:rPr lang="en-GB" sz="800" dirty="0"/>
              <a:t> a </a:t>
            </a:r>
            <a:r>
              <a:rPr lang="en-GB" sz="800" dirty="0" err="1"/>
              <a:t>defnyddiwch</a:t>
            </a:r>
            <a:r>
              <a:rPr lang="en-GB" sz="800" dirty="0"/>
              <a:t> </a:t>
            </a:r>
            <a:r>
              <a:rPr lang="en-GB" sz="800" dirty="0" err="1"/>
              <a:t>gwestiynau</a:t>
            </a:r>
            <a:r>
              <a:rPr lang="en-GB" sz="800" dirty="0"/>
              <a:t> </a:t>
            </a:r>
            <a:r>
              <a:rPr lang="en-GB" sz="800" dirty="0" err="1"/>
              <a:t>ysgogi</a:t>
            </a:r>
            <a:r>
              <a:rPr lang="en-GB" sz="800" dirty="0"/>
              <a:t> </a:t>
            </a:r>
            <a:r>
              <a:rPr lang="en-GB" sz="800" dirty="0" err="1"/>
              <a:t>i</a:t>
            </a:r>
            <a:r>
              <a:rPr lang="en-GB" sz="800" dirty="0"/>
              <a:t> </a:t>
            </a:r>
            <a:r>
              <a:rPr lang="en-GB" sz="800" dirty="0" err="1"/>
              <a:t>arwain</a:t>
            </a:r>
            <a:r>
              <a:rPr lang="en-GB" sz="800" dirty="0"/>
              <a:t> </a:t>
            </a:r>
            <a:r>
              <a:rPr lang="en-GB" sz="800" dirty="0" err="1"/>
              <a:t>unrhyw</a:t>
            </a:r>
            <a:r>
              <a:rPr lang="en-GB" sz="800" dirty="0"/>
              <a:t> </a:t>
            </a:r>
            <a:r>
              <a:rPr lang="en-GB" sz="800" dirty="0" err="1"/>
              <a:t>grwpiau</a:t>
            </a:r>
            <a:r>
              <a:rPr lang="en-GB" sz="800" dirty="0"/>
              <a:t> </a:t>
            </a:r>
            <a:r>
              <a:rPr lang="en-GB" sz="800" dirty="0" err="1"/>
              <a:t>sy'n</a:t>
            </a:r>
            <a:r>
              <a:rPr lang="en-GB" sz="800" dirty="0"/>
              <a:t> </a:t>
            </a:r>
            <a:r>
              <a:rPr lang="en-GB" sz="800" dirty="0" err="1"/>
              <a:t>ei</a:t>
            </a:r>
            <a:r>
              <a:rPr lang="en-GB" sz="800" dirty="0"/>
              <a:t> </a:t>
            </a:r>
            <a:r>
              <a:rPr lang="en-GB" sz="800" dirty="0" err="1"/>
              <a:t>chael</a:t>
            </a:r>
            <a:r>
              <a:rPr lang="en-GB" sz="800" dirty="0"/>
              <a:t> </a:t>
            </a:r>
            <a:r>
              <a:rPr lang="en-GB" sz="800" dirty="0" err="1"/>
              <a:t>hi'n</a:t>
            </a:r>
            <a:r>
              <a:rPr lang="en-GB" sz="800" dirty="0"/>
              <a:t> </a:t>
            </a:r>
            <a:r>
              <a:rPr lang="en-GB" sz="800" dirty="0" err="1"/>
              <a:t>anodd</a:t>
            </a:r>
            <a:r>
              <a:rPr lang="en-GB" sz="800" dirty="0"/>
              <a:t>. </a:t>
            </a:r>
            <a:endParaRPr lang="en-GB" dirty="0">
              <a:solidFill>
                <a:srgbClr val="434343"/>
              </a:solidFill>
            </a:endParaRPr>
          </a:p>
          <a:p>
            <a:pPr marL="930447" lvl="0" indent="0" algn="l" rtl="0">
              <a:lnSpc>
                <a:spcPct val="115000"/>
              </a:lnSpc>
              <a:spcBef>
                <a:spcPts val="0"/>
              </a:spcBef>
              <a:spcAft>
                <a:spcPts val="0"/>
              </a:spcAft>
              <a:buSzPts val="1100"/>
              <a:buNone/>
            </a:pPr>
            <a:endParaRPr lang="en-GB" sz="900" dirty="0">
              <a:solidFill>
                <a:srgbClr val="434343"/>
              </a:solidFill>
            </a:endParaRPr>
          </a:p>
          <a:p>
            <a:pPr marL="0" marR="0" lvl="0" indent="0" algn="l" defTabSz="586496" rtl="0" eaLnBrk="1" fontAlgn="auto" latinLnBrk="0" hangingPunct="1">
              <a:lnSpc>
                <a:spcPct val="115000"/>
              </a:lnSpc>
              <a:spcBef>
                <a:spcPts val="0"/>
              </a:spcBef>
              <a:spcAft>
                <a:spcPts val="0"/>
              </a:spcAft>
              <a:buClrTx/>
              <a:buSzPts val="1100"/>
              <a:buFontTx/>
              <a:buNone/>
              <a:tabLst/>
              <a:defRPr/>
            </a:pPr>
            <a:r>
              <a:rPr lang="en-GB" dirty="0">
                <a:solidFill>
                  <a:srgbClr val="434343"/>
                </a:solidFill>
              </a:rPr>
              <a:t>4. </a:t>
            </a:r>
            <a:r>
              <a:rPr lang="en-GB" sz="800" dirty="0" err="1"/>
              <a:t>Ar</a:t>
            </a:r>
            <a:r>
              <a:rPr lang="en-GB" sz="800" dirty="0"/>
              <a:t> </a:t>
            </a:r>
            <a:r>
              <a:rPr lang="en-GB" sz="800" dirty="0" err="1"/>
              <a:t>ôl</a:t>
            </a:r>
            <a:r>
              <a:rPr lang="en-GB" sz="800" dirty="0"/>
              <a:t> </a:t>
            </a:r>
            <a:r>
              <a:rPr lang="en-GB" sz="800" dirty="0" err="1"/>
              <a:t>i'r</a:t>
            </a:r>
            <a:r>
              <a:rPr lang="en-GB" sz="800" dirty="0"/>
              <a:t> </a:t>
            </a:r>
            <a:r>
              <a:rPr lang="en-GB" sz="800" dirty="0" err="1"/>
              <a:t>myfyrwyr</a:t>
            </a:r>
            <a:r>
              <a:rPr lang="en-GB" sz="800" dirty="0"/>
              <a:t> </a:t>
            </a:r>
            <a:r>
              <a:rPr lang="en-GB" sz="800" dirty="0" err="1"/>
              <a:t>gwblhau</a:t>
            </a:r>
            <a:r>
              <a:rPr lang="en-GB" sz="800" dirty="0"/>
              <a:t> </a:t>
            </a:r>
            <a:r>
              <a:rPr lang="en-GB" sz="800" dirty="0" err="1"/>
              <a:t>pob</a:t>
            </a:r>
            <a:r>
              <a:rPr lang="en-GB" sz="800" dirty="0"/>
              <a:t> un </a:t>
            </a:r>
            <a:r>
              <a:rPr lang="en-GB" sz="800" dirty="0" err="1"/>
              <a:t>o'r</a:t>
            </a:r>
            <a:r>
              <a:rPr lang="en-GB" sz="800" dirty="0"/>
              <a:t> tri </a:t>
            </a:r>
            <a:r>
              <a:rPr lang="en-GB" sz="800" dirty="0" err="1"/>
              <a:t>gweithdy</a:t>
            </a:r>
            <a:r>
              <a:rPr lang="en-GB" sz="800" dirty="0"/>
              <a:t>, </a:t>
            </a:r>
            <a:r>
              <a:rPr lang="en-GB" sz="800" dirty="0" err="1"/>
              <a:t>dewch</a:t>
            </a:r>
            <a:r>
              <a:rPr lang="en-GB" sz="800" dirty="0"/>
              <a:t> </a:t>
            </a:r>
            <a:r>
              <a:rPr lang="en-GB" sz="800" dirty="0" err="1"/>
              <a:t>â'r</a:t>
            </a:r>
            <a:r>
              <a:rPr lang="en-GB" sz="800" dirty="0"/>
              <a:t> </a:t>
            </a:r>
            <a:r>
              <a:rPr lang="en-GB" sz="800" dirty="0" err="1"/>
              <a:t>dosbarth</a:t>
            </a:r>
            <a:r>
              <a:rPr lang="en-GB" sz="800" dirty="0"/>
              <a:t> </a:t>
            </a:r>
            <a:r>
              <a:rPr lang="en-GB" sz="800" dirty="0" err="1"/>
              <a:t>yn</a:t>
            </a:r>
            <a:r>
              <a:rPr lang="en-GB" sz="800" dirty="0"/>
              <a:t> </a:t>
            </a:r>
            <a:r>
              <a:rPr lang="en-GB" sz="800" dirty="0" err="1"/>
              <a:t>ôl</a:t>
            </a:r>
            <a:r>
              <a:rPr lang="en-GB" sz="800" dirty="0"/>
              <a:t> at </a:t>
            </a:r>
            <a:r>
              <a:rPr lang="en-GB" sz="800" dirty="0" err="1"/>
              <a:t>ei</a:t>
            </a:r>
            <a:r>
              <a:rPr lang="en-GB" sz="800" dirty="0"/>
              <a:t> </a:t>
            </a:r>
            <a:r>
              <a:rPr lang="en-GB" sz="800" dirty="0" err="1"/>
              <a:t>gilydd</a:t>
            </a:r>
            <a:r>
              <a:rPr lang="en-GB" sz="800" dirty="0"/>
              <a:t> </a:t>
            </a:r>
            <a:r>
              <a:rPr lang="en-GB" sz="800" dirty="0" err="1"/>
              <a:t>eto</a:t>
            </a:r>
            <a:r>
              <a:rPr lang="en-GB" sz="800" dirty="0"/>
              <a:t> a </a:t>
            </a:r>
            <a:r>
              <a:rPr lang="en-GB" sz="800" dirty="0" err="1"/>
              <a:t>thrafod</a:t>
            </a:r>
            <a:r>
              <a:rPr lang="en-GB" sz="800" dirty="0"/>
              <a:t> </a:t>
            </a:r>
            <a:r>
              <a:rPr lang="en-GB" sz="800" dirty="0" err="1"/>
              <a:t>pob</a:t>
            </a:r>
            <a:r>
              <a:rPr lang="en-GB" sz="800" dirty="0"/>
              <a:t> un </a:t>
            </a:r>
            <a:r>
              <a:rPr lang="en-GB" sz="800" dirty="0" err="1"/>
              <a:t>yn</a:t>
            </a:r>
            <a:r>
              <a:rPr lang="en-GB" sz="800" dirty="0"/>
              <a:t> </a:t>
            </a:r>
            <a:r>
              <a:rPr lang="en-GB" sz="800" dirty="0" err="1"/>
              <a:t>ei</a:t>
            </a:r>
            <a:r>
              <a:rPr lang="en-GB" sz="800" dirty="0"/>
              <a:t> </a:t>
            </a:r>
            <a:r>
              <a:rPr lang="en-GB" sz="800" dirty="0" err="1"/>
              <a:t>dro</a:t>
            </a:r>
            <a:r>
              <a:rPr lang="en-GB" sz="800" dirty="0"/>
              <a:t>. </a:t>
            </a:r>
            <a:r>
              <a:rPr lang="en-GB" sz="800" dirty="0" err="1"/>
              <a:t>Datgelwch</a:t>
            </a:r>
            <a:r>
              <a:rPr lang="en-GB" sz="800" dirty="0"/>
              <a:t> </a:t>
            </a:r>
            <a:r>
              <a:rPr lang="en-GB" sz="800" dirty="0" err="1"/>
              <a:t>yr</a:t>
            </a:r>
            <a:r>
              <a:rPr lang="en-GB" sz="800" dirty="0"/>
              <a:t> </a:t>
            </a:r>
            <a:r>
              <a:rPr lang="en-GB" sz="800" dirty="0" err="1"/>
              <a:t>atebion</a:t>
            </a:r>
            <a:r>
              <a:rPr lang="en-GB" sz="800" dirty="0"/>
              <a:t> </a:t>
            </a:r>
            <a:r>
              <a:rPr lang="en-GB" sz="800" dirty="0" err="1"/>
              <a:t>ar</a:t>
            </a:r>
            <a:r>
              <a:rPr lang="en-GB" sz="800" dirty="0"/>
              <a:t> </a:t>
            </a:r>
            <a:r>
              <a:rPr lang="en-GB" sz="800" dirty="0" err="1"/>
              <a:t>gyfer</a:t>
            </a:r>
            <a:r>
              <a:rPr lang="en-GB" sz="800" dirty="0"/>
              <a:t> </a:t>
            </a:r>
            <a:r>
              <a:rPr lang="en-GB" sz="800" dirty="0" err="1"/>
              <a:t>gweithdy</a:t>
            </a:r>
            <a:r>
              <a:rPr lang="en-GB" sz="800" dirty="0"/>
              <a:t> 2 </a:t>
            </a:r>
            <a:r>
              <a:rPr lang="en-GB" sz="800" dirty="0" err="1"/>
              <a:t>ar</a:t>
            </a:r>
            <a:r>
              <a:rPr lang="en-GB" sz="800" dirty="0"/>
              <a:t> y </a:t>
            </a:r>
            <a:r>
              <a:rPr lang="en-GB" sz="800" dirty="0" err="1"/>
              <a:t>sleidiau</a:t>
            </a:r>
            <a:r>
              <a:rPr lang="en-GB" sz="800" dirty="0"/>
              <a:t> </a:t>
            </a:r>
            <a:r>
              <a:rPr lang="en-GB" sz="800" dirty="0" err="1"/>
              <a:t>canlynol</a:t>
            </a:r>
            <a:r>
              <a:rPr lang="en-GB" sz="800" dirty="0"/>
              <a:t>.</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11</a:t>
            </a:fld>
            <a:endParaRPr lang="en-GB"/>
          </a:p>
        </p:txBody>
      </p:sp>
    </p:spTree>
    <p:extLst>
      <p:ext uri="{BB962C8B-B14F-4D97-AF65-F5344CB8AC3E}">
        <p14:creationId xmlns:p14="http://schemas.microsoft.com/office/powerpoint/2010/main" val="304029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86496" rtl="0" eaLnBrk="1" fontAlgn="auto" latinLnBrk="0" hangingPunct="1">
              <a:lnSpc>
                <a:spcPct val="115000"/>
              </a:lnSpc>
              <a:spcBef>
                <a:spcPts val="0"/>
              </a:spcBef>
              <a:spcAft>
                <a:spcPts val="0"/>
              </a:spcAft>
              <a:buClrTx/>
              <a:buSzPts val="1100"/>
              <a:buFontTx/>
              <a:buNone/>
              <a:tabLst/>
              <a:defRPr/>
            </a:pPr>
            <a:r>
              <a:rPr kumimoji="0" lang="en-GB" sz="770" b="1" i="0" u="none" strike="noStrike" kern="1200" cap="none" spc="0" normalizeH="0" baseline="0" noProof="0" dirty="0" err="1">
                <a:ln>
                  <a:noFill/>
                </a:ln>
                <a:solidFill>
                  <a:srgbClr val="434343"/>
                </a:solidFill>
                <a:effectLst/>
                <a:uLnTx/>
                <a:uFillTx/>
                <a:latin typeface="Calibri" panose="020F0502020204030204"/>
                <a:ea typeface="+mn-ea"/>
                <a:cs typeface="+mn-cs"/>
              </a:rPr>
              <a:t>Atebion</a:t>
            </a:r>
            <a:r>
              <a:rPr kumimoji="0" lang="en-GB" sz="770" b="1" i="0" u="none" strike="noStrike" kern="1200" cap="none" spc="0" normalizeH="0" baseline="0" noProof="0" dirty="0">
                <a:ln>
                  <a:noFill/>
                </a:ln>
                <a:solidFill>
                  <a:srgbClr val="434343"/>
                </a:solidFill>
                <a:effectLst/>
                <a:uLnTx/>
                <a:uFillTx/>
                <a:latin typeface="Calibri" panose="020F0502020204030204"/>
                <a:ea typeface="+mn-ea"/>
                <a:cs typeface="+mn-cs"/>
              </a:rPr>
              <a:t> </a:t>
            </a:r>
            <a:r>
              <a:rPr kumimoji="0" lang="en-GB" sz="770" b="1" i="0" u="none" strike="noStrike" kern="1200" cap="none" spc="0" normalizeH="0" baseline="0" noProof="0" dirty="0" err="1">
                <a:ln>
                  <a:noFill/>
                </a:ln>
                <a:solidFill>
                  <a:srgbClr val="434343"/>
                </a:solidFill>
                <a:effectLst/>
                <a:uLnTx/>
                <a:uFillTx/>
                <a:latin typeface="Calibri" panose="020F0502020204030204"/>
                <a:ea typeface="+mn-ea"/>
                <a:cs typeface="+mn-cs"/>
              </a:rPr>
              <a:t>i’r</a:t>
            </a:r>
            <a:r>
              <a:rPr kumimoji="0" lang="en-GB" sz="770" b="1" i="0" u="none" strike="noStrike" kern="1200" cap="none" spc="0" normalizeH="0" baseline="0" noProof="0" dirty="0">
                <a:ln>
                  <a:noFill/>
                </a:ln>
                <a:solidFill>
                  <a:srgbClr val="434343"/>
                </a:solidFill>
                <a:effectLst/>
                <a:uLnTx/>
                <a:uFillTx/>
                <a:latin typeface="Calibri" panose="020F0502020204030204"/>
                <a:ea typeface="+mn-ea"/>
                <a:cs typeface="+mn-cs"/>
              </a:rPr>
              <a:t> </a:t>
            </a:r>
            <a:r>
              <a:rPr kumimoji="0" lang="en-GB" sz="770" b="1" i="0" u="none" strike="noStrike" kern="1200" cap="none" spc="0" normalizeH="0" baseline="0" noProof="0" dirty="0" err="1">
                <a:ln>
                  <a:noFill/>
                </a:ln>
                <a:solidFill>
                  <a:srgbClr val="434343"/>
                </a:solidFill>
                <a:effectLst/>
                <a:uLnTx/>
                <a:uFillTx/>
                <a:latin typeface="Calibri" panose="020F0502020204030204"/>
                <a:ea typeface="+mn-ea"/>
                <a:cs typeface="+mn-cs"/>
              </a:rPr>
              <a:t>weithgaredd</a:t>
            </a:r>
            <a:r>
              <a:rPr kumimoji="0" lang="en-GB" sz="770" b="1" i="0" u="none" strike="noStrike" kern="1200" cap="none" spc="0" normalizeH="0" baseline="0" noProof="0" dirty="0">
                <a:ln>
                  <a:noFill/>
                </a:ln>
                <a:solidFill>
                  <a:srgbClr val="434343"/>
                </a:solidFill>
                <a:effectLst/>
                <a:uLnTx/>
                <a:uFillTx/>
                <a:latin typeface="Calibri" panose="020F0502020204030204"/>
                <a:ea typeface="+mn-ea"/>
                <a:cs typeface="+mn-cs"/>
              </a:rPr>
              <a:t> </a:t>
            </a:r>
            <a:r>
              <a:rPr kumimoji="0" lang="en-GB" sz="770" b="1" i="0" u="none" strike="noStrike" kern="1200" cap="none" spc="0" normalizeH="0" baseline="0" noProof="0" dirty="0" err="1">
                <a:ln>
                  <a:noFill/>
                </a:ln>
                <a:solidFill>
                  <a:srgbClr val="434343"/>
                </a:solidFill>
                <a:effectLst/>
                <a:uLnTx/>
                <a:uFillTx/>
                <a:latin typeface="Calibri" panose="020F0502020204030204"/>
                <a:ea typeface="+mn-ea"/>
                <a:cs typeface="+mn-cs"/>
              </a:rPr>
              <a:t>sortio</a:t>
            </a:r>
            <a:r>
              <a:rPr kumimoji="0" lang="en-GB" sz="770" b="1" i="0" u="none" strike="noStrike" kern="1200" cap="none" spc="0" normalizeH="0" baseline="0" noProof="0" dirty="0">
                <a:ln>
                  <a:noFill/>
                </a:ln>
                <a:solidFill>
                  <a:srgbClr val="434343"/>
                </a:solidFill>
                <a:effectLst/>
                <a:uLnTx/>
                <a:uFillTx/>
                <a:latin typeface="Calibri" panose="020F0502020204030204"/>
                <a:ea typeface="+mn-ea"/>
                <a:cs typeface="+mn-cs"/>
              </a:rPr>
              <a:t> </a:t>
            </a:r>
            <a:r>
              <a:rPr kumimoji="0" lang="en-GB" sz="770" b="1" i="0" u="none" strike="noStrike" kern="1200" cap="none" spc="0" normalizeH="0" baseline="0" noProof="0" dirty="0" err="1">
                <a:ln>
                  <a:noFill/>
                </a:ln>
                <a:solidFill>
                  <a:srgbClr val="434343"/>
                </a:solidFill>
                <a:effectLst/>
                <a:uLnTx/>
                <a:uFillTx/>
                <a:latin typeface="Calibri" panose="020F0502020204030204"/>
                <a:ea typeface="+mn-ea"/>
                <a:cs typeface="+mn-cs"/>
              </a:rPr>
              <a:t>cardiau</a:t>
            </a:r>
            <a:r>
              <a:rPr kumimoji="0" lang="en-GB" sz="770" b="1" i="0" u="none" strike="noStrike" kern="1200" cap="none" spc="0" normalizeH="0" baseline="0" noProof="0" dirty="0">
                <a:ln>
                  <a:noFill/>
                </a:ln>
                <a:solidFill>
                  <a:srgbClr val="434343"/>
                </a:solidFill>
                <a:effectLst/>
                <a:uLnTx/>
                <a:uFillTx/>
                <a:latin typeface="Calibri" panose="020F0502020204030204"/>
                <a:ea typeface="+mn-ea"/>
                <a:cs typeface="+mn-cs"/>
              </a:rPr>
              <a:t> Netflix</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12</a:t>
            </a:fld>
            <a:endParaRPr lang="en-GB"/>
          </a:p>
        </p:txBody>
      </p:sp>
    </p:spTree>
    <p:extLst>
      <p:ext uri="{BB962C8B-B14F-4D97-AF65-F5344CB8AC3E}">
        <p14:creationId xmlns:p14="http://schemas.microsoft.com/office/powerpoint/2010/main" val="84146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Atebion</a:t>
            </a:r>
            <a:r>
              <a:rPr lang="en-GB" dirty="0"/>
              <a:t> </a:t>
            </a:r>
            <a:r>
              <a:rPr lang="en-GB" dirty="0" err="1"/>
              <a:t>i’r</a:t>
            </a:r>
            <a:r>
              <a:rPr lang="en-GB" dirty="0"/>
              <a:t> diagram neu </a:t>
            </a:r>
            <a:r>
              <a:rPr lang="en-GB" dirty="0" err="1"/>
              <a:t>siart</a:t>
            </a:r>
            <a:r>
              <a:rPr lang="en-GB" dirty="0"/>
              <a:t> </a:t>
            </a:r>
            <a:r>
              <a:rPr lang="en-GB" dirty="0" err="1"/>
              <a:t>llif</a:t>
            </a:r>
            <a:r>
              <a:rPr lang="en-GB" dirty="0"/>
              <a:t> </a:t>
            </a:r>
            <a:r>
              <a:rPr lang="en-GB" dirty="0" err="1"/>
              <a:t>deuawd</a:t>
            </a:r>
            <a:r>
              <a:rPr lang="en-GB" dirty="0"/>
              <a:t> AI. </a:t>
            </a:r>
            <a:r>
              <a:rPr lang="en-GB" dirty="0" err="1"/>
              <a:t>Os</a:t>
            </a:r>
            <a:r>
              <a:rPr lang="en-GB" dirty="0"/>
              <a:t> </a:t>
            </a:r>
            <a:r>
              <a:rPr lang="en-GB" dirty="0" err="1"/>
              <a:t>yn</a:t>
            </a:r>
            <a:r>
              <a:rPr lang="en-GB" dirty="0"/>
              <a:t> </a:t>
            </a:r>
            <a:r>
              <a:rPr lang="en-GB" dirty="0" err="1"/>
              <a:t>defnyddio’r</a:t>
            </a:r>
            <a:r>
              <a:rPr lang="en-GB" dirty="0"/>
              <a:t> </a:t>
            </a:r>
            <a:r>
              <a:rPr lang="en-GB" dirty="0" err="1"/>
              <a:t>siart</a:t>
            </a:r>
            <a:r>
              <a:rPr lang="en-GB" dirty="0"/>
              <a:t> </a:t>
            </a:r>
            <a:r>
              <a:rPr lang="en-GB" dirty="0" err="1"/>
              <a:t>llif</a:t>
            </a:r>
            <a:r>
              <a:rPr lang="en-GB" dirty="0"/>
              <a:t>, </a:t>
            </a:r>
            <a:r>
              <a:rPr lang="en-GB" dirty="0" err="1"/>
              <a:t>bydd</a:t>
            </a:r>
            <a:r>
              <a:rPr lang="en-GB" dirty="0"/>
              <a:t> </a:t>
            </a:r>
            <a:r>
              <a:rPr lang="en-GB" dirty="0" err="1"/>
              <a:t>ateb</a:t>
            </a:r>
            <a:r>
              <a:rPr lang="en-GB" dirty="0"/>
              <a:t> 5 </a:t>
            </a:r>
            <a:r>
              <a:rPr lang="en-GB" dirty="0" err="1"/>
              <a:t>yn</a:t>
            </a:r>
            <a:r>
              <a:rPr lang="en-GB" dirty="0"/>
              <a:t> </a:t>
            </a:r>
            <a:r>
              <a:rPr lang="en-GB" dirty="0" err="1"/>
              <a:t>bwydo’n</a:t>
            </a:r>
            <a:r>
              <a:rPr lang="en-GB" dirty="0"/>
              <a:t> </a:t>
            </a:r>
            <a:r>
              <a:rPr lang="en-GB" dirty="0" err="1"/>
              <a:t>ôl</a:t>
            </a:r>
            <a:r>
              <a:rPr lang="en-GB" dirty="0"/>
              <a:t> </a:t>
            </a:r>
            <a:r>
              <a:rPr lang="en-GB" dirty="0" err="1"/>
              <a:t>i</a:t>
            </a:r>
            <a:r>
              <a:rPr lang="en-GB" dirty="0"/>
              <a:t> </a:t>
            </a:r>
            <a:r>
              <a:rPr lang="en-GB" dirty="0" err="1"/>
              <a:t>ateb</a:t>
            </a:r>
            <a:r>
              <a:rPr lang="en-GB" dirty="0"/>
              <a:t> 2. </a:t>
            </a:r>
          </a:p>
        </p:txBody>
      </p:sp>
      <p:sp>
        <p:nvSpPr>
          <p:cNvPr id="4" name="Slide Number Placeholder 3"/>
          <p:cNvSpPr>
            <a:spLocks noGrp="1"/>
          </p:cNvSpPr>
          <p:nvPr>
            <p:ph type="sldNum" sz="quarter" idx="5"/>
          </p:nvPr>
        </p:nvSpPr>
        <p:spPr/>
        <p:txBody>
          <a:bodyPr/>
          <a:lstStyle/>
          <a:p>
            <a:fld id="{FE285FC9-EBD8-4975-80AA-76C4FB3CA35D}" type="slidenum">
              <a:rPr lang="en-GB" smtClean="0"/>
              <a:t>13</a:t>
            </a:fld>
            <a:endParaRPr lang="en-GB"/>
          </a:p>
        </p:txBody>
      </p:sp>
    </p:spTree>
    <p:extLst>
      <p:ext uri="{BB962C8B-B14F-4D97-AF65-F5344CB8AC3E}">
        <p14:creationId xmlns:p14="http://schemas.microsoft.com/office/powerpoint/2010/main" val="304388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86496" rtl="0" eaLnBrk="1" fontAlgn="auto" latinLnBrk="0" hangingPunct="1">
              <a:lnSpc>
                <a:spcPct val="100000"/>
              </a:lnSpc>
              <a:spcBef>
                <a:spcPts val="0"/>
              </a:spcBef>
              <a:spcAft>
                <a:spcPts val="0"/>
              </a:spcAft>
              <a:buClrTx/>
              <a:buSzTx/>
              <a:buFontTx/>
              <a:buNone/>
              <a:tabLst/>
              <a:defRPr/>
            </a:pPr>
            <a:r>
              <a:rPr lang="en-GB" dirty="0" err="1"/>
              <a:t>Atebio</a:t>
            </a:r>
            <a:r>
              <a:rPr lang="en-GB" dirty="0"/>
              <a:t> </a:t>
            </a:r>
            <a:r>
              <a:rPr lang="en-GB" dirty="0" err="1"/>
              <a:t>i</a:t>
            </a:r>
            <a:r>
              <a:rPr lang="en-GB" dirty="0"/>
              <a:t> </a:t>
            </a:r>
            <a:r>
              <a:rPr lang="en-GB" dirty="0" err="1"/>
              <a:t>Cynhyrchu</a:t>
            </a:r>
            <a:r>
              <a:rPr lang="en-GB" dirty="0"/>
              <a:t> </a:t>
            </a:r>
            <a:r>
              <a:rPr lang="en-GB" dirty="0" err="1"/>
              <a:t>mewn</a:t>
            </a:r>
            <a:r>
              <a:rPr lang="en-GB" dirty="0"/>
              <a:t> </a:t>
            </a:r>
            <a:r>
              <a:rPr lang="en-GB" dirty="0" err="1"/>
              <a:t>ffatri</a:t>
            </a:r>
            <a:r>
              <a:rPr lang="en-GB" dirty="0"/>
              <a:t>. </a:t>
            </a:r>
            <a:r>
              <a:rPr lang="en-GB" dirty="0" err="1"/>
              <a:t>Os</a:t>
            </a:r>
            <a:r>
              <a:rPr lang="en-GB" dirty="0"/>
              <a:t> </a:t>
            </a:r>
            <a:r>
              <a:rPr lang="en-GB" dirty="0" err="1"/>
              <a:t>yn</a:t>
            </a:r>
            <a:r>
              <a:rPr lang="en-GB" dirty="0"/>
              <a:t> </a:t>
            </a:r>
            <a:r>
              <a:rPr lang="en-GB" dirty="0" err="1"/>
              <a:t>defnyddio’r</a:t>
            </a:r>
            <a:r>
              <a:rPr lang="en-GB" dirty="0"/>
              <a:t> </a:t>
            </a:r>
            <a:r>
              <a:rPr lang="en-GB" dirty="0" err="1"/>
              <a:t>siart</a:t>
            </a:r>
            <a:r>
              <a:rPr lang="en-GB" dirty="0"/>
              <a:t> </a:t>
            </a:r>
            <a:r>
              <a:rPr lang="en-GB" dirty="0" err="1"/>
              <a:t>llif</a:t>
            </a:r>
            <a:r>
              <a:rPr lang="en-GB" dirty="0"/>
              <a:t>, </a:t>
            </a:r>
            <a:r>
              <a:rPr lang="en-GB" dirty="0" err="1"/>
              <a:t>bydd</a:t>
            </a:r>
            <a:r>
              <a:rPr lang="en-GB" dirty="0"/>
              <a:t> </a:t>
            </a:r>
            <a:r>
              <a:rPr lang="en-GB" dirty="0" err="1"/>
              <a:t>ateb</a:t>
            </a:r>
            <a:r>
              <a:rPr lang="en-GB" dirty="0"/>
              <a:t> 5 </a:t>
            </a:r>
            <a:r>
              <a:rPr lang="en-GB" dirty="0" err="1"/>
              <a:t>yn</a:t>
            </a:r>
            <a:r>
              <a:rPr lang="en-GB" dirty="0"/>
              <a:t> </a:t>
            </a:r>
            <a:r>
              <a:rPr lang="en-GB" dirty="0" err="1"/>
              <a:t>bwydo’n</a:t>
            </a:r>
            <a:r>
              <a:rPr lang="en-GB" dirty="0"/>
              <a:t> </a:t>
            </a:r>
            <a:r>
              <a:rPr lang="en-GB" dirty="0" err="1"/>
              <a:t>ôl</a:t>
            </a:r>
            <a:r>
              <a:rPr lang="en-GB" dirty="0"/>
              <a:t> </a:t>
            </a:r>
            <a:r>
              <a:rPr lang="en-GB" dirty="0" err="1"/>
              <a:t>i</a:t>
            </a:r>
            <a:r>
              <a:rPr lang="en-GB" dirty="0"/>
              <a:t> </a:t>
            </a:r>
            <a:r>
              <a:rPr lang="en-GB" dirty="0" err="1"/>
              <a:t>ateb</a:t>
            </a:r>
            <a:r>
              <a:rPr lang="en-GB" dirty="0"/>
              <a:t> 2.  </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14</a:t>
            </a:fld>
            <a:endParaRPr lang="en-GB"/>
          </a:p>
        </p:txBody>
      </p:sp>
    </p:spTree>
    <p:extLst>
      <p:ext uri="{BB962C8B-B14F-4D97-AF65-F5344CB8AC3E}">
        <p14:creationId xmlns:p14="http://schemas.microsoft.com/office/powerpoint/2010/main" val="216098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0447" lvl="0" indent="-607375" algn="l" rtl="0">
              <a:lnSpc>
                <a:spcPct val="115000"/>
              </a:lnSpc>
              <a:spcBef>
                <a:spcPts val="0"/>
              </a:spcBef>
              <a:spcAft>
                <a:spcPts val="0"/>
              </a:spcAft>
              <a:buClr>
                <a:srgbClr val="434343"/>
              </a:buClr>
              <a:buSzPts val="1100"/>
              <a:buAutoNum type="arabicPeriod"/>
            </a:pPr>
            <a:r>
              <a:rPr lang="en-GB" dirty="0" err="1">
                <a:solidFill>
                  <a:srgbClr val="434343"/>
                </a:solidFill>
              </a:rPr>
              <a:t>Rhannwch</a:t>
            </a:r>
            <a:r>
              <a:rPr lang="en-GB" dirty="0">
                <a:solidFill>
                  <a:srgbClr val="434343"/>
                </a:solidFill>
              </a:rPr>
              <a:t> y </a:t>
            </a:r>
            <a:r>
              <a:rPr lang="en-GB" dirty="0" err="1">
                <a:solidFill>
                  <a:srgbClr val="434343"/>
                </a:solidFill>
              </a:rPr>
              <a:t>myfyrwyr</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dimau</a:t>
            </a:r>
            <a:r>
              <a:rPr lang="en-GB" dirty="0">
                <a:solidFill>
                  <a:srgbClr val="434343"/>
                </a:solidFill>
              </a:rPr>
              <a:t> o 5 -6 </a:t>
            </a:r>
            <a:r>
              <a:rPr lang="en-GB" dirty="0" err="1">
                <a:solidFill>
                  <a:srgbClr val="434343"/>
                </a:solidFill>
              </a:rPr>
              <a:t>disgybl</a:t>
            </a:r>
            <a:r>
              <a:rPr lang="en-GB" dirty="0">
                <a:solidFill>
                  <a:srgbClr val="434343"/>
                </a:solidFill>
              </a:rPr>
              <a:t> (dim </a:t>
            </a:r>
            <a:r>
              <a:rPr lang="en-GB" dirty="0" err="1">
                <a:solidFill>
                  <a:srgbClr val="434343"/>
                </a:solidFill>
              </a:rPr>
              <a:t>mwy</a:t>
            </a:r>
            <a:r>
              <a:rPr lang="en-GB" dirty="0">
                <a:solidFill>
                  <a:srgbClr val="434343"/>
                </a:solidFill>
              </a:rPr>
              <a:t>). </a:t>
            </a:r>
          </a:p>
          <a:p>
            <a:pPr marL="930447" lvl="0" indent="-607375" algn="l" rtl="0">
              <a:lnSpc>
                <a:spcPct val="115000"/>
              </a:lnSpc>
              <a:spcBef>
                <a:spcPts val="0"/>
              </a:spcBef>
              <a:spcAft>
                <a:spcPts val="0"/>
              </a:spcAft>
              <a:buClr>
                <a:srgbClr val="434343"/>
              </a:buClr>
              <a:buSzPts val="1100"/>
              <a:buAutoNum type="arabicPeriod"/>
            </a:pPr>
            <a:r>
              <a:rPr lang="en-GB" dirty="0" err="1">
                <a:solidFill>
                  <a:srgbClr val="434343"/>
                </a:solidFill>
              </a:rPr>
              <a:t>Penodwch</a:t>
            </a:r>
            <a:r>
              <a:rPr lang="en-GB" dirty="0">
                <a:solidFill>
                  <a:srgbClr val="434343"/>
                </a:solidFill>
              </a:rPr>
              <a:t> </a:t>
            </a:r>
            <a:r>
              <a:rPr lang="en-GB" dirty="0" err="1">
                <a:solidFill>
                  <a:srgbClr val="434343"/>
                </a:solidFill>
              </a:rPr>
              <a:t>Rheolwr</a:t>
            </a:r>
            <a:r>
              <a:rPr lang="en-GB" dirty="0">
                <a:solidFill>
                  <a:srgbClr val="434343"/>
                </a:solidFill>
              </a:rPr>
              <a:t> </a:t>
            </a:r>
            <a:r>
              <a:rPr lang="en-GB" dirty="0" err="1">
                <a:solidFill>
                  <a:srgbClr val="434343"/>
                </a:solidFill>
              </a:rPr>
              <a:t>Prosiect</a:t>
            </a:r>
            <a:r>
              <a:rPr lang="en-GB" dirty="0">
                <a:solidFill>
                  <a:srgbClr val="434343"/>
                </a:solidFill>
              </a:rPr>
              <a:t> </a:t>
            </a:r>
            <a:r>
              <a:rPr lang="en-GB" dirty="0" err="1">
                <a:solidFill>
                  <a:srgbClr val="434343"/>
                </a:solidFill>
              </a:rPr>
              <a:t>ymhob</a:t>
            </a:r>
            <a:r>
              <a:rPr lang="en-GB" dirty="0">
                <a:solidFill>
                  <a:srgbClr val="434343"/>
                </a:solidFill>
              </a:rPr>
              <a:t> </a:t>
            </a:r>
            <a:r>
              <a:rPr lang="en-GB" dirty="0" err="1">
                <a:solidFill>
                  <a:srgbClr val="434343"/>
                </a:solidFill>
              </a:rPr>
              <a:t>tîm</a:t>
            </a:r>
            <a:r>
              <a:rPr lang="en-GB" dirty="0">
                <a:solidFill>
                  <a:srgbClr val="434343"/>
                </a:solidFill>
              </a:rPr>
              <a:t>. </a:t>
            </a:r>
          </a:p>
          <a:p>
            <a:pPr marL="930447" lvl="0" indent="-607375" algn="l" rtl="0">
              <a:lnSpc>
                <a:spcPct val="115000"/>
              </a:lnSpc>
              <a:spcBef>
                <a:spcPts val="0"/>
              </a:spcBef>
              <a:spcAft>
                <a:spcPts val="0"/>
              </a:spcAft>
              <a:buClr>
                <a:srgbClr val="434343"/>
              </a:buClr>
              <a:buSzPts val="1100"/>
              <a:buAutoNum type="arabicPeriod"/>
            </a:pPr>
            <a:r>
              <a:rPr lang="en-GB" dirty="0" err="1">
                <a:solidFill>
                  <a:srgbClr val="434343"/>
                </a:solidFill>
              </a:rPr>
              <a:t>Gadewch</a:t>
            </a:r>
            <a:r>
              <a:rPr lang="en-GB" dirty="0">
                <a:solidFill>
                  <a:srgbClr val="434343"/>
                </a:solidFill>
              </a:rPr>
              <a:t> </a:t>
            </a:r>
            <a:r>
              <a:rPr lang="en-GB" dirty="0" err="1">
                <a:solidFill>
                  <a:srgbClr val="434343"/>
                </a:solidFill>
              </a:rPr>
              <a:t>i’r</a:t>
            </a:r>
            <a:r>
              <a:rPr lang="en-GB" dirty="0">
                <a:solidFill>
                  <a:srgbClr val="434343"/>
                </a:solidFill>
              </a:rPr>
              <a:t> </a:t>
            </a:r>
            <a:r>
              <a:rPr lang="en-GB" dirty="0" err="1">
                <a:solidFill>
                  <a:srgbClr val="434343"/>
                </a:solidFill>
              </a:rPr>
              <a:t>myfyrwyr</a:t>
            </a:r>
            <a:r>
              <a:rPr lang="en-GB" dirty="0">
                <a:solidFill>
                  <a:srgbClr val="434343"/>
                </a:solidFill>
              </a:rPr>
              <a:t> </a:t>
            </a:r>
            <a:r>
              <a:rPr lang="en-GB" dirty="0" err="1">
                <a:solidFill>
                  <a:srgbClr val="434343"/>
                </a:solidFill>
              </a:rPr>
              <a:t>rannu’r</a:t>
            </a:r>
            <a:r>
              <a:rPr lang="en-GB" dirty="0">
                <a:solidFill>
                  <a:srgbClr val="434343"/>
                </a:solidFill>
              </a:rPr>
              <a:t> </a:t>
            </a:r>
            <a:r>
              <a:rPr lang="en-GB" dirty="0" err="1">
                <a:solidFill>
                  <a:srgbClr val="434343"/>
                </a:solidFill>
              </a:rPr>
              <a:t>rolau</a:t>
            </a:r>
            <a:r>
              <a:rPr lang="en-GB" dirty="0">
                <a:solidFill>
                  <a:srgbClr val="434343"/>
                </a:solidFill>
              </a:rPr>
              <a:t> </a:t>
            </a:r>
            <a:r>
              <a:rPr lang="en-GB" dirty="0" err="1">
                <a:solidFill>
                  <a:srgbClr val="434343"/>
                </a:solidFill>
              </a:rPr>
              <a:t>eraill</a:t>
            </a:r>
            <a:r>
              <a:rPr lang="en-GB" dirty="0">
                <a:solidFill>
                  <a:srgbClr val="434343"/>
                </a:solidFill>
              </a:rPr>
              <a:t> o </a:t>
            </a:r>
            <a:r>
              <a:rPr lang="en-GB" dirty="0" err="1">
                <a:solidFill>
                  <a:srgbClr val="434343"/>
                </a:solidFill>
              </a:rPr>
              <a:t>fewn</a:t>
            </a:r>
            <a:r>
              <a:rPr lang="en-GB" dirty="0">
                <a:solidFill>
                  <a:srgbClr val="434343"/>
                </a:solidFill>
              </a:rPr>
              <a:t> y </a:t>
            </a:r>
            <a:r>
              <a:rPr lang="en-GB" dirty="0" err="1">
                <a:solidFill>
                  <a:srgbClr val="434343"/>
                </a:solidFill>
              </a:rPr>
              <a:t>timau</a:t>
            </a:r>
            <a:r>
              <a:rPr lang="en-GB" dirty="0">
                <a:solidFill>
                  <a:srgbClr val="434343"/>
                </a:solidFill>
              </a:rPr>
              <a:t>: </a:t>
            </a:r>
            <a:r>
              <a:rPr lang="en-GB" dirty="0" err="1">
                <a:solidFill>
                  <a:srgbClr val="434343"/>
                </a:solidFill>
              </a:rPr>
              <a:t>Arweinydd</a:t>
            </a:r>
            <a:r>
              <a:rPr lang="en-GB" dirty="0">
                <a:solidFill>
                  <a:srgbClr val="434343"/>
                </a:solidFill>
              </a:rPr>
              <a:t> </a:t>
            </a:r>
            <a:r>
              <a:rPr lang="en-GB" dirty="0" err="1">
                <a:solidFill>
                  <a:srgbClr val="434343"/>
                </a:solidFill>
              </a:rPr>
              <a:t>Meddalwedd</a:t>
            </a:r>
            <a:r>
              <a:rPr lang="en-GB" dirty="0">
                <a:solidFill>
                  <a:srgbClr val="434343"/>
                </a:solidFill>
              </a:rPr>
              <a:t>, </a:t>
            </a:r>
            <a:r>
              <a:rPr lang="en-GB" dirty="0" err="1"/>
              <a:t>Arweinydd</a:t>
            </a:r>
            <a:r>
              <a:rPr lang="en-GB" dirty="0"/>
              <a:t> </a:t>
            </a:r>
            <a:r>
              <a:rPr lang="en-GB" dirty="0" err="1"/>
              <a:t>Ymchwil</a:t>
            </a:r>
            <a:r>
              <a:rPr lang="en-GB" dirty="0"/>
              <a:t>, </a:t>
            </a:r>
            <a:r>
              <a:rPr lang="en-GB" dirty="0" err="1"/>
              <a:t>Arweinydd</a:t>
            </a:r>
            <a:r>
              <a:rPr lang="en-GB" dirty="0"/>
              <a:t> </a:t>
            </a:r>
            <a:r>
              <a:rPr lang="en-GB" dirty="0" err="1"/>
              <a:t>Risg</a:t>
            </a:r>
            <a:r>
              <a:rPr lang="en-GB" dirty="0"/>
              <a:t>, </a:t>
            </a:r>
            <a:r>
              <a:rPr lang="en-GB" dirty="0" err="1"/>
              <a:t>Arweinydd</a:t>
            </a:r>
            <a:r>
              <a:rPr lang="en-GB" dirty="0"/>
              <a:t> </a:t>
            </a:r>
            <a:r>
              <a:rPr lang="en-GB" dirty="0" err="1"/>
              <a:t>Dylunio</a:t>
            </a:r>
            <a:r>
              <a:rPr lang="en-GB" dirty="0"/>
              <a:t>, </a:t>
            </a:r>
            <a:r>
              <a:rPr lang="en-GB" dirty="0" err="1"/>
              <a:t>Arweinydd</a:t>
            </a:r>
            <a:r>
              <a:rPr lang="en-GB" dirty="0"/>
              <a:t> </a:t>
            </a:r>
            <a:r>
              <a:rPr lang="en-GB" dirty="0" err="1"/>
              <a:t>Marchnata</a:t>
            </a:r>
            <a:r>
              <a:rPr lang="en-GB" dirty="0"/>
              <a:t>. </a:t>
            </a:r>
          </a:p>
          <a:p>
            <a:pPr marL="930447" lvl="0" indent="-607375" algn="l" rtl="0">
              <a:lnSpc>
                <a:spcPct val="115000"/>
              </a:lnSpc>
              <a:spcBef>
                <a:spcPts val="0"/>
              </a:spcBef>
              <a:spcAft>
                <a:spcPts val="0"/>
              </a:spcAft>
              <a:buClr>
                <a:srgbClr val="434343"/>
              </a:buClr>
              <a:buSzPts val="1100"/>
              <a:buAutoNum type="arabicPeriod"/>
            </a:pPr>
            <a:r>
              <a:rPr lang="en-GB" dirty="0" err="1">
                <a:solidFill>
                  <a:srgbClr val="434343"/>
                </a:solidFill>
              </a:rPr>
              <a:t>Atgoffwch</a:t>
            </a:r>
            <a:r>
              <a:rPr lang="en-GB" dirty="0">
                <a:solidFill>
                  <a:srgbClr val="434343"/>
                </a:solidFill>
              </a:rPr>
              <a:t> y </a:t>
            </a:r>
            <a:r>
              <a:rPr lang="en-GB" dirty="0" err="1">
                <a:solidFill>
                  <a:srgbClr val="434343"/>
                </a:solidFill>
              </a:rPr>
              <a:t>myfyrwyr</a:t>
            </a:r>
            <a:r>
              <a:rPr lang="en-GB" dirty="0">
                <a:solidFill>
                  <a:srgbClr val="434343"/>
                </a:solidFill>
              </a:rPr>
              <a:t> y </a:t>
            </a:r>
            <a:r>
              <a:rPr lang="en-GB" dirty="0" err="1">
                <a:solidFill>
                  <a:srgbClr val="434343"/>
                </a:solidFill>
              </a:rPr>
              <a:t>byddant</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gweithio</a:t>
            </a:r>
            <a:r>
              <a:rPr lang="en-GB" dirty="0">
                <a:solidFill>
                  <a:srgbClr val="434343"/>
                </a:solidFill>
              </a:rPr>
              <a:t> </a:t>
            </a:r>
            <a:r>
              <a:rPr lang="en-GB" dirty="0" err="1">
                <a:solidFill>
                  <a:srgbClr val="434343"/>
                </a:solidFill>
              </a:rPr>
              <a:t>ar</a:t>
            </a:r>
            <a:r>
              <a:rPr lang="en-GB" dirty="0">
                <a:solidFill>
                  <a:srgbClr val="434343"/>
                </a:solidFill>
              </a:rPr>
              <a:t> </a:t>
            </a:r>
            <a:r>
              <a:rPr lang="en-GB" dirty="0" err="1">
                <a:solidFill>
                  <a:srgbClr val="434343"/>
                </a:solidFill>
              </a:rPr>
              <a:t>wahanol</a:t>
            </a:r>
            <a:r>
              <a:rPr lang="en-GB" dirty="0">
                <a:solidFill>
                  <a:srgbClr val="434343"/>
                </a:solidFill>
              </a:rPr>
              <a:t> </a:t>
            </a:r>
            <a:r>
              <a:rPr lang="en-GB" dirty="0" err="1">
                <a:solidFill>
                  <a:srgbClr val="434343"/>
                </a:solidFill>
              </a:rPr>
              <a:t>rannau</a:t>
            </a:r>
            <a:r>
              <a:rPr lang="en-GB" dirty="0">
                <a:solidFill>
                  <a:srgbClr val="434343"/>
                </a:solidFill>
              </a:rPr>
              <a:t> </a:t>
            </a:r>
            <a:r>
              <a:rPr lang="en-GB" dirty="0" err="1">
                <a:solidFill>
                  <a:srgbClr val="434343"/>
                </a:solidFill>
              </a:rPr>
              <a:t>o’r</a:t>
            </a:r>
            <a:r>
              <a:rPr lang="en-GB" dirty="0">
                <a:solidFill>
                  <a:srgbClr val="434343"/>
                </a:solidFill>
              </a:rPr>
              <a:t> </a:t>
            </a:r>
            <a:r>
              <a:rPr lang="en-GB" dirty="0" err="1">
                <a:solidFill>
                  <a:srgbClr val="434343"/>
                </a:solidFill>
              </a:rPr>
              <a:t>prosiect</a:t>
            </a:r>
            <a:r>
              <a:rPr lang="en-GB" dirty="0">
                <a:solidFill>
                  <a:srgbClr val="434343"/>
                </a:solidFill>
              </a:rPr>
              <a:t>, </a:t>
            </a:r>
            <a:r>
              <a:rPr lang="en-GB" dirty="0" err="1">
                <a:solidFill>
                  <a:srgbClr val="434343"/>
                </a:solidFill>
              </a:rPr>
              <a:t>ond</a:t>
            </a:r>
            <a:r>
              <a:rPr lang="en-GB" dirty="0">
                <a:solidFill>
                  <a:srgbClr val="434343"/>
                </a:solidFill>
              </a:rPr>
              <a:t> </a:t>
            </a:r>
            <a:r>
              <a:rPr lang="en-GB" dirty="0" err="1">
                <a:solidFill>
                  <a:srgbClr val="434343"/>
                </a:solidFill>
              </a:rPr>
              <a:t>mae</a:t>
            </a:r>
            <a:r>
              <a:rPr lang="en-GB" dirty="0">
                <a:solidFill>
                  <a:srgbClr val="434343"/>
                </a:solidFill>
              </a:rPr>
              <a:t> </a:t>
            </a:r>
            <a:r>
              <a:rPr lang="en-GB" dirty="0" err="1">
                <a:solidFill>
                  <a:srgbClr val="434343"/>
                </a:solidFill>
              </a:rPr>
              <a:t>teitl</a:t>
            </a:r>
            <a:r>
              <a:rPr lang="en-GB" dirty="0">
                <a:solidFill>
                  <a:srgbClr val="434343"/>
                </a:solidFill>
              </a:rPr>
              <a:t> </a:t>
            </a:r>
            <a:r>
              <a:rPr lang="en-GB" dirty="0" err="1">
                <a:solidFill>
                  <a:srgbClr val="434343"/>
                </a:solidFill>
              </a:rPr>
              <a:t>eu</a:t>
            </a:r>
            <a:r>
              <a:rPr lang="en-GB" dirty="0">
                <a:solidFill>
                  <a:srgbClr val="434343"/>
                </a:solidFill>
              </a:rPr>
              <a:t> </a:t>
            </a:r>
            <a:r>
              <a:rPr lang="en-GB" dirty="0" err="1">
                <a:solidFill>
                  <a:srgbClr val="434343"/>
                </a:solidFill>
              </a:rPr>
              <a:t>swydd</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dangos</a:t>
            </a:r>
            <a:r>
              <a:rPr lang="en-GB" dirty="0">
                <a:solidFill>
                  <a:srgbClr val="434343"/>
                </a:solidFill>
              </a:rPr>
              <a:t> </a:t>
            </a:r>
            <a:r>
              <a:rPr lang="en-GB" dirty="0" err="1">
                <a:solidFill>
                  <a:srgbClr val="434343"/>
                </a:solidFill>
              </a:rPr>
              <a:t>beth</a:t>
            </a:r>
            <a:r>
              <a:rPr lang="en-GB" dirty="0">
                <a:solidFill>
                  <a:srgbClr val="434343"/>
                </a:solidFill>
              </a:rPr>
              <a:t> </a:t>
            </a:r>
            <a:r>
              <a:rPr lang="en-GB" dirty="0" err="1">
                <a:solidFill>
                  <a:srgbClr val="434343"/>
                </a:solidFill>
              </a:rPr>
              <a:t>yw</a:t>
            </a:r>
            <a:r>
              <a:rPr lang="en-GB" dirty="0">
                <a:solidFill>
                  <a:srgbClr val="434343"/>
                </a:solidFill>
              </a:rPr>
              <a:t> </a:t>
            </a:r>
            <a:r>
              <a:rPr lang="en-GB" dirty="0" err="1">
                <a:solidFill>
                  <a:srgbClr val="434343"/>
                </a:solidFill>
              </a:rPr>
              <a:t>eu</a:t>
            </a:r>
            <a:r>
              <a:rPr lang="en-GB" dirty="0">
                <a:solidFill>
                  <a:srgbClr val="434343"/>
                </a:solidFill>
              </a:rPr>
              <a:t> </a:t>
            </a:r>
            <a:r>
              <a:rPr lang="en-GB" dirty="0" err="1">
                <a:solidFill>
                  <a:srgbClr val="434343"/>
                </a:solidFill>
              </a:rPr>
              <a:t>prif</a:t>
            </a:r>
            <a:r>
              <a:rPr lang="en-GB" dirty="0">
                <a:solidFill>
                  <a:srgbClr val="434343"/>
                </a:solidFill>
              </a:rPr>
              <a:t> </a:t>
            </a:r>
            <a:r>
              <a:rPr lang="en-GB" dirty="0" err="1">
                <a:solidFill>
                  <a:srgbClr val="434343"/>
                </a:solidFill>
              </a:rPr>
              <a:t>gyfrifoldeb</a:t>
            </a:r>
            <a:r>
              <a:rPr lang="en-GB" dirty="0">
                <a:solidFill>
                  <a:srgbClr val="434343"/>
                </a:solidFill>
              </a:rPr>
              <a:t>. </a:t>
            </a:r>
            <a:r>
              <a:rPr lang="en-GB" dirty="0" err="1">
                <a:solidFill>
                  <a:srgbClr val="434343"/>
                </a:solidFill>
              </a:rPr>
              <a:t>Nhw</a:t>
            </a:r>
            <a:r>
              <a:rPr lang="en-GB" dirty="0">
                <a:solidFill>
                  <a:srgbClr val="434343"/>
                </a:solidFill>
              </a:rPr>
              <a:t> </a:t>
            </a:r>
            <a:r>
              <a:rPr lang="en-GB" dirty="0" err="1">
                <a:solidFill>
                  <a:srgbClr val="434343"/>
                </a:solidFill>
              </a:rPr>
              <a:t>sydd</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gyfrifol</a:t>
            </a:r>
            <a:r>
              <a:rPr lang="en-GB" dirty="0">
                <a:solidFill>
                  <a:srgbClr val="434343"/>
                </a:solidFill>
              </a:rPr>
              <a:t> bod y </a:t>
            </a:r>
            <a:r>
              <a:rPr lang="en-GB" dirty="0" err="1">
                <a:solidFill>
                  <a:srgbClr val="434343"/>
                </a:solidFill>
              </a:rPr>
              <a:t>peth</a:t>
            </a:r>
            <a:r>
              <a:rPr lang="en-GB" dirty="0">
                <a:solidFill>
                  <a:srgbClr val="434343"/>
                </a:solidFill>
              </a:rPr>
              <a:t> </a:t>
            </a:r>
            <a:r>
              <a:rPr lang="en-GB" dirty="0" err="1">
                <a:solidFill>
                  <a:srgbClr val="434343"/>
                </a:solidFill>
              </a:rPr>
              <a:t>hwnnw</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cael</a:t>
            </a:r>
            <a:r>
              <a:rPr lang="en-GB" dirty="0">
                <a:solidFill>
                  <a:srgbClr val="434343"/>
                </a:solidFill>
              </a:rPr>
              <a:t> </a:t>
            </a:r>
            <a:r>
              <a:rPr lang="en-GB" dirty="0" err="1">
                <a:solidFill>
                  <a:srgbClr val="434343"/>
                </a:solidFill>
              </a:rPr>
              <a:t>ei</a:t>
            </a:r>
            <a:r>
              <a:rPr lang="en-GB" dirty="0">
                <a:solidFill>
                  <a:srgbClr val="434343"/>
                </a:solidFill>
              </a:rPr>
              <a:t> </a:t>
            </a:r>
            <a:r>
              <a:rPr lang="en-GB" dirty="0" err="1">
                <a:solidFill>
                  <a:srgbClr val="434343"/>
                </a:solidFill>
              </a:rPr>
              <a:t>gyflawni</a:t>
            </a:r>
            <a:r>
              <a:rPr lang="en-GB" dirty="0">
                <a:solidFill>
                  <a:srgbClr val="434343"/>
                </a:solidFill>
              </a:rPr>
              <a:t> </a:t>
            </a:r>
            <a:r>
              <a:rPr lang="en-GB" dirty="0" err="1">
                <a:solidFill>
                  <a:srgbClr val="434343"/>
                </a:solidFill>
              </a:rPr>
              <a:t>ond</a:t>
            </a:r>
            <a:r>
              <a:rPr lang="en-GB" dirty="0">
                <a:solidFill>
                  <a:srgbClr val="434343"/>
                </a:solidFill>
              </a:rPr>
              <a:t> gallant </a:t>
            </a:r>
            <a:r>
              <a:rPr lang="en-GB" dirty="0" err="1">
                <a:solidFill>
                  <a:srgbClr val="434343"/>
                </a:solidFill>
              </a:rPr>
              <a:t>ofyn</a:t>
            </a:r>
            <a:r>
              <a:rPr lang="en-GB" dirty="0">
                <a:solidFill>
                  <a:srgbClr val="434343"/>
                </a:solidFill>
              </a:rPr>
              <a:t> am </a:t>
            </a:r>
            <a:r>
              <a:rPr lang="en-GB" dirty="0" err="1">
                <a:solidFill>
                  <a:srgbClr val="434343"/>
                </a:solidFill>
              </a:rPr>
              <a:t>fewnbwn</a:t>
            </a:r>
            <a:r>
              <a:rPr lang="en-GB" dirty="0">
                <a:solidFill>
                  <a:srgbClr val="434343"/>
                </a:solidFill>
              </a:rPr>
              <a:t> </a:t>
            </a:r>
            <a:r>
              <a:rPr lang="en-GB" dirty="0" err="1">
                <a:solidFill>
                  <a:srgbClr val="434343"/>
                </a:solidFill>
              </a:rPr>
              <a:t>gan</a:t>
            </a:r>
            <a:r>
              <a:rPr lang="en-GB" dirty="0">
                <a:solidFill>
                  <a:srgbClr val="434343"/>
                </a:solidFill>
              </a:rPr>
              <a:t> </a:t>
            </a:r>
            <a:r>
              <a:rPr lang="en-GB" dirty="0" err="1">
                <a:solidFill>
                  <a:srgbClr val="434343"/>
                </a:solidFill>
              </a:rPr>
              <a:t>eraill</a:t>
            </a:r>
            <a:r>
              <a:rPr lang="en-GB" dirty="0">
                <a:solidFill>
                  <a:srgbClr val="434343"/>
                </a:solidFill>
              </a:rPr>
              <a:t>. </a:t>
            </a:r>
          </a:p>
          <a:p>
            <a:pPr marL="0" lvl="0" indent="0" algn="l" rtl="0">
              <a:lnSpc>
                <a:spcPct val="115000"/>
              </a:lnSpc>
              <a:spcBef>
                <a:spcPts val="0"/>
              </a:spcBef>
              <a:spcAft>
                <a:spcPts val="0"/>
              </a:spcAft>
              <a:buSzPts val="1100"/>
              <a:buNone/>
            </a:pPr>
            <a:endParaRPr lang="en-GB" sz="900" dirty="0">
              <a:solidFill>
                <a:srgbClr val="434343"/>
              </a:solidFill>
            </a:endParaRPr>
          </a:p>
          <a:p>
            <a:pPr marL="0" lvl="0" indent="0" algn="l" rtl="0">
              <a:lnSpc>
                <a:spcPct val="115000"/>
              </a:lnSpc>
              <a:spcBef>
                <a:spcPts val="0"/>
              </a:spcBef>
              <a:spcAft>
                <a:spcPts val="0"/>
              </a:spcAft>
              <a:buSzPts val="1100"/>
              <a:buNone/>
            </a:pPr>
            <a:r>
              <a:rPr lang="en-GB" b="1" i="1" dirty="0">
                <a:solidFill>
                  <a:srgbClr val="434343"/>
                </a:solidFill>
              </a:rPr>
              <a:t>GAIR I GALL! </a:t>
            </a:r>
            <a:r>
              <a:rPr lang="en-GB" b="0" i="1" dirty="0" err="1">
                <a:solidFill>
                  <a:srgbClr val="434343"/>
                </a:solidFill>
              </a:rPr>
              <a:t>Cyn</a:t>
            </a:r>
            <a:r>
              <a:rPr lang="en-GB" b="0" i="1" dirty="0">
                <a:solidFill>
                  <a:srgbClr val="434343"/>
                </a:solidFill>
              </a:rPr>
              <a:t> </a:t>
            </a:r>
            <a:r>
              <a:rPr lang="en-GB" b="0" i="1" dirty="0" err="1">
                <a:solidFill>
                  <a:srgbClr val="434343"/>
                </a:solidFill>
              </a:rPr>
              <a:t>dechrau'r</a:t>
            </a:r>
            <a:r>
              <a:rPr lang="en-GB" b="0" i="1" dirty="0">
                <a:solidFill>
                  <a:srgbClr val="434343"/>
                </a:solidFill>
              </a:rPr>
              <a:t> </a:t>
            </a:r>
            <a:r>
              <a:rPr lang="en-GB" b="0" i="1" dirty="0" err="1">
                <a:solidFill>
                  <a:srgbClr val="434343"/>
                </a:solidFill>
              </a:rPr>
              <a:t>gweithgaredd</a:t>
            </a:r>
            <a:r>
              <a:rPr lang="en-GB" b="0" i="1" dirty="0">
                <a:solidFill>
                  <a:srgbClr val="434343"/>
                </a:solidFill>
              </a:rPr>
              <a:t>, </a:t>
            </a:r>
            <a:r>
              <a:rPr lang="en-GB" b="0" i="1" dirty="0" err="1">
                <a:solidFill>
                  <a:srgbClr val="434343"/>
                </a:solidFill>
              </a:rPr>
              <a:t>meddyliwch</a:t>
            </a:r>
            <a:r>
              <a:rPr lang="en-GB" b="0" i="1" dirty="0">
                <a:solidFill>
                  <a:srgbClr val="434343"/>
                </a:solidFill>
              </a:rPr>
              <a:t> pa </a:t>
            </a:r>
            <a:r>
              <a:rPr lang="en-GB" b="0" i="1" dirty="0" err="1">
                <a:solidFill>
                  <a:srgbClr val="434343"/>
                </a:solidFill>
              </a:rPr>
              <a:t>fyfyrwyr</a:t>
            </a:r>
            <a:r>
              <a:rPr lang="en-GB" b="0" i="1" dirty="0">
                <a:solidFill>
                  <a:srgbClr val="434343"/>
                </a:solidFill>
              </a:rPr>
              <a:t> </a:t>
            </a:r>
            <a:r>
              <a:rPr lang="en-GB" b="0" i="1" dirty="0" err="1">
                <a:solidFill>
                  <a:srgbClr val="434343"/>
                </a:solidFill>
              </a:rPr>
              <a:t>fydd</a:t>
            </a:r>
            <a:r>
              <a:rPr lang="en-GB" b="0" i="1" dirty="0">
                <a:solidFill>
                  <a:srgbClr val="434343"/>
                </a:solidFill>
              </a:rPr>
              <a:t> </a:t>
            </a:r>
            <a:r>
              <a:rPr lang="en-GB" b="0" i="1" dirty="0" err="1">
                <a:solidFill>
                  <a:srgbClr val="434343"/>
                </a:solidFill>
              </a:rPr>
              <a:t>yn</a:t>
            </a:r>
            <a:r>
              <a:rPr lang="en-GB" b="0" i="1" dirty="0">
                <a:solidFill>
                  <a:srgbClr val="434343"/>
                </a:solidFill>
              </a:rPr>
              <a:t> </a:t>
            </a:r>
            <a:r>
              <a:rPr lang="en-GB" b="0" i="1" dirty="0" err="1">
                <a:solidFill>
                  <a:srgbClr val="434343"/>
                </a:solidFill>
              </a:rPr>
              <a:t>arwain</a:t>
            </a:r>
            <a:r>
              <a:rPr lang="en-GB" b="0" i="1" dirty="0">
                <a:solidFill>
                  <a:srgbClr val="434343"/>
                </a:solidFill>
              </a:rPr>
              <a:t> </a:t>
            </a:r>
            <a:r>
              <a:rPr lang="en-GB" b="0" i="1" dirty="0" err="1">
                <a:solidFill>
                  <a:srgbClr val="434343"/>
                </a:solidFill>
              </a:rPr>
              <a:t>yn</a:t>
            </a:r>
            <a:r>
              <a:rPr lang="en-GB" b="0" i="1" dirty="0">
                <a:solidFill>
                  <a:srgbClr val="434343"/>
                </a:solidFill>
              </a:rPr>
              <a:t> </a:t>
            </a:r>
            <a:r>
              <a:rPr lang="en-GB" b="0" i="1" dirty="0" err="1">
                <a:solidFill>
                  <a:srgbClr val="434343"/>
                </a:solidFill>
              </a:rPr>
              <a:t>gryf</a:t>
            </a:r>
            <a:r>
              <a:rPr lang="en-GB" b="0" i="1" dirty="0">
                <a:solidFill>
                  <a:srgbClr val="434343"/>
                </a:solidFill>
              </a:rPr>
              <a:t> a </a:t>
            </a:r>
            <a:r>
              <a:rPr lang="en-GB" b="0" i="1" dirty="0" err="1">
                <a:solidFill>
                  <a:srgbClr val="434343"/>
                </a:solidFill>
              </a:rPr>
              <a:t>phenodwch</a:t>
            </a:r>
            <a:r>
              <a:rPr lang="en-GB" b="0" i="1" dirty="0">
                <a:solidFill>
                  <a:srgbClr val="434343"/>
                </a:solidFill>
              </a:rPr>
              <a:t> </a:t>
            </a:r>
            <a:r>
              <a:rPr lang="en-GB" b="0" i="1" dirty="0" err="1">
                <a:solidFill>
                  <a:srgbClr val="434343"/>
                </a:solidFill>
              </a:rPr>
              <a:t>nhw</a:t>
            </a:r>
            <a:r>
              <a:rPr lang="en-GB" b="0" i="1" dirty="0">
                <a:solidFill>
                  <a:srgbClr val="434343"/>
                </a:solidFill>
              </a:rPr>
              <a:t> </a:t>
            </a:r>
            <a:r>
              <a:rPr lang="en-GB" b="0" i="1" dirty="0" err="1">
                <a:solidFill>
                  <a:srgbClr val="434343"/>
                </a:solidFill>
              </a:rPr>
              <a:t>fel</a:t>
            </a:r>
            <a:r>
              <a:rPr lang="en-GB" b="0" i="1" dirty="0">
                <a:solidFill>
                  <a:srgbClr val="434343"/>
                </a:solidFill>
              </a:rPr>
              <a:t> </a:t>
            </a:r>
            <a:r>
              <a:rPr lang="en-GB" b="0" i="1" dirty="0" err="1">
                <a:solidFill>
                  <a:srgbClr val="434343"/>
                </a:solidFill>
              </a:rPr>
              <a:t>Rheolwr</a:t>
            </a:r>
            <a:r>
              <a:rPr lang="en-GB" b="0" i="1" dirty="0">
                <a:solidFill>
                  <a:srgbClr val="434343"/>
                </a:solidFill>
              </a:rPr>
              <a:t> </a:t>
            </a:r>
            <a:r>
              <a:rPr lang="en-GB" b="0" i="1" dirty="0" err="1">
                <a:solidFill>
                  <a:srgbClr val="434343"/>
                </a:solidFill>
              </a:rPr>
              <a:t>Prosiect</a:t>
            </a:r>
            <a:r>
              <a:rPr lang="en-GB" b="0" i="1" dirty="0">
                <a:solidFill>
                  <a:srgbClr val="434343"/>
                </a:solidFill>
              </a:rPr>
              <a:t> </a:t>
            </a:r>
            <a:r>
              <a:rPr lang="en-GB" b="0" i="1" dirty="0" err="1">
                <a:solidFill>
                  <a:srgbClr val="434343"/>
                </a:solidFill>
              </a:rPr>
              <a:t>i'w</a:t>
            </a:r>
            <a:r>
              <a:rPr lang="en-GB" b="0" i="1" dirty="0">
                <a:solidFill>
                  <a:srgbClr val="434343"/>
                </a:solidFill>
              </a:rPr>
              <a:t> </a:t>
            </a:r>
            <a:r>
              <a:rPr lang="en-GB" b="0" i="1" dirty="0" err="1">
                <a:solidFill>
                  <a:srgbClr val="434343"/>
                </a:solidFill>
              </a:rPr>
              <a:t>tîm</a:t>
            </a:r>
            <a:r>
              <a:rPr lang="en-GB" b="0" i="1" dirty="0">
                <a:solidFill>
                  <a:srgbClr val="434343"/>
                </a:solidFill>
              </a:rPr>
              <a:t> (gall y </a:t>
            </a:r>
            <a:r>
              <a:rPr lang="en-GB" b="0" i="1" dirty="0" err="1">
                <a:solidFill>
                  <a:srgbClr val="434343"/>
                </a:solidFill>
              </a:rPr>
              <a:t>grwpiau</a:t>
            </a:r>
            <a:r>
              <a:rPr lang="en-GB" b="0" i="1" dirty="0">
                <a:solidFill>
                  <a:srgbClr val="434343"/>
                </a:solidFill>
              </a:rPr>
              <a:t> </a:t>
            </a:r>
            <a:r>
              <a:rPr lang="en-GB" b="0" i="1" dirty="0" err="1">
                <a:solidFill>
                  <a:srgbClr val="434343"/>
                </a:solidFill>
              </a:rPr>
              <a:t>wedyn</a:t>
            </a:r>
            <a:r>
              <a:rPr lang="en-GB" b="0" i="1" dirty="0">
                <a:solidFill>
                  <a:srgbClr val="434343"/>
                </a:solidFill>
              </a:rPr>
              <a:t> </a:t>
            </a:r>
            <a:r>
              <a:rPr lang="en-GB" b="0" i="1" dirty="0" err="1">
                <a:solidFill>
                  <a:srgbClr val="434343"/>
                </a:solidFill>
              </a:rPr>
              <a:t>benderfynu</a:t>
            </a:r>
            <a:r>
              <a:rPr lang="en-GB" b="0" i="1" dirty="0">
                <a:solidFill>
                  <a:srgbClr val="434343"/>
                </a:solidFill>
              </a:rPr>
              <a:t> </a:t>
            </a:r>
            <a:r>
              <a:rPr lang="en-GB" b="0" i="1" dirty="0" err="1">
                <a:solidFill>
                  <a:srgbClr val="434343"/>
                </a:solidFill>
              </a:rPr>
              <a:t>ar</a:t>
            </a:r>
            <a:r>
              <a:rPr lang="en-GB" b="0" i="1" dirty="0">
                <a:solidFill>
                  <a:srgbClr val="434343"/>
                </a:solidFill>
              </a:rPr>
              <a:t> y </a:t>
            </a:r>
            <a:r>
              <a:rPr lang="en-GB" b="0" i="1" dirty="0" err="1">
                <a:solidFill>
                  <a:srgbClr val="434343"/>
                </a:solidFill>
              </a:rPr>
              <a:t>rolau</a:t>
            </a:r>
            <a:r>
              <a:rPr lang="en-GB" b="0" i="1" dirty="0">
                <a:solidFill>
                  <a:srgbClr val="434343"/>
                </a:solidFill>
              </a:rPr>
              <a:t> </a:t>
            </a:r>
            <a:r>
              <a:rPr lang="en-GB" b="0" i="1" dirty="0" err="1">
                <a:solidFill>
                  <a:srgbClr val="434343"/>
                </a:solidFill>
              </a:rPr>
              <a:t>eraill</a:t>
            </a:r>
            <a:r>
              <a:rPr lang="en-GB" b="0" i="1" dirty="0">
                <a:solidFill>
                  <a:srgbClr val="434343"/>
                </a:solidFill>
              </a:rPr>
              <a:t>). Gall </a:t>
            </a:r>
            <a:r>
              <a:rPr lang="en-GB" b="0" i="1" dirty="0" err="1">
                <a:solidFill>
                  <a:srgbClr val="434343"/>
                </a:solidFill>
              </a:rPr>
              <a:t>myfyrwyr</a:t>
            </a:r>
            <a:r>
              <a:rPr lang="en-GB" b="0" i="1" dirty="0">
                <a:solidFill>
                  <a:srgbClr val="434343"/>
                </a:solidFill>
              </a:rPr>
              <a:t> </a:t>
            </a:r>
            <a:r>
              <a:rPr lang="en-GB" b="0" i="1" dirty="0" err="1">
                <a:solidFill>
                  <a:srgbClr val="434343"/>
                </a:solidFill>
              </a:rPr>
              <a:t>wneud</a:t>
            </a:r>
            <a:r>
              <a:rPr lang="en-GB" b="0" i="1" dirty="0">
                <a:solidFill>
                  <a:srgbClr val="434343"/>
                </a:solidFill>
              </a:rPr>
              <a:t> </a:t>
            </a:r>
            <a:r>
              <a:rPr lang="en-GB" b="0" i="1" dirty="0" err="1">
                <a:solidFill>
                  <a:srgbClr val="434343"/>
                </a:solidFill>
              </a:rPr>
              <a:t>bathodynnau</a:t>
            </a:r>
            <a:r>
              <a:rPr lang="en-GB" b="0" i="1" dirty="0">
                <a:solidFill>
                  <a:srgbClr val="434343"/>
                </a:solidFill>
              </a:rPr>
              <a:t> </a:t>
            </a:r>
            <a:r>
              <a:rPr lang="en-GB" b="0" i="1" dirty="0" err="1">
                <a:solidFill>
                  <a:srgbClr val="434343"/>
                </a:solidFill>
              </a:rPr>
              <a:t>rôl</a:t>
            </a:r>
            <a:r>
              <a:rPr lang="en-GB" b="0" i="1" dirty="0">
                <a:solidFill>
                  <a:srgbClr val="434343"/>
                </a:solidFill>
              </a:rPr>
              <a:t> </a:t>
            </a:r>
            <a:r>
              <a:rPr lang="en-GB" b="0" i="1" dirty="0" err="1">
                <a:solidFill>
                  <a:srgbClr val="434343"/>
                </a:solidFill>
              </a:rPr>
              <a:t>tîm</a:t>
            </a:r>
            <a:r>
              <a:rPr lang="en-GB" b="0" i="1" dirty="0">
                <a:solidFill>
                  <a:srgbClr val="434343"/>
                </a:solidFill>
              </a:rPr>
              <a:t> </a:t>
            </a:r>
            <a:r>
              <a:rPr lang="en-GB" b="0" i="1" dirty="0" err="1">
                <a:solidFill>
                  <a:srgbClr val="434343"/>
                </a:solidFill>
              </a:rPr>
              <a:t>gan</a:t>
            </a:r>
            <a:r>
              <a:rPr lang="en-GB" b="0" i="1" dirty="0">
                <a:solidFill>
                  <a:srgbClr val="434343"/>
                </a:solidFill>
              </a:rPr>
              <a:t> </a:t>
            </a:r>
            <a:r>
              <a:rPr lang="en-GB" b="0" i="1" dirty="0" err="1">
                <a:solidFill>
                  <a:srgbClr val="434343"/>
                </a:solidFill>
              </a:rPr>
              <a:t>ddefnyddio</a:t>
            </a:r>
            <a:r>
              <a:rPr lang="en-GB" b="0" i="1" dirty="0">
                <a:solidFill>
                  <a:srgbClr val="434343"/>
                </a:solidFill>
              </a:rPr>
              <a:t> </a:t>
            </a:r>
            <a:r>
              <a:rPr lang="en-GB" b="0" i="1" dirty="0" err="1">
                <a:solidFill>
                  <a:srgbClr val="434343"/>
                </a:solidFill>
              </a:rPr>
              <a:t>labeli</a:t>
            </a:r>
            <a:r>
              <a:rPr lang="en-GB" b="0" i="1" dirty="0">
                <a:solidFill>
                  <a:srgbClr val="434343"/>
                </a:solidFill>
              </a:rPr>
              <a:t> </a:t>
            </a:r>
            <a:r>
              <a:rPr lang="en-GB" b="0" i="1" dirty="0" err="1">
                <a:solidFill>
                  <a:srgbClr val="434343"/>
                </a:solidFill>
              </a:rPr>
              <a:t>enw</a:t>
            </a:r>
            <a:r>
              <a:rPr lang="en-GB" b="0" i="1" dirty="0">
                <a:solidFill>
                  <a:srgbClr val="434343"/>
                </a:solidFill>
              </a:rPr>
              <a:t> </a:t>
            </a:r>
            <a:r>
              <a:rPr lang="en-GB" b="0" i="1" dirty="0" err="1">
                <a:solidFill>
                  <a:srgbClr val="434343"/>
                </a:solidFill>
              </a:rPr>
              <a:t>gludiog</a:t>
            </a:r>
            <a:r>
              <a:rPr lang="en-GB" b="0" i="1" dirty="0">
                <a:solidFill>
                  <a:srgbClr val="434343"/>
                </a:solidFill>
              </a:rPr>
              <a:t>.</a:t>
            </a:r>
          </a:p>
          <a:p>
            <a:pPr marL="0" lvl="0" indent="0" algn="l" rtl="0">
              <a:lnSpc>
                <a:spcPct val="115000"/>
              </a:lnSpc>
              <a:spcBef>
                <a:spcPts val="0"/>
              </a:spcBef>
              <a:spcAft>
                <a:spcPts val="0"/>
              </a:spcAft>
              <a:buSzPts val="1100"/>
              <a:buNone/>
            </a:pPr>
            <a:endParaRPr lang="en-GB" dirty="0"/>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15</a:t>
            </a:fld>
            <a:endParaRPr lang="en-GB"/>
          </a:p>
        </p:txBody>
      </p:sp>
    </p:spTree>
    <p:extLst>
      <p:ext uri="{BB962C8B-B14F-4D97-AF65-F5344CB8AC3E}">
        <p14:creationId xmlns:p14="http://schemas.microsoft.com/office/powerpoint/2010/main" val="312582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sz="750" b="1" dirty="0" err="1">
                <a:solidFill>
                  <a:srgbClr val="434343"/>
                </a:solidFill>
              </a:rPr>
              <a:t>Yr</a:t>
            </a:r>
            <a:r>
              <a:rPr lang="en-GB" sz="750" b="1" dirty="0">
                <a:solidFill>
                  <a:srgbClr val="434343"/>
                </a:solidFill>
              </a:rPr>
              <a:t> Her</a:t>
            </a:r>
            <a:endParaRPr lang="en-GB" sz="750" b="1" dirty="0">
              <a:solidFill>
                <a:srgbClr val="434343"/>
              </a:solidFill>
              <a:cs typeface="Calibri"/>
            </a:endParaRPr>
          </a:p>
          <a:p>
            <a:pPr>
              <a:lnSpc>
                <a:spcPct val="114999"/>
              </a:lnSpc>
              <a:buSzPts val="1100"/>
            </a:pPr>
            <a:r>
              <a:rPr lang="en-GB" sz="750" b="1" i="1" dirty="0"/>
              <a:t>Gan </a:t>
            </a:r>
            <a:r>
              <a:rPr lang="en-GB" sz="750" b="1" i="1" dirty="0" err="1"/>
              <a:t>weithio</a:t>
            </a:r>
            <a:r>
              <a:rPr lang="en-GB" sz="750" b="1" i="1" dirty="0"/>
              <a:t> </a:t>
            </a:r>
            <a:r>
              <a:rPr lang="en-GB" sz="750" b="1" i="1" dirty="0" err="1"/>
              <a:t>fel</a:t>
            </a:r>
            <a:r>
              <a:rPr lang="en-GB" sz="750" b="1" i="1" dirty="0"/>
              <a:t> </a:t>
            </a:r>
            <a:r>
              <a:rPr lang="en-GB" sz="750" b="1" i="1" dirty="0" err="1"/>
              <a:t>tîm</a:t>
            </a:r>
            <a:r>
              <a:rPr lang="en-GB" sz="750" b="1" i="1" dirty="0"/>
              <a:t>, </a:t>
            </a:r>
            <a:r>
              <a:rPr lang="en-GB" sz="750" b="1" i="1" dirty="0" err="1"/>
              <a:t>byddwch</a:t>
            </a:r>
            <a:r>
              <a:rPr lang="en-GB" sz="750" b="1" i="1" dirty="0"/>
              <a:t> </a:t>
            </a:r>
            <a:r>
              <a:rPr lang="en-GB" sz="750" b="1" i="1" dirty="0" err="1"/>
              <a:t>yn</a:t>
            </a:r>
            <a:r>
              <a:rPr lang="en-GB" sz="750" b="1" i="1" dirty="0"/>
              <a:t> </a:t>
            </a:r>
            <a:r>
              <a:rPr lang="en-GB" sz="750" b="1" i="1" dirty="0" err="1"/>
              <a:t>dylunio</a:t>
            </a:r>
            <a:r>
              <a:rPr lang="en-GB" sz="750" b="1" i="1" dirty="0"/>
              <a:t> </a:t>
            </a:r>
            <a:r>
              <a:rPr lang="en-GB" sz="750" b="1" i="1" dirty="0" err="1"/>
              <a:t>cynnyrch</a:t>
            </a:r>
            <a:r>
              <a:rPr lang="en-GB" sz="750" b="1" i="1" dirty="0"/>
              <a:t> </a:t>
            </a:r>
            <a:r>
              <a:rPr lang="en-GB" sz="750" b="1" i="1" dirty="0" err="1"/>
              <a:t>i’r</a:t>
            </a:r>
            <a:r>
              <a:rPr lang="en-GB" sz="750" b="1" i="1" dirty="0"/>
              <a:t> </a:t>
            </a:r>
            <a:r>
              <a:rPr lang="en-GB" sz="750" b="1" i="1" dirty="0" err="1"/>
              <a:t>cartref</a:t>
            </a:r>
            <a:r>
              <a:rPr lang="en-GB" sz="750" b="1" i="1" dirty="0"/>
              <a:t> </a:t>
            </a:r>
            <a:r>
              <a:rPr lang="en-GB" sz="750" b="1" i="1" dirty="0" err="1"/>
              <a:t>sydd</a:t>
            </a:r>
            <a:r>
              <a:rPr lang="en-GB" sz="750" b="1" i="1" dirty="0"/>
              <a:t> </a:t>
            </a:r>
            <a:r>
              <a:rPr lang="en-GB" sz="750" b="1" i="1" dirty="0" err="1"/>
              <a:t>yn</a:t>
            </a:r>
            <a:r>
              <a:rPr lang="en-GB" sz="750" b="1" i="1" dirty="0"/>
              <a:t> </a:t>
            </a:r>
            <a:r>
              <a:rPr lang="en-GB" sz="750" b="1" i="1" dirty="0" err="1"/>
              <a:t>defnyddio</a:t>
            </a:r>
            <a:r>
              <a:rPr lang="en-GB" sz="750" b="1" i="1" dirty="0"/>
              <a:t> </a:t>
            </a:r>
            <a:r>
              <a:rPr lang="en-GB" sz="750" b="1" i="1" dirty="0" err="1"/>
              <a:t>dysgu</a:t>
            </a:r>
            <a:r>
              <a:rPr lang="en-GB" sz="750" b="1" i="1" dirty="0"/>
              <a:t> </a:t>
            </a:r>
            <a:r>
              <a:rPr lang="en-GB" sz="750" b="1" i="1" dirty="0" err="1"/>
              <a:t>peirianyddol</a:t>
            </a:r>
            <a:endParaRPr lang="en-GB" sz="750" dirty="0"/>
          </a:p>
          <a:p>
            <a:pPr marL="0" lvl="0" indent="0" algn="l" rtl="0">
              <a:lnSpc>
                <a:spcPct val="115000"/>
              </a:lnSpc>
              <a:spcBef>
                <a:spcPts val="0"/>
              </a:spcBef>
              <a:spcAft>
                <a:spcPts val="0"/>
              </a:spcAft>
              <a:buSzPts val="1100"/>
              <a:buNone/>
            </a:pPr>
            <a:endParaRPr lang="en-GB" sz="900" dirty="0">
              <a:solidFill>
                <a:srgbClr val="434343"/>
              </a:solidFill>
            </a:endParaRPr>
          </a:p>
          <a:p>
            <a:pPr>
              <a:lnSpc>
                <a:spcPct val="115000"/>
              </a:lnSpc>
              <a:buSzPts val="1100"/>
            </a:pPr>
            <a:r>
              <a:rPr lang="en-GB" sz="750" dirty="0" err="1">
                <a:solidFill>
                  <a:srgbClr val="434343"/>
                </a:solidFill>
                <a:cs typeface="Calibri"/>
              </a:rPr>
              <a:t>Sicrhewch</a:t>
            </a:r>
            <a:r>
              <a:rPr lang="en-GB" sz="750" dirty="0">
                <a:solidFill>
                  <a:srgbClr val="434343"/>
                </a:solidFill>
                <a:cs typeface="Calibri"/>
              </a:rPr>
              <a:t> bod </a:t>
            </a:r>
            <a:r>
              <a:rPr lang="en-GB" sz="750" dirty="0" err="1">
                <a:solidFill>
                  <a:srgbClr val="434343"/>
                </a:solidFill>
                <a:cs typeface="Calibri"/>
              </a:rPr>
              <a:t>gan</a:t>
            </a:r>
            <a:r>
              <a:rPr lang="en-GB" sz="750" dirty="0">
                <a:solidFill>
                  <a:srgbClr val="434343"/>
                </a:solidFill>
                <a:cs typeface="Calibri"/>
              </a:rPr>
              <a:t> bob </a:t>
            </a:r>
            <a:r>
              <a:rPr lang="en-GB" sz="750" dirty="0" err="1">
                <a:solidFill>
                  <a:srgbClr val="434343"/>
                </a:solidFill>
                <a:cs typeface="Calibri"/>
              </a:rPr>
              <a:t>tîm</a:t>
            </a:r>
            <a:r>
              <a:rPr lang="en-GB" sz="750" dirty="0">
                <a:solidFill>
                  <a:srgbClr val="434343"/>
                </a:solidFill>
                <a:cs typeface="Calibri"/>
              </a:rPr>
              <a:t> y </a:t>
            </a:r>
            <a:r>
              <a:rPr lang="en-GB" sz="750" dirty="0" err="1">
                <a:solidFill>
                  <a:srgbClr val="434343"/>
                </a:solidFill>
                <a:cs typeface="Calibri"/>
              </a:rPr>
              <a:t>taflenni</a:t>
            </a:r>
            <a:r>
              <a:rPr lang="en-GB" sz="750" dirty="0">
                <a:solidFill>
                  <a:srgbClr val="434343"/>
                </a:solidFill>
                <a:cs typeface="Calibri"/>
              </a:rPr>
              <a:t> </a:t>
            </a:r>
            <a:r>
              <a:rPr lang="en-GB" sz="750" dirty="0" err="1">
                <a:solidFill>
                  <a:srgbClr val="434343"/>
                </a:solidFill>
                <a:cs typeface="Calibri"/>
              </a:rPr>
              <a:t>canlynol</a:t>
            </a:r>
            <a:r>
              <a:rPr lang="en-GB" sz="750" dirty="0">
                <a:solidFill>
                  <a:srgbClr val="434343"/>
                </a:solidFill>
                <a:cs typeface="Calibri"/>
              </a:rPr>
              <a:t>:</a:t>
            </a:r>
          </a:p>
          <a:p>
            <a:pPr>
              <a:lnSpc>
                <a:spcPct val="115000"/>
              </a:lnSpc>
              <a:buSzPts val="1100"/>
            </a:pPr>
            <a:endParaRPr lang="en-GB" sz="750" dirty="0">
              <a:solidFill>
                <a:srgbClr val="434343"/>
              </a:solidFill>
              <a:cs typeface="Calibri"/>
            </a:endParaRPr>
          </a:p>
          <a:p>
            <a:pPr marL="285750" indent="-285750">
              <a:lnSpc>
                <a:spcPct val="114999"/>
              </a:lnSpc>
              <a:buSzPts val="1100"/>
              <a:buFont typeface="Arial"/>
              <a:buChar char="•"/>
            </a:pPr>
            <a:r>
              <a:rPr lang="en-GB" sz="750" dirty="0" err="1">
                <a:solidFill>
                  <a:srgbClr val="434343"/>
                </a:solidFill>
                <a:cs typeface="Calibri"/>
              </a:rPr>
              <a:t>Canllaw</a:t>
            </a:r>
            <a:r>
              <a:rPr lang="en-GB" sz="750" dirty="0">
                <a:solidFill>
                  <a:srgbClr val="434343"/>
                </a:solidFill>
                <a:cs typeface="Calibri"/>
              </a:rPr>
              <a:t> </a:t>
            </a:r>
            <a:r>
              <a:rPr lang="en-GB" sz="750" dirty="0" err="1">
                <a:solidFill>
                  <a:srgbClr val="434343"/>
                </a:solidFill>
                <a:cs typeface="Calibri"/>
              </a:rPr>
              <a:t>dylunio</a:t>
            </a:r>
            <a:r>
              <a:rPr lang="en-GB" sz="750" dirty="0">
                <a:solidFill>
                  <a:srgbClr val="434343"/>
                </a:solidFill>
                <a:cs typeface="Calibri"/>
              </a:rPr>
              <a:t> (t11 </a:t>
            </a:r>
            <a:r>
              <a:rPr lang="en-GB" sz="750" dirty="0" err="1">
                <a:solidFill>
                  <a:srgbClr val="434343"/>
                </a:solidFill>
                <a:cs typeface="Calibri"/>
              </a:rPr>
              <a:t>o’r</a:t>
            </a:r>
            <a:r>
              <a:rPr lang="en-GB" sz="750" dirty="0">
                <a:solidFill>
                  <a:srgbClr val="434343"/>
                </a:solidFill>
                <a:cs typeface="Calibri"/>
              </a:rPr>
              <a:t> </a:t>
            </a:r>
            <a:r>
              <a:rPr lang="en-GB" sz="750" dirty="0" err="1">
                <a:solidFill>
                  <a:srgbClr val="434343"/>
                </a:solidFill>
                <a:cs typeface="Calibri"/>
              </a:rPr>
              <a:t>pecyn</a:t>
            </a:r>
            <a:r>
              <a:rPr lang="en-GB" sz="750" dirty="0">
                <a:solidFill>
                  <a:srgbClr val="434343"/>
                </a:solidFill>
                <a:cs typeface="Calibri"/>
              </a:rPr>
              <a:t> </a:t>
            </a:r>
            <a:r>
              <a:rPr lang="en-GB" sz="750" dirty="0" err="1">
                <a:solidFill>
                  <a:srgbClr val="434343"/>
                </a:solidFill>
                <a:cs typeface="Calibri"/>
              </a:rPr>
              <a:t>myfyriwr</a:t>
            </a:r>
            <a:r>
              <a:rPr lang="en-GB" sz="750" dirty="0">
                <a:solidFill>
                  <a:srgbClr val="434343"/>
                </a:solidFill>
                <a:cs typeface="Calibri"/>
              </a:rPr>
              <a:t>)</a:t>
            </a:r>
            <a:endParaRPr lang="en-GB" sz="750" dirty="0">
              <a:solidFill>
                <a:srgbClr val="000000"/>
              </a:solidFill>
              <a:cs typeface="Calibri"/>
            </a:endParaRPr>
          </a:p>
          <a:p>
            <a:pPr marL="285750" indent="-285750">
              <a:lnSpc>
                <a:spcPct val="114999"/>
              </a:lnSpc>
              <a:buSzPts val="1100"/>
              <a:buFont typeface="Arial"/>
              <a:buChar char="•"/>
            </a:pPr>
            <a:r>
              <a:rPr lang="en-GB" sz="750" dirty="0" err="1">
                <a:solidFill>
                  <a:srgbClr val="434343"/>
                </a:solidFill>
                <a:cs typeface="Calibri"/>
              </a:rPr>
              <a:t>Datblygu</a:t>
            </a:r>
            <a:r>
              <a:rPr lang="en-GB" sz="750" dirty="0">
                <a:solidFill>
                  <a:srgbClr val="434343"/>
                </a:solidFill>
                <a:cs typeface="Calibri"/>
              </a:rPr>
              <a:t> </a:t>
            </a:r>
            <a:r>
              <a:rPr lang="en-GB" sz="750" dirty="0" err="1">
                <a:solidFill>
                  <a:srgbClr val="434343"/>
                </a:solidFill>
                <a:cs typeface="Calibri"/>
              </a:rPr>
              <a:t>syniad</a:t>
            </a:r>
            <a:r>
              <a:rPr lang="en-GB" sz="750" dirty="0">
                <a:solidFill>
                  <a:srgbClr val="434343"/>
                </a:solidFill>
                <a:cs typeface="Calibri"/>
              </a:rPr>
              <a:t> (t12 </a:t>
            </a:r>
            <a:r>
              <a:rPr lang="en-GB" sz="750" dirty="0" err="1">
                <a:solidFill>
                  <a:srgbClr val="434343"/>
                </a:solidFill>
                <a:cs typeface="Calibri"/>
              </a:rPr>
              <a:t>o’r</a:t>
            </a:r>
            <a:r>
              <a:rPr lang="en-GB" sz="750" dirty="0">
                <a:solidFill>
                  <a:srgbClr val="434343"/>
                </a:solidFill>
                <a:cs typeface="Calibri"/>
              </a:rPr>
              <a:t> </a:t>
            </a:r>
            <a:r>
              <a:rPr lang="en-GB" sz="750" dirty="0" err="1">
                <a:solidFill>
                  <a:srgbClr val="434343"/>
                </a:solidFill>
                <a:cs typeface="Calibri"/>
              </a:rPr>
              <a:t>pecyn</a:t>
            </a:r>
            <a:r>
              <a:rPr lang="en-GB" sz="750" dirty="0">
                <a:solidFill>
                  <a:srgbClr val="434343"/>
                </a:solidFill>
                <a:cs typeface="Calibri"/>
              </a:rPr>
              <a:t> </a:t>
            </a:r>
            <a:r>
              <a:rPr lang="en-GB" sz="750" dirty="0" err="1">
                <a:solidFill>
                  <a:srgbClr val="434343"/>
                </a:solidFill>
                <a:cs typeface="Calibri"/>
              </a:rPr>
              <a:t>myfyriwr</a:t>
            </a:r>
            <a:r>
              <a:rPr lang="en-GB" sz="750" dirty="0">
                <a:solidFill>
                  <a:srgbClr val="434343"/>
                </a:solidFill>
                <a:cs typeface="Calibri"/>
              </a:rPr>
              <a:t>)</a:t>
            </a:r>
          </a:p>
          <a:p>
            <a:pPr marL="285750" indent="-285750">
              <a:lnSpc>
                <a:spcPct val="114999"/>
              </a:lnSpc>
              <a:buSzPts val="1100"/>
              <a:buFont typeface="Arial"/>
              <a:buChar char="•"/>
            </a:pPr>
            <a:r>
              <a:rPr lang="en-GB" sz="750" dirty="0">
                <a:solidFill>
                  <a:srgbClr val="434343"/>
                </a:solidFill>
                <a:cs typeface="Calibri"/>
              </a:rPr>
              <a:t>Y </a:t>
            </a:r>
            <a:r>
              <a:rPr lang="en-GB" sz="750" dirty="0" err="1">
                <a:solidFill>
                  <a:srgbClr val="434343"/>
                </a:solidFill>
                <a:cs typeface="Calibri"/>
              </a:rPr>
              <a:t>daflen</a:t>
            </a:r>
            <a:r>
              <a:rPr lang="en-GB" sz="750" dirty="0">
                <a:solidFill>
                  <a:srgbClr val="434343"/>
                </a:solidFill>
                <a:cs typeface="Calibri"/>
              </a:rPr>
              <a:t> </a:t>
            </a:r>
            <a:r>
              <a:rPr lang="en-GB" sz="750" dirty="0" err="1">
                <a:solidFill>
                  <a:srgbClr val="434343"/>
                </a:solidFill>
                <a:cs typeface="Calibri"/>
              </a:rPr>
              <a:t>syniadau</a:t>
            </a:r>
            <a:endParaRPr lang="en-GB" sz="750" dirty="0">
              <a:solidFill>
                <a:srgbClr val="434343"/>
              </a:solidFill>
              <a:cs typeface="Calibri"/>
            </a:endParaRPr>
          </a:p>
          <a:p>
            <a:pPr>
              <a:lnSpc>
                <a:spcPct val="114999"/>
              </a:lnSpc>
            </a:pPr>
            <a:endParaRPr lang="en-GB" sz="750" dirty="0">
              <a:solidFill>
                <a:srgbClr val="434343"/>
              </a:solidFill>
              <a:cs typeface="Calibri"/>
            </a:endParaRPr>
          </a:p>
          <a:p>
            <a:r>
              <a:rPr lang="en-GB" sz="750" dirty="0" err="1">
                <a:cs typeface="Calibri" panose="020F0502020204030204"/>
              </a:rPr>
              <a:t>Gwiriwch</a:t>
            </a:r>
            <a:r>
              <a:rPr lang="en-GB" sz="750" dirty="0">
                <a:cs typeface="Calibri" panose="020F0502020204030204"/>
              </a:rPr>
              <a:t> bod y </a:t>
            </a:r>
            <a:r>
              <a:rPr lang="en-GB" sz="750" dirty="0" err="1">
                <a:cs typeface="Calibri" panose="020F0502020204030204"/>
              </a:rPr>
              <a:t>myfyrwyr</a:t>
            </a:r>
            <a:r>
              <a:rPr lang="en-GB" sz="750" dirty="0">
                <a:cs typeface="Calibri" panose="020F0502020204030204"/>
              </a:rPr>
              <a:t> </a:t>
            </a:r>
            <a:r>
              <a:rPr lang="en-GB" sz="750" dirty="0" err="1">
                <a:cs typeface="Calibri" panose="020F0502020204030204"/>
              </a:rPr>
              <a:t>yn</a:t>
            </a:r>
            <a:r>
              <a:rPr lang="en-GB" sz="750" dirty="0">
                <a:cs typeface="Calibri" panose="020F0502020204030204"/>
              </a:rPr>
              <a:t> </a:t>
            </a:r>
            <a:r>
              <a:rPr lang="en-GB" sz="750" dirty="0" err="1">
                <a:cs typeface="Calibri" panose="020F0502020204030204"/>
              </a:rPr>
              <a:t>deall</a:t>
            </a:r>
            <a:r>
              <a:rPr lang="en-GB" sz="750" dirty="0">
                <a:cs typeface="Calibri" panose="020F0502020204030204"/>
              </a:rPr>
              <a:t> </a:t>
            </a:r>
            <a:r>
              <a:rPr lang="en-GB" sz="750" dirty="0" err="1">
                <a:cs typeface="Calibri" panose="020F0502020204030204"/>
              </a:rPr>
              <a:t>yr</a:t>
            </a:r>
            <a:r>
              <a:rPr lang="en-GB" sz="750" dirty="0">
                <a:cs typeface="Calibri" panose="020F0502020204030204"/>
              </a:rPr>
              <a:t> her </a:t>
            </a:r>
            <a:r>
              <a:rPr lang="en-GB" sz="750" dirty="0" err="1">
                <a:cs typeface="Calibri" panose="020F0502020204030204"/>
              </a:rPr>
              <a:t>a’u</a:t>
            </a:r>
            <a:r>
              <a:rPr lang="en-GB" sz="750" dirty="0">
                <a:cs typeface="Calibri" panose="020F0502020204030204"/>
              </a:rPr>
              <a:t> </a:t>
            </a:r>
            <a:r>
              <a:rPr lang="en-GB" sz="750" dirty="0" err="1">
                <a:cs typeface="Calibri" panose="020F0502020204030204"/>
              </a:rPr>
              <a:t>rolau</a:t>
            </a:r>
            <a:r>
              <a:rPr lang="en-GB" sz="750" dirty="0">
                <a:cs typeface="Calibri" panose="020F0502020204030204"/>
              </a:rPr>
              <a:t> </a:t>
            </a:r>
            <a:r>
              <a:rPr lang="en-GB" sz="750" dirty="0" err="1">
                <a:cs typeface="Calibri" panose="020F0502020204030204"/>
              </a:rPr>
              <a:t>tîm</a:t>
            </a:r>
            <a:r>
              <a:rPr lang="en-GB" sz="750" dirty="0">
                <a:cs typeface="Calibri" panose="020F0502020204030204"/>
              </a:rPr>
              <a:t>.  </a:t>
            </a:r>
            <a:endParaRPr lang="en-GB" dirty="0">
              <a:cs typeface="Calibri" panose="020F0502020204030204"/>
            </a:endParaRPr>
          </a:p>
          <a:p>
            <a:r>
              <a:rPr lang="en-GB" sz="750" dirty="0" err="1">
                <a:cs typeface="Calibri" panose="020F0502020204030204"/>
              </a:rPr>
              <a:t>Gosodwch</a:t>
            </a:r>
            <a:r>
              <a:rPr lang="en-GB" sz="750" dirty="0">
                <a:cs typeface="Calibri" panose="020F0502020204030204"/>
              </a:rPr>
              <a:t> </a:t>
            </a:r>
            <a:r>
              <a:rPr lang="en-GB" sz="750" dirty="0" err="1">
                <a:cs typeface="Calibri" panose="020F0502020204030204"/>
              </a:rPr>
              <a:t>gyfyngiad</a:t>
            </a:r>
            <a:r>
              <a:rPr lang="en-GB" sz="750" dirty="0">
                <a:cs typeface="Calibri" panose="020F0502020204030204"/>
              </a:rPr>
              <a:t> </a:t>
            </a:r>
            <a:r>
              <a:rPr lang="en-GB" sz="750" dirty="0" err="1">
                <a:cs typeface="Calibri" panose="020F0502020204030204"/>
              </a:rPr>
              <a:t>amser</a:t>
            </a:r>
            <a:r>
              <a:rPr lang="en-GB" sz="750" dirty="0">
                <a:cs typeface="Calibri" panose="020F0502020204030204"/>
              </a:rPr>
              <a:t> </a:t>
            </a:r>
            <a:r>
              <a:rPr lang="en-GB" sz="750" dirty="0" err="1">
                <a:cs typeface="Calibri" panose="020F0502020204030204"/>
              </a:rPr>
              <a:t>ar</a:t>
            </a:r>
            <a:r>
              <a:rPr lang="en-GB" sz="750" dirty="0">
                <a:cs typeface="Calibri" panose="020F0502020204030204"/>
              </a:rPr>
              <a:t> </a:t>
            </a:r>
            <a:r>
              <a:rPr lang="en-GB" sz="750" dirty="0" err="1">
                <a:cs typeface="Calibri" panose="020F0502020204030204"/>
              </a:rPr>
              <a:t>gyfer</a:t>
            </a:r>
            <a:r>
              <a:rPr lang="en-GB" sz="750" dirty="0">
                <a:cs typeface="Calibri" panose="020F0502020204030204"/>
              </a:rPr>
              <a:t> </a:t>
            </a:r>
            <a:r>
              <a:rPr lang="en-GB" sz="750" dirty="0" err="1">
                <a:cs typeface="Calibri" panose="020F0502020204030204"/>
              </a:rPr>
              <a:t>cwblhau</a:t>
            </a:r>
            <a:r>
              <a:rPr lang="en-GB" sz="750" dirty="0">
                <a:cs typeface="Calibri" panose="020F0502020204030204"/>
              </a:rPr>
              <a:t> y </a:t>
            </a:r>
            <a:r>
              <a:rPr lang="en-GB" sz="750" dirty="0" err="1">
                <a:cs typeface="Calibri" panose="020F0502020204030204"/>
              </a:rPr>
              <a:t>datblygiad</a:t>
            </a:r>
            <a:r>
              <a:rPr lang="en-GB" sz="750" dirty="0">
                <a:cs typeface="Calibri" panose="020F0502020204030204"/>
              </a:rPr>
              <a:t> </a:t>
            </a:r>
            <a:r>
              <a:rPr lang="en-GB" sz="750" dirty="0" err="1">
                <a:cs typeface="Calibri" panose="020F0502020204030204"/>
              </a:rPr>
              <a:t>o’r</a:t>
            </a:r>
            <a:r>
              <a:rPr lang="en-GB" sz="750" dirty="0">
                <a:cs typeface="Calibri" panose="020F0502020204030204"/>
              </a:rPr>
              <a:t> </a:t>
            </a:r>
            <a:r>
              <a:rPr lang="en-GB" sz="750" dirty="0" err="1">
                <a:cs typeface="Calibri" panose="020F0502020204030204"/>
              </a:rPr>
              <a:t>syniad</a:t>
            </a:r>
            <a:r>
              <a:rPr lang="en-GB" sz="750" dirty="0">
                <a:cs typeface="Calibri" panose="020F0502020204030204"/>
              </a:rPr>
              <a:t>.</a:t>
            </a:r>
          </a:p>
        </p:txBody>
      </p:sp>
      <p:sp>
        <p:nvSpPr>
          <p:cNvPr id="4" name="Slide Number Placeholder 3"/>
          <p:cNvSpPr>
            <a:spLocks noGrp="1"/>
          </p:cNvSpPr>
          <p:nvPr>
            <p:ph type="sldNum" sz="quarter" idx="5"/>
          </p:nvPr>
        </p:nvSpPr>
        <p:spPr/>
        <p:txBody>
          <a:bodyPr/>
          <a:lstStyle/>
          <a:p>
            <a:fld id="{FE285FC9-EBD8-4975-80AA-76C4FB3CA35D}" type="slidenum">
              <a:rPr lang="en-GB" smtClean="0"/>
              <a:t>16</a:t>
            </a:fld>
            <a:endParaRPr lang="en-GB"/>
          </a:p>
        </p:txBody>
      </p:sp>
    </p:spTree>
    <p:extLst>
      <p:ext uri="{BB962C8B-B14F-4D97-AF65-F5344CB8AC3E}">
        <p14:creationId xmlns:p14="http://schemas.microsoft.com/office/powerpoint/2010/main" val="309675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Dylech</a:t>
            </a:r>
            <a:r>
              <a:rPr lang="en-GB" dirty="0"/>
              <a:t> </a:t>
            </a:r>
            <a:r>
              <a:rPr lang="en-GB" dirty="0" err="1"/>
              <a:t>esbonio</a:t>
            </a:r>
            <a:r>
              <a:rPr lang="en-GB" dirty="0"/>
              <a:t> </a:t>
            </a:r>
            <a:r>
              <a:rPr lang="en-GB" dirty="0" err="1"/>
              <a:t>i’r</a:t>
            </a:r>
            <a:r>
              <a:rPr lang="en-GB" dirty="0"/>
              <a:t> </a:t>
            </a:r>
            <a:r>
              <a:rPr lang="en-GB" dirty="0" err="1"/>
              <a:t>myfyrwyr</a:t>
            </a:r>
            <a:r>
              <a:rPr lang="en-GB" dirty="0"/>
              <a:t> </a:t>
            </a:r>
            <a:r>
              <a:rPr lang="en-GB" dirty="0" err="1"/>
              <a:t>beth</a:t>
            </a:r>
            <a:r>
              <a:rPr lang="en-GB" dirty="0"/>
              <a:t> </a:t>
            </a:r>
            <a:r>
              <a:rPr lang="en-GB" dirty="0" err="1"/>
              <a:t>yw</a:t>
            </a:r>
            <a:r>
              <a:rPr lang="en-GB" dirty="0"/>
              <a:t> </a:t>
            </a:r>
            <a:r>
              <a:rPr lang="en-GB" dirty="0" err="1"/>
              <a:t>broliant</a:t>
            </a:r>
            <a:r>
              <a:rPr lang="en-GB" dirty="0"/>
              <a:t> a </a:t>
            </a:r>
            <a:r>
              <a:rPr lang="en-GB" dirty="0" err="1"/>
              <a:t>beth</a:t>
            </a:r>
            <a:r>
              <a:rPr lang="en-GB" dirty="0"/>
              <a:t> </a:t>
            </a:r>
            <a:r>
              <a:rPr lang="en-GB" dirty="0" err="1"/>
              <a:t>ddylsent</a:t>
            </a:r>
            <a:r>
              <a:rPr lang="en-GB" dirty="0"/>
              <a:t> </a:t>
            </a:r>
            <a:r>
              <a:rPr lang="en-GB" dirty="0" err="1"/>
              <a:t>ei</a:t>
            </a:r>
            <a:r>
              <a:rPr lang="en-GB" dirty="0"/>
              <a:t> </a:t>
            </a:r>
            <a:r>
              <a:rPr lang="en-GB" dirty="0" err="1"/>
              <a:t>gynnwys</a:t>
            </a:r>
            <a:r>
              <a:rPr lang="en-GB" dirty="0"/>
              <a:t> </a:t>
            </a:r>
            <a:r>
              <a:rPr lang="en-GB" dirty="0" err="1"/>
              <a:t>ynddo</a:t>
            </a:r>
            <a:r>
              <a:rPr lang="en-GB" dirty="0"/>
              <a:t>.</a:t>
            </a:r>
          </a:p>
        </p:txBody>
      </p:sp>
      <p:sp>
        <p:nvSpPr>
          <p:cNvPr id="4" name="Slide Number Placeholder 3"/>
          <p:cNvSpPr>
            <a:spLocks noGrp="1"/>
          </p:cNvSpPr>
          <p:nvPr>
            <p:ph type="sldNum" sz="quarter" idx="5"/>
          </p:nvPr>
        </p:nvSpPr>
        <p:spPr/>
        <p:txBody>
          <a:bodyPr/>
          <a:lstStyle/>
          <a:p>
            <a:fld id="{FE285FC9-EBD8-4975-80AA-76C4FB3CA35D}" type="slidenum">
              <a:rPr lang="en-GB" smtClean="0"/>
              <a:t>17</a:t>
            </a:fld>
            <a:endParaRPr lang="en-GB"/>
          </a:p>
        </p:txBody>
      </p:sp>
    </p:spTree>
    <p:extLst>
      <p:ext uri="{BB962C8B-B14F-4D97-AF65-F5344CB8AC3E}">
        <p14:creationId xmlns:p14="http://schemas.microsoft.com/office/powerpoint/2010/main" val="305814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285FC9-EBD8-4975-80AA-76C4FB3CA35D}" type="slidenum">
              <a:rPr lang="en-GB" smtClean="0"/>
              <a:t>19</a:t>
            </a:fld>
            <a:endParaRPr lang="en-GB"/>
          </a:p>
        </p:txBody>
      </p:sp>
    </p:spTree>
    <p:extLst>
      <p:ext uri="{BB962C8B-B14F-4D97-AF65-F5344CB8AC3E}">
        <p14:creationId xmlns:p14="http://schemas.microsoft.com/office/powerpoint/2010/main" val="407340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buSzPts val="1100"/>
            </a:pPr>
            <a:r>
              <a:rPr lang="en-GB" sz="750" dirty="0"/>
              <a:t>Mae </a:t>
            </a:r>
            <a:r>
              <a:rPr lang="en-GB" sz="750" dirty="0" err="1"/>
              <a:t>Peiriannau’r</a:t>
            </a:r>
            <a:r>
              <a:rPr lang="en-GB" sz="750" dirty="0"/>
              <a:t> </a:t>
            </a:r>
            <a:r>
              <a:rPr lang="en-GB" sz="750" dirty="0" err="1"/>
              <a:t>Dyfodol</a:t>
            </a:r>
            <a:r>
              <a:rPr lang="en-GB" sz="750" dirty="0"/>
              <a:t> </a:t>
            </a:r>
            <a:r>
              <a:rPr lang="en-GB" sz="750" dirty="0" err="1"/>
              <a:t>wedi’i</a:t>
            </a:r>
            <a:r>
              <a:rPr lang="en-GB" sz="750" dirty="0"/>
              <a:t> </a:t>
            </a:r>
            <a:r>
              <a:rPr lang="en-GB" sz="750" dirty="0" err="1"/>
              <a:t>ddatblygu'n</a:t>
            </a:r>
            <a:r>
              <a:rPr lang="en-GB" sz="750" dirty="0"/>
              <a:t> </a:t>
            </a:r>
            <a:r>
              <a:rPr lang="en-GB" sz="750" dirty="0" err="1"/>
              <a:t>benodol</a:t>
            </a:r>
            <a:r>
              <a:rPr lang="en-GB" sz="750" dirty="0"/>
              <a:t> </a:t>
            </a:r>
            <a:r>
              <a:rPr lang="en-GB" sz="750" dirty="0" err="1"/>
              <a:t>i</a:t>
            </a:r>
            <a:r>
              <a:rPr lang="en-GB" sz="750" dirty="0"/>
              <a:t> </a:t>
            </a:r>
            <a:r>
              <a:rPr lang="en-GB" sz="750" dirty="0" err="1"/>
              <a:t>fodloni</a:t>
            </a:r>
            <a:r>
              <a:rPr lang="en-GB" sz="750" dirty="0"/>
              <a:t> </a:t>
            </a:r>
            <a:r>
              <a:rPr lang="en-GB" sz="750" dirty="0" err="1"/>
              <a:t>gofynion</a:t>
            </a:r>
            <a:r>
              <a:rPr lang="en-GB" sz="750" dirty="0"/>
              <a:t> </a:t>
            </a:r>
            <a:r>
              <a:rPr lang="en-GB" sz="750" dirty="0" err="1"/>
              <a:t>Gwobr</a:t>
            </a:r>
            <a:r>
              <a:rPr lang="en-GB" sz="750" dirty="0"/>
              <a:t> </a:t>
            </a:r>
            <a:r>
              <a:rPr lang="en-GB" sz="750" dirty="0" err="1"/>
              <a:t>Darganfod</a:t>
            </a:r>
            <a:r>
              <a:rPr lang="en-GB" sz="750" dirty="0"/>
              <a:t> CREST. </a:t>
            </a:r>
            <a:r>
              <a:rPr lang="en-GB" sz="750" dirty="0" err="1"/>
              <a:t>Trwy</a:t>
            </a:r>
            <a:r>
              <a:rPr lang="en-GB" sz="750" dirty="0"/>
              <a:t> </a:t>
            </a:r>
            <a:r>
              <a:rPr lang="en-GB" sz="750" dirty="0" err="1"/>
              <a:t>ymgymryd</a:t>
            </a:r>
            <a:r>
              <a:rPr lang="en-GB" sz="750" dirty="0"/>
              <a:t> </a:t>
            </a:r>
            <a:r>
              <a:rPr lang="en-GB" sz="750" dirty="0" err="1"/>
              <a:t>â'r</a:t>
            </a:r>
            <a:r>
              <a:rPr lang="en-GB" sz="750" dirty="0"/>
              <a:t> </a:t>
            </a:r>
            <a:r>
              <a:rPr lang="en-GB" sz="750" dirty="0" err="1"/>
              <a:t>gweithgaredd</a:t>
            </a:r>
            <a:r>
              <a:rPr lang="en-GB" sz="750" dirty="0"/>
              <a:t> a </a:t>
            </a:r>
            <a:r>
              <a:rPr lang="en-GB" sz="750" dirty="0" err="1"/>
              <a:t>chwblhau</a:t>
            </a:r>
            <a:r>
              <a:rPr lang="en-GB" sz="750" dirty="0"/>
              <a:t> </a:t>
            </a:r>
            <a:r>
              <a:rPr lang="en-GB" sz="750" dirty="0" err="1"/>
              <a:t>Pasbortau</a:t>
            </a:r>
            <a:r>
              <a:rPr lang="en-GB" sz="750" dirty="0"/>
              <a:t> </a:t>
            </a:r>
            <a:r>
              <a:rPr lang="en-GB" sz="750" dirty="0" err="1"/>
              <a:t>Darganfod</a:t>
            </a:r>
            <a:r>
              <a:rPr lang="en-GB" sz="750" dirty="0"/>
              <a:t> CREST </a:t>
            </a:r>
            <a:r>
              <a:rPr lang="en-GB" sz="750" dirty="0" err="1"/>
              <a:t>myfyriol</a:t>
            </a:r>
            <a:r>
              <a:rPr lang="en-GB" sz="750" dirty="0"/>
              <a:t>, </a:t>
            </a:r>
            <a:r>
              <a:rPr lang="en-GB" sz="750" dirty="0" err="1"/>
              <a:t>dylai</a:t>
            </a:r>
            <a:r>
              <a:rPr lang="en-GB" sz="750" dirty="0"/>
              <a:t> </a:t>
            </a:r>
            <a:r>
              <a:rPr lang="en-GB" sz="750" dirty="0" err="1"/>
              <a:t>eich</a:t>
            </a:r>
            <a:r>
              <a:rPr lang="en-GB" sz="750" dirty="0"/>
              <a:t> </a:t>
            </a:r>
            <a:r>
              <a:rPr lang="en-GB" sz="750" dirty="0" err="1"/>
              <a:t>holl</a:t>
            </a:r>
            <a:r>
              <a:rPr lang="en-GB" sz="750" dirty="0"/>
              <a:t> </a:t>
            </a:r>
            <a:r>
              <a:rPr lang="en-GB" sz="750" dirty="0" err="1"/>
              <a:t>fyfyrwyr</a:t>
            </a:r>
            <a:r>
              <a:rPr lang="en-GB" sz="750" dirty="0"/>
              <a:t> </a:t>
            </a:r>
            <a:r>
              <a:rPr lang="en-GB" sz="750" dirty="0" err="1"/>
              <a:t>allu</a:t>
            </a:r>
            <a:r>
              <a:rPr lang="en-GB" sz="750" dirty="0"/>
              <a:t> </a:t>
            </a:r>
            <a:r>
              <a:rPr lang="en-GB" sz="750" dirty="0" err="1"/>
              <a:t>ennill</a:t>
            </a:r>
            <a:r>
              <a:rPr lang="en-GB" sz="750" dirty="0"/>
              <a:t> </a:t>
            </a:r>
            <a:r>
              <a:rPr lang="en-GB" sz="750" dirty="0" err="1"/>
              <a:t>Gwobr</a:t>
            </a:r>
            <a:r>
              <a:rPr lang="en-GB" sz="750" dirty="0"/>
              <a:t>.</a:t>
            </a:r>
          </a:p>
          <a:p>
            <a:pPr>
              <a:lnSpc>
                <a:spcPct val="114999"/>
              </a:lnSpc>
              <a:buSzPts val="1100"/>
            </a:pPr>
            <a:endParaRPr lang="en-GB" sz="750" dirty="0">
              <a:solidFill>
                <a:srgbClr val="000000"/>
              </a:solidFill>
            </a:endParaRPr>
          </a:p>
          <a:p>
            <a:pPr marL="0" lvl="0" indent="0" algn="l">
              <a:lnSpc>
                <a:spcPct val="114999"/>
              </a:lnSpc>
              <a:spcBef>
                <a:spcPts val="0"/>
              </a:spcBef>
              <a:spcAft>
                <a:spcPts val="0"/>
              </a:spcAft>
              <a:buSzPts val="1100"/>
              <a:buNone/>
            </a:pPr>
            <a:r>
              <a:rPr lang="en-GB" sz="750" b="1" dirty="0" err="1">
                <a:solidFill>
                  <a:srgbClr val="434343"/>
                </a:solidFill>
              </a:rPr>
              <a:t>Yr</a:t>
            </a:r>
            <a:r>
              <a:rPr lang="en-GB" sz="750" b="1" dirty="0">
                <a:solidFill>
                  <a:srgbClr val="434343"/>
                </a:solidFill>
              </a:rPr>
              <a:t> Her</a:t>
            </a:r>
            <a:endParaRPr lang="en-GB" sz="750" dirty="0"/>
          </a:p>
          <a:p>
            <a:pPr marL="0" marR="0" lvl="0" indent="0" algn="l" defTabSz="586496" rtl="0" eaLnBrk="1" fontAlgn="auto" latinLnBrk="0" hangingPunct="1">
              <a:lnSpc>
                <a:spcPct val="115000"/>
              </a:lnSpc>
              <a:spcBef>
                <a:spcPts val="0"/>
              </a:spcBef>
              <a:spcAft>
                <a:spcPts val="0"/>
              </a:spcAft>
              <a:buClrTx/>
              <a:buSzPts val="1100"/>
              <a:buFontTx/>
              <a:buNone/>
              <a:tabLst/>
              <a:defRPr/>
            </a:pPr>
            <a:r>
              <a:rPr lang="en-GB" sz="800" dirty="0" err="1"/>
              <a:t>Yn</a:t>
            </a:r>
            <a:r>
              <a:rPr lang="en-GB" sz="800" dirty="0"/>
              <a:t> y </a:t>
            </a:r>
            <a:r>
              <a:rPr lang="en-GB" sz="800" dirty="0" err="1"/>
              <a:t>prosiect</a:t>
            </a:r>
            <a:r>
              <a:rPr lang="en-GB" sz="800" dirty="0"/>
              <a:t> 5 </a:t>
            </a:r>
            <a:r>
              <a:rPr lang="en-GB" sz="800" dirty="0" err="1"/>
              <a:t>awr</a:t>
            </a:r>
            <a:r>
              <a:rPr lang="en-GB" sz="800" dirty="0"/>
              <a:t> </a:t>
            </a:r>
            <a:r>
              <a:rPr lang="en-GB" sz="800" dirty="0" err="1"/>
              <a:t>hwn</a:t>
            </a:r>
            <a:r>
              <a:rPr lang="en-GB" sz="800" dirty="0"/>
              <a:t>, </a:t>
            </a:r>
            <a:r>
              <a:rPr lang="en-GB" sz="800" dirty="0" err="1"/>
              <a:t>bydd</a:t>
            </a:r>
            <a:r>
              <a:rPr lang="en-GB" sz="800" dirty="0"/>
              <a:t> </a:t>
            </a:r>
            <a:r>
              <a:rPr lang="en-GB" sz="800" dirty="0" err="1"/>
              <a:t>myfyrwyr</a:t>
            </a:r>
            <a:r>
              <a:rPr lang="en-GB" sz="800" dirty="0"/>
              <a:t> 10-14 </a:t>
            </a:r>
            <a:r>
              <a:rPr lang="en-GB" sz="800" dirty="0" err="1"/>
              <a:t>oed</a:t>
            </a:r>
            <a:r>
              <a:rPr lang="en-GB" sz="800" dirty="0"/>
              <a:t> </a:t>
            </a:r>
            <a:r>
              <a:rPr lang="en-GB" sz="800" dirty="0" err="1"/>
              <a:t>yn</a:t>
            </a:r>
            <a:r>
              <a:rPr lang="en-GB" sz="800" dirty="0"/>
              <a:t> </a:t>
            </a:r>
            <a:r>
              <a:rPr lang="en-GB" sz="800" dirty="0" err="1"/>
              <a:t>gweithio</a:t>
            </a:r>
            <a:r>
              <a:rPr lang="en-GB" sz="800" dirty="0"/>
              <a:t> </a:t>
            </a:r>
            <a:r>
              <a:rPr lang="en-GB" sz="800" dirty="0" err="1"/>
              <a:t>mewn</a:t>
            </a:r>
            <a:r>
              <a:rPr lang="en-GB" sz="800" dirty="0"/>
              <a:t> </a:t>
            </a:r>
            <a:r>
              <a:rPr lang="en-GB" sz="800" dirty="0" err="1"/>
              <a:t>timau</a:t>
            </a:r>
            <a:r>
              <a:rPr lang="en-GB" sz="800" dirty="0"/>
              <a:t> </a:t>
            </a:r>
            <a:r>
              <a:rPr lang="en-GB" sz="800" dirty="0" err="1"/>
              <a:t>i</a:t>
            </a:r>
            <a:r>
              <a:rPr lang="en-GB" sz="800" dirty="0"/>
              <a:t> </a:t>
            </a:r>
            <a:r>
              <a:rPr lang="en-GB" sz="800" dirty="0" err="1"/>
              <a:t>ddarganfod</a:t>
            </a:r>
            <a:r>
              <a:rPr lang="en-GB" sz="800" dirty="0"/>
              <a:t> </a:t>
            </a:r>
            <a:r>
              <a:rPr lang="en-GB" sz="800" dirty="0" err="1"/>
              <a:t>mwy</a:t>
            </a:r>
            <a:r>
              <a:rPr lang="en-GB" sz="800" dirty="0"/>
              <a:t> am </a:t>
            </a:r>
            <a:r>
              <a:rPr lang="en-GB" sz="800" dirty="0" err="1"/>
              <a:t>ddysgu</a:t>
            </a:r>
            <a:r>
              <a:rPr lang="en-GB" sz="800" dirty="0"/>
              <a:t> </a:t>
            </a:r>
            <a:r>
              <a:rPr lang="en-GB" sz="800" dirty="0" err="1"/>
              <a:t>peirianyddol</a:t>
            </a:r>
            <a:r>
              <a:rPr lang="en-GB" sz="800" dirty="0"/>
              <a:t> a </a:t>
            </a:r>
            <a:r>
              <a:rPr lang="en-GB" sz="800" dirty="0" err="1"/>
              <a:t>meddwl</a:t>
            </a:r>
            <a:r>
              <a:rPr lang="en-GB" sz="800" dirty="0"/>
              <a:t> am </a:t>
            </a:r>
            <a:r>
              <a:rPr lang="en-GB" sz="800" dirty="0" err="1"/>
              <a:t>syniad</a:t>
            </a:r>
            <a:r>
              <a:rPr lang="en-GB" sz="800" dirty="0"/>
              <a:t> </a:t>
            </a:r>
            <a:r>
              <a:rPr lang="en-GB" sz="800" dirty="0" err="1"/>
              <a:t>i’w</a:t>
            </a:r>
            <a:r>
              <a:rPr lang="en-GB" sz="800" dirty="0"/>
              <a:t> </a:t>
            </a:r>
            <a:r>
              <a:rPr lang="en-GB" sz="800" dirty="0" err="1"/>
              <a:t>ddefnyddio</a:t>
            </a:r>
            <a:r>
              <a:rPr lang="en-GB" sz="800" dirty="0"/>
              <a:t> </a:t>
            </a:r>
            <a:r>
              <a:rPr lang="en-GB" sz="800" dirty="0" err="1"/>
              <a:t>mewn</a:t>
            </a:r>
            <a:r>
              <a:rPr lang="en-GB" sz="800" dirty="0"/>
              <a:t> </a:t>
            </a:r>
            <a:r>
              <a:rPr lang="en-GB" sz="800" dirty="0" err="1"/>
              <a:t>amgylchedd</a:t>
            </a:r>
            <a:r>
              <a:rPr lang="en-GB" sz="800" dirty="0"/>
              <a:t> </a:t>
            </a:r>
            <a:r>
              <a:rPr lang="en-GB" sz="800" dirty="0" err="1"/>
              <a:t>cartref</a:t>
            </a:r>
            <a:r>
              <a:rPr lang="en-GB" sz="800" dirty="0"/>
              <a:t>. </a:t>
            </a:r>
          </a:p>
          <a:p>
            <a:pPr marL="0" lvl="0" indent="0" algn="l" rtl="0">
              <a:lnSpc>
                <a:spcPct val="115000"/>
              </a:lnSpc>
              <a:spcBef>
                <a:spcPts val="0"/>
              </a:spcBef>
              <a:spcAft>
                <a:spcPts val="0"/>
              </a:spcAft>
              <a:buSzPts val="1100"/>
              <a:buNone/>
            </a:pPr>
            <a:endParaRPr lang="en-GB" sz="900" dirty="0">
              <a:solidFill>
                <a:srgbClr val="434343"/>
              </a:solidFill>
            </a:endParaRPr>
          </a:p>
          <a:p>
            <a:r>
              <a:rPr lang="en-GB" sz="800" b="0" dirty="0" err="1"/>
              <a:t>Bydd</a:t>
            </a:r>
            <a:r>
              <a:rPr lang="en-GB" sz="800" b="0" dirty="0"/>
              <a:t> </a:t>
            </a:r>
            <a:r>
              <a:rPr lang="en-GB" sz="800" b="0" dirty="0" err="1"/>
              <a:t>myfyrwyr</a:t>
            </a:r>
            <a:r>
              <a:rPr lang="en-GB" sz="800" b="0" dirty="0"/>
              <a:t> </a:t>
            </a:r>
            <a:r>
              <a:rPr lang="en-GB" sz="800" b="0" dirty="0" err="1"/>
              <a:t>yn</a:t>
            </a:r>
            <a:r>
              <a:rPr lang="en-GB" sz="800" b="0" dirty="0"/>
              <a:t>:</a:t>
            </a:r>
          </a:p>
          <a:p>
            <a:pPr marL="171450" indent="-171450">
              <a:buFont typeface="Arial" panose="020B0604020202020204" pitchFamily="34" charset="0"/>
              <a:buChar char="•"/>
            </a:pPr>
            <a:r>
              <a:rPr lang="en-GB" sz="800" dirty="0" err="1"/>
              <a:t>Ymchwilio</a:t>
            </a:r>
            <a:r>
              <a:rPr lang="en-GB" sz="800" dirty="0"/>
              <a:t> </a:t>
            </a:r>
            <a:r>
              <a:rPr lang="en-GB" sz="800" dirty="0" err="1"/>
              <a:t>i</a:t>
            </a:r>
            <a:r>
              <a:rPr lang="en-GB" sz="800" dirty="0"/>
              <a:t> offer </a:t>
            </a:r>
            <a:r>
              <a:rPr lang="en-GB" sz="800" dirty="0" err="1"/>
              <a:t>dysgu</a:t>
            </a:r>
            <a:r>
              <a:rPr lang="en-GB" sz="800" dirty="0"/>
              <a:t> </a:t>
            </a:r>
            <a:r>
              <a:rPr lang="en-GB" sz="800" dirty="0" err="1"/>
              <a:t>peirianyddol</a:t>
            </a:r>
            <a:r>
              <a:rPr lang="en-GB" sz="800" dirty="0"/>
              <a:t> </a:t>
            </a:r>
            <a:r>
              <a:rPr lang="en-GB" sz="800" dirty="0" err="1"/>
              <a:t>presennol</a:t>
            </a:r>
            <a:r>
              <a:rPr lang="en-GB" sz="800" dirty="0"/>
              <a:t> ac </a:t>
            </a:r>
            <a:r>
              <a:rPr lang="en-GB" sz="800" dirty="0" err="1"/>
              <a:t>archwilio</a:t>
            </a:r>
            <a:r>
              <a:rPr lang="en-GB" sz="800" dirty="0"/>
              <a:t> </a:t>
            </a:r>
            <a:r>
              <a:rPr lang="en-GB" sz="800" dirty="0" err="1"/>
              <a:t>potensial</a:t>
            </a:r>
            <a:r>
              <a:rPr lang="en-GB" sz="800" dirty="0"/>
              <a:t> y </a:t>
            </a:r>
            <a:r>
              <a:rPr lang="en-GB" sz="800" dirty="0" err="1"/>
              <a:t>dechneg</a:t>
            </a:r>
            <a:r>
              <a:rPr lang="en-GB" sz="800" dirty="0"/>
              <a:t> hon </a:t>
            </a:r>
            <a:r>
              <a:rPr lang="en-GB" sz="800" dirty="0" err="1"/>
              <a:t>yn</a:t>
            </a:r>
            <a:r>
              <a:rPr lang="en-GB" sz="800" dirty="0"/>
              <a:t> y </a:t>
            </a:r>
            <a:r>
              <a:rPr lang="en-GB" sz="800" dirty="0" err="1"/>
              <a:t>dyfodol</a:t>
            </a:r>
            <a:r>
              <a:rPr lang="en-GB" sz="800" dirty="0"/>
              <a:t>.</a:t>
            </a:r>
          </a:p>
          <a:p>
            <a:pPr marL="171450" indent="-171450">
              <a:buFont typeface="Arial" panose="020B0604020202020204" pitchFamily="34" charset="0"/>
              <a:buChar char="•"/>
            </a:pPr>
            <a:r>
              <a:rPr lang="en-GB" sz="800" dirty="0" err="1"/>
              <a:t>Datblygu</a:t>
            </a:r>
            <a:r>
              <a:rPr lang="en-GB" sz="800" dirty="0"/>
              <a:t> </a:t>
            </a:r>
            <a:r>
              <a:rPr lang="en-GB" sz="800" dirty="0" err="1"/>
              <a:t>cysyniad</a:t>
            </a:r>
            <a:r>
              <a:rPr lang="en-GB" sz="800" dirty="0"/>
              <a:t> </a:t>
            </a:r>
            <a:r>
              <a:rPr lang="en-GB" sz="800" dirty="0" err="1"/>
              <a:t>ar</a:t>
            </a:r>
            <a:r>
              <a:rPr lang="en-GB" sz="800" dirty="0"/>
              <a:t> </a:t>
            </a:r>
            <a:r>
              <a:rPr lang="en-GB" sz="800" dirty="0" err="1"/>
              <a:t>gyfer</a:t>
            </a:r>
            <a:r>
              <a:rPr lang="en-GB" sz="800" dirty="0"/>
              <a:t> </a:t>
            </a:r>
            <a:r>
              <a:rPr lang="en-GB" sz="800" dirty="0" err="1"/>
              <a:t>eu</a:t>
            </a:r>
            <a:r>
              <a:rPr lang="en-GB" sz="800" dirty="0"/>
              <a:t> </a:t>
            </a:r>
            <a:r>
              <a:rPr lang="en-GB" sz="800" dirty="0" err="1"/>
              <a:t>offeryn</a:t>
            </a:r>
            <a:r>
              <a:rPr lang="en-GB" sz="800" dirty="0"/>
              <a:t> </a:t>
            </a:r>
            <a:r>
              <a:rPr lang="en-GB" sz="800" dirty="0" err="1"/>
              <a:t>dysgu</a:t>
            </a:r>
            <a:r>
              <a:rPr lang="en-GB" sz="800" dirty="0"/>
              <a:t> </a:t>
            </a:r>
            <a:r>
              <a:rPr lang="en-GB" sz="800" dirty="0" err="1"/>
              <a:t>peirianyddol</a:t>
            </a:r>
            <a:r>
              <a:rPr lang="en-GB" sz="800" dirty="0"/>
              <a:t> </a:t>
            </a:r>
            <a:r>
              <a:rPr lang="en-GB" sz="800" dirty="0" err="1"/>
              <a:t>eu</a:t>
            </a:r>
            <a:r>
              <a:rPr lang="en-GB" sz="800" dirty="0"/>
              <a:t> </a:t>
            </a:r>
            <a:r>
              <a:rPr lang="en-GB" sz="800" dirty="0" err="1"/>
              <a:t>hunain</a:t>
            </a:r>
            <a:r>
              <a:rPr lang="en-GB" sz="800" dirty="0"/>
              <a:t>.</a:t>
            </a:r>
          </a:p>
          <a:p>
            <a:pPr marL="171450" indent="-171450">
              <a:buFont typeface="Arial" panose="020B0604020202020204" pitchFamily="34" charset="0"/>
              <a:buChar char="•"/>
            </a:pPr>
            <a:r>
              <a:rPr lang="en-GB" sz="800" dirty="0" err="1"/>
              <a:t>Penderfynu</a:t>
            </a:r>
            <a:r>
              <a:rPr lang="en-GB" sz="800" dirty="0"/>
              <a:t> pa </a:t>
            </a:r>
            <a:r>
              <a:rPr lang="en-GB" sz="800" dirty="0" err="1"/>
              <a:t>ddata</a:t>
            </a:r>
            <a:r>
              <a:rPr lang="en-GB" sz="800" dirty="0"/>
              <a:t> y </a:t>
            </a:r>
            <a:r>
              <a:rPr lang="en-GB" sz="800" dirty="0" err="1"/>
              <a:t>byddai</a:t>
            </a:r>
            <a:r>
              <a:rPr lang="en-GB" sz="800" dirty="0"/>
              <a:t> </a:t>
            </a:r>
            <a:r>
              <a:rPr lang="en-GB" sz="800" dirty="0" err="1"/>
              <a:t>angen</a:t>
            </a:r>
            <a:r>
              <a:rPr lang="en-GB" sz="800" dirty="0"/>
              <a:t> </a:t>
            </a:r>
            <a:r>
              <a:rPr lang="en-GB" sz="800" dirty="0" err="1"/>
              <a:t>iddynt</a:t>
            </a:r>
            <a:r>
              <a:rPr lang="en-GB" sz="800" dirty="0"/>
              <a:t> </a:t>
            </a:r>
            <a:r>
              <a:rPr lang="en-GB" sz="800" dirty="0" err="1"/>
              <a:t>ei</a:t>
            </a:r>
            <a:r>
              <a:rPr lang="en-GB" sz="800" dirty="0"/>
              <a:t> </a:t>
            </a:r>
            <a:r>
              <a:rPr lang="en-GB" sz="800" dirty="0" err="1"/>
              <a:t>gasglu</a:t>
            </a:r>
            <a:r>
              <a:rPr lang="en-GB" sz="800" dirty="0"/>
              <a:t> a </a:t>
            </a:r>
            <a:r>
              <a:rPr lang="en-GB" sz="800" dirty="0" err="1"/>
              <a:t>sut</a:t>
            </a:r>
            <a:r>
              <a:rPr lang="en-GB" sz="800" dirty="0"/>
              <a:t> y </a:t>
            </a:r>
            <a:r>
              <a:rPr lang="en-GB" sz="800" dirty="0" err="1"/>
              <a:t>byddent</a:t>
            </a:r>
            <a:r>
              <a:rPr lang="en-GB" sz="800" dirty="0"/>
              <a:t> </a:t>
            </a:r>
            <a:r>
              <a:rPr lang="en-GB" sz="800" dirty="0" err="1"/>
              <a:t>yn</a:t>
            </a:r>
            <a:r>
              <a:rPr lang="en-GB" sz="800" dirty="0"/>
              <a:t> </a:t>
            </a:r>
            <a:r>
              <a:rPr lang="en-GB" sz="800" dirty="0" err="1"/>
              <a:t>dod</a:t>
            </a:r>
            <a:r>
              <a:rPr lang="en-GB" sz="800" dirty="0"/>
              <a:t> o </a:t>
            </a:r>
            <a:r>
              <a:rPr lang="en-GB" sz="800" dirty="0" err="1"/>
              <a:t>hyd</a:t>
            </a:r>
            <a:r>
              <a:rPr lang="en-GB" sz="800" dirty="0"/>
              <a:t> </a:t>
            </a:r>
            <a:r>
              <a:rPr lang="en-GB" sz="800" dirty="0" err="1"/>
              <a:t>i'r</a:t>
            </a:r>
            <a:r>
              <a:rPr lang="en-GB" sz="800" dirty="0"/>
              <a:t> data.</a:t>
            </a:r>
          </a:p>
          <a:p>
            <a:pPr marL="171450" indent="-171450">
              <a:buFont typeface="Arial" panose="020B0604020202020204" pitchFamily="34" charset="0"/>
              <a:buChar char="•"/>
            </a:pPr>
            <a:r>
              <a:rPr lang="en-GB" sz="800" dirty="0" err="1"/>
              <a:t>Creu</a:t>
            </a:r>
            <a:r>
              <a:rPr lang="en-GB" sz="800" dirty="0"/>
              <a:t> </a:t>
            </a:r>
            <a:r>
              <a:rPr lang="en-GB" sz="800" dirty="0" err="1"/>
              <a:t>cynllun</a:t>
            </a:r>
            <a:r>
              <a:rPr lang="en-GB" sz="800" dirty="0"/>
              <a:t> </a:t>
            </a:r>
            <a:r>
              <a:rPr lang="en-GB" sz="800" dirty="0" err="1"/>
              <a:t>ar</a:t>
            </a:r>
            <a:r>
              <a:rPr lang="en-GB" sz="800" dirty="0"/>
              <a:t> </a:t>
            </a:r>
            <a:r>
              <a:rPr lang="en-GB" sz="800" dirty="0" err="1"/>
              <a:t>gyfer</a:t>
            </a:r>
            <a:r>
              <a:rPr lang="en-GB" sz="800" dirty="0"/>
              <a:t> </a:t>
            </a:r>
            <a:r>
              <a:rPr lang="en-GB" sz="800" dirty="0" err="1"/>
              <a:t>sut</a:t>
            </a:r>
            <a:r>
              <a:rPr lang="en-GB" sz="800" dirty="0"/>
              <a:t> y </a:t>
            </a:r>
            <a:r>
              <a:rPr lang="en-GB" sz="800" dirty="0" err="1"/>
              <a:t>gallai'r</a:t>
            </a:r>
            <a:r>
              <a:rPr lang="en-GB" sz="800" dirty="0"/>
              <a:t> </a:t>
            </a:r>
            <a:r>
              <a:rPr lang="en-GB" sz="800" dirty="0" err="1"/>
              <a:t>peiriant</a:t>
            </a:r>
            <a:r>
              <a:rPr lang="en-GB" sz="800" dirty="0"/>
              <a:t> </a:t>
            </a:r>
            <a:r>
              <a:rPr lang="en-GB" sz="800" dirty="0" err="1"/>
              <a:t>brosesu'r</a:t>
            </a:r>
            <a:r>
              <a:rPr lang="en-GB" sz="800" dirty="0"/>
              <a:t> data a </a:t>
            </a:r>
            <a:r>
              <a:rPr lang="en-GB" sz="800" dirty="0" err="1"/>
              <a:t>sut</a:t>
            </a:r>
            <a:r>
              <a:rPr lang="en-GB" sz="800" dirty="0"/>
              <a:t> y </a:t>
            </a:r>
            <a:r>
              <a:rPr lang="en-GB" sz="800" dirty="0" err="1"/>
              <a:t>byddai</a:t>
            </a:r>
            <a:r>
              <a:rPr lang="en-GB" sz="800" dirty="0"/>
              <a:t> </a:t>
            </a:r>
            <a:r>
              <a:rPr lang="en-GB" sz="800" dirty="0" err="1"/>
              <a:t>hyn</a:t>
            </a:r>
            <a:r>
              <a:rPr lang="en-GB" sz="800" dirty="0"/>
              <a:t> </a:t>
            </a:r>
            <a:r>
              <a:rPr lang="en-GB" sz="800" dirty="0" err="1"/>
              <a:t>yn</a:t>
            </a:r>
            <a:r>
              <a:rPr lang="en-GB" sz="800" dirty="0"/>
              <a:t> </a:t>
            </a:r>
            <a:r>
              <a:rPr lang="en-GB" sz="800" dirty="0" err="1"/>
              <a:t>ddefnyddiol</a:t>
            </a:r>
            <a:r>
              <a:rPr lang="en-GB" sz="800" dirty="0"/>
              <a:t> </a:t>
            </a:r>
            <a:r>
              <a:rPr lang="en-GB" sz="800" dirty="0" err="1"/>
              <a:t>i</a:t>
            </a:r>
            <a:r>
              <a:rPr lang="en-GB" sz="800" dirty="0"/>
              <a:t> </a:t>
            </a:r>
            <a:r>
              <a:rPr lang="en-GB" sz="800" dirty="0" err="1"/>
              <a:t>fodau</a:t>
            </a:r>
            <a:r>
              <a:rPr lang="en-GB" sz="800" dirty="0"/>
              <a:t> </a:t>
            </a:r>
            <a:r>
              <a:rPr lang="en-GB" sz="800" dirty="0" err="1"/>
              <a:t>dynol</a:t>
            </a:r>
            <a:r>
              <a:rPr lang="en-GB" sz="800" dirty="0"/>
              <a:t>.</a:t>
            </a:r>
          </a:p>
          <a:p>
            <a:pPr marL="171450" indent="-171450">
              <a:buFont typeface="Arial" panose="020B0604020202020204" pitchFamily="34" charset="0"/>
              <a:buChar char="•"/>
            </a:pPr>
            <a:r>
              <a:rPr lang="en-GB" sz="800" dirty="0" err="1"/>
              <a:t>Llunio</a:t>
            </a:r>
            <a:r>
              <a:rPr lang="en-GB" sz="800" dirty="0"/>
              <a:t> </a:t>
            </a:r>
            <a:r>
              <a:rPr lang="en-GB" sz="800" dirty="0" err="1"/>
              <a:t>dyluniad</a:t>
            </a:r>
            <a:r>
              <a:rPr lang="en-GB" sz="800" dirty="0"/>
              <a:t> </a:t>
            </a:r>
            <a:r>
              <a:rPr lang="en-GB" sz="800" dirty="0" err="1"/>
              <a:t>manwl</a:t>
            </a:r>
            <a:r>
              <a:rPr lang="en-GB" sz="800" dirty="0"/>
              <a:t> </a:t>
            </a:r>
            <a:r>
              <a:rPr lang="en-GB" sz="800" dirty="0" err="1"/>
              <a:t>ar</a:t>
            </a:r>
            <a:r>
              <a:rPr lang="en-GB" sz="800" dirty="0"/>
              <a:t> </a:t>
            </a:r>
            <a:r>
              <a:rPr lang="en-GB" sz="800" dirty="0" err="1"/>
              <a:t>gyfer</a:t>
            </a:r>
            <a:r>
              <a:rPr lang="en-GB" sz="800" dirty="0"/>
              <a:t> </a:t>
            </a:r>
            <a:r>
              <a:rPr lang="en-GB" sz="800" dirty="0" err="1"/>
              <a:t>ffurf</a:t>
            </a:r>
            <a:r>
              <a:rPr lang="en-GB" sz="800" dirty="0"/>
              <a:t> </a:t>
            </a:r>
            <a:r>
              <a:rPr lang="en-GB" sz="800" dirty="0" err="1"/>
              <a:t>gorfforol</a:t>
            </a:r>
            <a:r>
              <a:rPr lang="en-GB" sz="800" dirty="0"/>
              <a:t> </a:t>
            </a:r>
            <a:r>
              <a:rPr lang="en-GB" sz="800" dirty="0" err="1"/>
              <a:t>eu</a:t>
            </a:r>
            <a:r>
              <a:rPr lang="en-GB" sz="800" dirty="0"/>
              <a:t> </a:t>
            </a:r>
            <a:r>
              <a:rPr lang="en-GB" sz="800" dirty="0" err="1"/>
              <a:t>offeryn</a:t>
            </a:r>
            <a:r>
              <a:rPr lang="en-GB" sz="800" dirty="0"/>
              <a:t> </a:t>
            </a:r>
            <a:r>
              <a:rPr lang="en-GB" sz="800" dirty="0" err="1"/>
              <a:t>dysgu</a:t>
            </a:r>
            <a:r>
              <a:rPr lang="en-GB" sz="800" dirty="0"/>
              <a:t> </a:t>
            </a:r>
            <a:r>
              <a:rPr lang="en-GB" sz="800" dirty="0" err="1"/>
              <a:t>peirianyddol</a:t>
            </a:r>
            <a:r>
              <a:rPr lang="en-GB" sz="800" dirty="0"/>
              <a:t>.</a:t>
            </a:r>
          </a:p>
          <a:p>
            <a:pPr marL="171450" indent="-171450">
              <a:buFont typeface="Arial" panose="020B0604020202020204" pitchFamily="34" charset="0"/>
              <a:buChar char="•"/>
            </a:pPr>
            <a:r>
              <a:rPr lang="en-GB" sz="800" dirty="0" err="1"/>
              <a:t>Datblygu</a:t>
            </a:r>
            <a:r>
              <a:rPr lang="en-GB" sz="800" dirty="0"/>
              <a:t> </a:t>
            </a:r>
            <a:r>
              <a:rPr lang="en-GB" sz="800" dirty="0" err="1"/>
              <a:t>syniadau</a:t>
            </a:r>
            <a:r>
              <a:rPr lang="en-GB" sz="800" dirty="0"/>
              <a:t> am </a:t>
            </a:r>
            <a:r>
              <a:rPr lang="en-GB" sz="800" dirty="0" err="1"/>
              <a:t>sut</a:t>
            </a:r>
            <a:r>
              <a:rPr lang="en-GB" sz="800" dirty="0"/>
              <a:t> </a:t>
            </a:r>
            <a:r>
              <a:rPr lang="en-GB" sz="800" dirty="0" err="1"/>
              <a:t>i</a:t>
            </a:r>
            <a:r>
              <a:rPr lang="en-GB" sz="800" dirty="0"/>
              <a:t> </a:t>
            </a:r>
            <a:r>
              <a:rPr lang="en-GB" sz="800" dirty="0" err="1"/>
              <a:t>farchnata</a:t>
            </a:r>
            <a:r>
              <a:rPr lang="en-GB" sz="800" dirty="0"/>
              <a:t> </a:t>
            </a:r>
            <a:r>
              <a:rPr lang="en-GB" sz="800" dirty="0" err="1"/>
              <a:t>eu</a:t>
            </a:r>
            <a:r>
              <a:rPr lang="en-GB" sz="800" dirty="0"/>
              <a:t> </a:t>
            </a:r>
            <a:r>
              <a:rPr lang="en-GB" sz="800" dirty="0" err="1"/>
              <a:t>cynnyrch</a:t>
            </a:r>
            <a:r>
              <a:rPr lang="en-GB" sz="800" dirty="0"/>
              <a:t>.</a:t>
            </a:r>
            <a:endParaRPr lang="en-GB" sz="900" dirty="0"/>
          </a:p>
          <a:p>
            <a:pPr marL="0" lvl="0" indent="0" algn="l" rtl="0">
              <a:lnSpc>
                <a:spcPct val="115000"/>
              </a:lnSpc>
              <a:spcBef>
                <a:spcPts val="0"/>
              </a:spcBef>
              <a:spcAft>
                <a:spcPts val="0"/>
              </a:spcAft>
              <a:buSzPts val="1100"/>
              <a:buNone/>
            </a:pPr>
            <a:endParaRPr lang="en-GB" sz="900" dirty="0"/>
          </a:p>
          <a:p>
            <a:r>
              <a:rPr lang="en-GB" sz="900" b="1" dirty="0" err="1">
                <a:solidFill>
                  <a:schemeClr val="accent1"/>
                </a:solidFill>
              </a:rPr>
              <a:t>Amcanion</a:t>
            </a:r>
            <a:r>
              <a:rPr lang="en-GB" sz="900" b="1" dirty="0">
                <a:solidFill>
                  <a:schemeClr val="accent1"/>
                </a:solidFill>
              </a:rPr>
              <a:t> </a:t>
            </a:r>
            <a:r>
              <a:rPr lang="en-GB" sz="900" b="1" dirty="0" err="1">
                <a:solidFill>
                  <a:schemeClr val="accent1"/>
                </a:solidFill>
              </a:rPr>
              <a:t>dysgu</a:t>
            </a:r>
            <a:endParaRPr lang="en-GB" sz="900" dirty="0">
              <a:solidFill>
                <a:schemeClr val="accent1"/>
              </a:solidFill>
            </a:endParaRPr>
          </a:p>
          <a:p>
            <a:pPr marL="171450" indent="-171450">
              <a:buFont typeface="Arial" panose="020B0604020202020204" pitchFamily="34" charset="0"/>
              <a:buChar char="•"/>
            </a:pPr>
            <a:r>
              <a:rPr lang="en-GB" sz="800" dirty="0" err="1"/>
              <a:t>Myfyrio</a:t>
            </a:r>
            <a:r>
              <a:rPr lang="en-GB" sz="800" dirty="0"/>
              <a:t> </a:t>
            </a:r>
            <a:r>
              <a:rPr lang="en-GB" sz="800" dirty="0" err="1"/>
              <a:t>ar</a:t>
            </a:r>
            <a:r>
              <a:rPr lang="en-GB" sz="800" dirty="0"/>
              <a:t> </a:t>
            </a:r>
            <a:r>
              <a:rPr lang="en-GB" sz="800" dirty="0" err="1"/>
              <a:t>sut</a:t>
            </a:r>
            <a:r>
              <a:rPr lang="en-GB" sz="800" dirty="0"/>
              <a:t> </a:t>
            </a:r>
            <a:r>
              <a:rPr lang="en-GB" sz="800" dirty="0" err="1"/>
              <a:t>maen</a:t>
            </a:r>
            <a:r>
              <a:rPr lang="en-GB" sz="800" dirty="0"/>
              <a:t> </a:t>
            </a:r>
            <a:r>
              <a:rPr lang="en-GB" sz="800" dirty="0" err="1"/>
              <a:t>nhw</a:t>
            </a:r>
            <a:r>
              <a:rPr lang="en-GB" sz="800" dirty="0"/>
              <a:t> </a:t>
            </a:r>
            <a:r>
              <a:rPr lang="en-GB" sz="800" dirty="0" err="1"/>
              <a:t>a'u</a:t>
            </a:r>
            <a:r>
              <a:rPr lang="en-GB" sz="800" dirty="0"/>
              <a:t> </a:t>
            </a:r>
            <a:r>
              <a:rPr lang="en-GB" sz="800" dirty="0" err="1"/>
              <a:t>teuluoedd</a:t>
            </a:r>
            <a:r>
              <a:rPr lang="en-GB" sz="800" dirty="0"/>
              <a:t> </a:t>
            </a:r>
            <a:r>
              <a:rPr lang="en-GB" sz="800" dirty="0" err="1"/>
              <a:t>wedi</a:t>
            </a:r>
            <a:r>
              <a:rPr lang="en-GB" sz="800" dirty="0"/>
              <a:t> </a:t>
            </a:r>
            <a:r>
              <a:rPr lang="en-GB" sz="800" dirty="0" err="1"/>
              <a:t>profi</a:t>
            </a:r>
            <a:r>
              <a:rPr lang="en-GB" sz="800" dirty="0"/>
              <a:t> </a:t>
            </a:r>
            <a:r>
              <a:rPr lang="en-GB" sz="800" dirty="0" err="1"/>
              <a:t>newid</a:t>
            </a:r>
            <a:r>
              <a:rPr lang="en-GB" sz="800" dirty="0"/>
              <a:t> </a:t>
            </a:r>
            <a:r>
              <a:rPr lang="en-GB" sz="800" dirty="0" err="1"/>
              <a:t>technolegol</a:t>
            </a:r>
            <a:r>
              <a:rPr lang="en-GB" sz="800" dirty="0"/>
              <a:t> ac </a:t>
            </a:r>
            <a:r>
              <a:rPr lang="en-GB" sz="800" dirty="0" err="1"/>
              <a:t>ystyried</a:t>
            </a:r>
            <a:r>
              <a:rPr lang="en-GB" sz="800" dirty="0"/>
              <a:t> </a:t>
            </a:r>
            <a:r>
              <a:rPr lang="en-GB" sz="800" dirty="0" err="1"/>
              <a:t>newidiadau</a:t>
            </a:r>
            <a:r>
              <a:rPr lang="en-GB" sz="800" dirty="0"/>
              <a:t> </a:t>
            </a:r>
            <a:r>
              <a:rPr lang="en-GB" sz="800" dirty="0" err="1"/>
              <a:t>technolegol</a:t>
            </a:r>
            <a:r>
              <a:rPr lang="en-GB" sz="800" dirty="0"/>
              <a:t> y </a:t>
            </a:r>
            <a:r>
              <a:rPr lang="en-GB" sz="800" dirty="0" err="1"/>
              <a:t>gallent</a:t>
            </a:r>
            <a:r>
              <a:rPr lang="en-GB" sz="800" dirty="0"/>
              <a:t> </a:t>
            </a:r>
            <a:r>
              <a:rPr lang="en-GB" sz="800" dirty="0" err="1"/>
              <a:t>eu</a:t>
            </a:r>
            <a:r>
              <a:rPr lang="en-GB" sz="800" dirty="0"/>
              <a:t> </a:t>
            </a:r>
            <a:r>
              <a:rPr lang="en-GB" sz="800" dirty="0" err="1"/>
              <a:t>profi</a:t>
            </a:r>
            <a:r>
              <a:rPr lang="en-GB" sz="800" dirty="0"/>
              <a:t> </a:t>
            </a:r>
            <a:r>
              <a:rPr lang="en-GB" sz="800" dirty="0" err="1"/>
              <a:t>yn</a:t>
            </a:r>
            <a:r>
              <a:rPr lang="en-GB" sz="800" dirty="0"/>
              <a:t> y </a:t>
            </a:r>
            <a:r>
              <a:rPr lang="en-GB" sz="800" dirty="0" err="1"/>
              <a:t>dyfodol</a:t>
            </a:r>
            <a:r>
              <a:rPr lang="en-GB" sz="800" dirty="0"/>
              <a:t>.</a:t>
            </a:r>
          </a:p>
          <a:p>
            <a:pPr marL="171450" indent="-171450">
              <a:buFont typeface="Arial" panose="020B0604020202020204" pitchFamily="34" charset="0"/>
              <a:buChar char="•"/>
            </a:pPr>
            <a:r>
              <a:rPr lang="en-GB" sz="800" dirty="0" err="1"/>
              <a:t>Archwilio</a:t>
            </a:r>
            <a:r>
              <a:rPr lang="en-GB" sz="800" dirty="0"/>
              <a:t> pa offer </a:t>
            </a:r>
            <a:r>
              <a:rPr lang="en-GB" sz="800" dirty="0" err="1"/>
              <a:t>dysgu</a:t>
            </a:r>
            <a:r>
              <a:rPr lang="en-GB" sz="800" dirty="0"/>
              <a:t> </a:t>
            </a:r>
            <a:r>
              <a:rPr lang="en-GB" sz="800" dirty="0" err="1"/>
              <a:t>peirianyddol</a:t>
            </a:r>
            <a:r>
              <a:rPr lang="en-GB" sz="800" dirty="0"/>
              <a:t> </a:t>
            </a:r>
            <a:r>
              <a:rPr lang="en-GB" sz="800" dirty="0" err="1"/>
              <a:t>sydd</a:t>
            </a:r>
            <a:r>
              <a:rPr lang="en-GB" sz="800" dirty="0"/>
              <a:t> </a:t>
            </a:r>
            <a:r>
              <a:rPr lang="en-GB" sz="800" dirty="0" err="1"/>
              <a:t>yna</a:t>
            </a:r>
            <a:r>
              <a:rPr lang="en-GB" sz="800" dirty="0"/>
              <a:t> a </a:t>
            </a:r>
            <a:r>
              <a:rPr lang="en-GB" sz="800" dirty="0" err="1"/>
              <a:t>sut</a:t>
            </a:r>
            <a:r>
              <a:rPr lang="en-GB" sz="800" dirty="0"/>
              <a:t> </a:t>
            </a:r>
            <a:r>
              <a:rPr lang="en-GB" sz="800" dirty="0" err="1"/>
              <a:t>maen</a:t>
            </a:r>
            <a:r>
              <a:rPr lang="en-GB" sz="800" dirty="0"/>
              <a:t> </a:t>
            </a:r>
            <a:r>
              <a:rPr lang="en-GB" sz="800" dirty="0" err="1"/>
              <a:t>nhw'n</a:t>
            </a:r>
            <a:r>
              <a:rPr lang="en-GB" sz="800" dirty="0"/>
              <a:t> </a:t>
            </a:r>
            <a:r>
              <a:rPr lang="en-GB" sz="800" dirty="0" err="1"/>
              <a:t>gweithio</a:t>
            </a:r>
            <a:r>
              <a:rPr lang="en-GB" sz="800" dirty="0"/>
              <a:t>.</a:t>
            </a:r>
          </a:p>
          <a:p>
            <a:pPr marL="171450" indent="-171450">
              <a:buFont typeface="Arial" panose="020B0604020202020204" pitchFamily="34" charset="0"/>
              <a:buChar char="•"/>
            </a:pPr>
            <a:r>
              <a:rPr lang="en-GB" sz="800" dirty="0" err="1"/>
              <a:t>Deall</a:t>
            </a:r>
            <a:r>
              <a:rPr lang="en-GB" sz="800" dirty="0"/>
              <a:t> </a:t>
            </a:r>
            <a:r>
              <a:rPr lang="en-GB" sz="800" dirty="0" err="1"/>
              <a:t>potensial</a:t>
            </a:r>
            <a:r>
              <a:rPr lang="en-GB" sz="800" dirty="0"/>
              <a:t> </a:t>
            </a:r>
            <a:r>
              <a:rPr lang="en-GB" sz="800" dirty="0" err="1"/>
              <a:t>defnyddio</a:t>
            </a:r>
            <a:r>
              <a:rPr lang="en-GB" sz="800" dirty="0"/>
              <a:t> offer </a:t>
            </a:r>
            <a:r>
              <a:rPr lang="en-GB" sz="800" dirty="0" err="1"/>
              <a:t>dysgu</a:t>
            </a:r>
            <a:r>
              <a:rPr lang="en-GB" sz="800" dirty="0"/>
              <a:t> </a:t>
            </a:r>
            <a:r>
              <a:rPr lang="en-GB" sz="800" dirty="0" err="1"/>
              <a:t>peirianyddol</a:t>
            </a:r>
            <a:r>
              <a:rPr lang="en-GB" sz="800" dirty="0"/>
              <a:t> a </a:t>
            </a:r>
            <a:r>
              <a:rPr lang="en-GB" sz="800" dirty="0" err="1"/>
              <a:t>gallu</a:t>
            </a:r>
            <a:r>
              <a:rPr lang="en-GB" sz="800" dirty="0"/>
              <a:t> </a:t>
            </a:r>
            <a:r>
              <a:rPr lang="en-GB" sz="800" dirty="0" err="1"/>
              <a:t>dysgu</a:t>
            </a:r>
            <a:r>
              <a:rPr lang="en-GB" sz="800" dirty="0"/>
              <a:t> </a:t>
            </a:r>
            <a:r>
              <a:rPr lang="en-GB" sz="800" dirty="0" err="1"/>
              <a:t>peirianyddol</a:t>
            </a:r>
            <a:r>
              <a:rPr lang="en-GB" sz="800" dirty="0"/>
              <a:t>, </a:t>
            </a:r>
            <a:r>
              <a:rPr lang="en-GB" sz="800" dirty="0" err="1"/>
              <a:t>yn</a:t>
            </a:r>
            <a:r>
              <a:rPr lang="en-GB" sz="800" dirty="0"/>
              <a:t> </a:t>
            </a:r>
            <a:r>
              <a:rPr lang="en-GB" sz="800" dirty="0" err="1"/>
              <a:t>benodol</a:t>
            </a:r>
            <a:r>
              <a:rPr lang="en-GB" sz="800" dirty="0"/>
              <a:t> </a:t>
            </a:r>
            <a:r>
              <a:rPr lang="en-GB" sz="800" dirty="0" err="1"/>
              <a:t>gan</a:t>
            </a:r>
            <a:r>
              <a:rPr lang="en-GB" sz="800" dirty="0"/>
              <a:t> </a:t>
            </a:r>
            <a:r>
              <a:rPr lang="en-GB" sz="800" dirty="0" err="1"/>
              <a:t>gyfeirio</a:t>
            </a:r>
            <a:r>
              <a:rPr lang="en-GB" sz="800" dirty="0"/>
              <a:t> at offer </a:t>
            </a:r>
            <a:r>
              <a:rPr lang="en-GB" sz="800" dirty="0" err="1"/>
              <a:t>clyfar</a:t>
            </a:r>
            <a:r>
              <a:rPr lang="en-GB" sz="800" dirty="0"/>
              <a:t>.</a:t>
            </a:r>
          </a:p>
          <a:p>
            <a:pPr marL="171450" indent="-171450">
              <a:buFont typeface="Arial" panose="020B0604020202020204" pitchFamily="34" charset="0"/>
              <a:buChar char="•"/>
            </a:pPr>
            <a:r>
              <a:rPr lang="en-GB" sz="800" dirty="0" err="1"/>
              <a:t>Defnyddio</a:t>
            </a:r>
            <a:r>
              <a:rPr lang="en-GB" sz="800" dirty="0"/>
              <a:t> </a:t>
            </a:r>
            <a:r>
              <a:rPr lang="en-GB" sz="800" dirty="0" err="1"/>
              <a:t>eu</a:t>
            </a:r>
            <a:r>
              <a:rPr lang="en-GB" sz="800" dirty="0"/>
              <a:t> </a:t>
            </a:r>
            <a:r>
              <a:rPr lang="en-GB" sz="800" dirty="0" err="1"/>
              <a:t>gwybodaeth</a:t>
            </a:r>
            <a:r>
              <a:rPr lang="en-GB" sz="800" dirty="0"/>
              <a:t> am AI a </a:t>
            </a:r>
            <a:r>
              <a:rPr lang="en-GB" sz="800" dirty="0" err="1"/>
              <a:t>dysgu</a:t>
            </a:r>
            <a:r>
              <a:rPr lang="en-GB" sz="800" dirty="0"/>
              <a:t> </a:t>
            </a:r>
            <a:r>
              <a:rPr lang="en-GB" sz="800" dirty="0" err="1"/>
              <a:t>peirianyddol</a:t>
            </a:r>
            <a:r>
              <a:rPr lang="en-GB" sz="800" dirty="0"/>
              <a:t> </a:t>
            </a:r>
            <a:r>
              <a:rPr lang="en-GB" sz="800" dirty="0" err="1"/>
              <a:t>i</a:t>
            </a:r>
            <a:r>
              <a:rPr lang="en-GB" sz="800" dirty="0"/>
              <a:t> </a:t>
            </a:r>
            <a:r>
              <a:rPr lang="en-GB" sz="800" dirty="0" err="1"/>
              <a:t>ddylunio</a:t>
            </a:r>
            <a:r>
              <a:rPr lang="en-GB" sz="800" dirty="0"/>
              <a:t> </a:t>
            </a:r>
            <a:r>
              <a:rPr lang="en-GB" sz="800" dirty="0" err="1"/>
              <a:t>cynnyrch</a:t>
            </a:r>
            <a:r>
              <a:rPr lang="en-GB" sz="800" dirty="0"/>
              <a:t> </a:t>
            </a:r>
            <a:r>
              <a:rPr lang="en-GB" sz="800" dirty="0" err="1"/>
              <a:t>mewn</a:t>
            </a:r>
            <a:r>
              <a:rPr lang="en-GB" sz="800" dirty="0"/>
              <a:t> </a:t>
            </a:r>
            <a:r>
              <a:rPr lang="en-GB" sz="800" dirty="0" err="1"/>
              <a:t>cyd-destun</a:t>
            </a:r>
            <a:r>
              <a:rPr lang="en-GB" sz="800" dirty="0"/>
              <a:t> </a:t>
            </a:r>
            <a:r>
              <a:rPr lang="en-GB" sz="800" dirty="0" err="1"/>
              <a:t>byd</a:t>
            </a:r>
            <a:r>
              <a:rPr lang="en-GB" sz="800" dirty="0"/>
              <a:t> go </a:t>
            </a:r>
            <a:r>
              <a:rPr lang="en-GB" sz="800" dirty="0" err="1"/>
              <a:t>iawn</a:t>
            </a:r>
            <a:r>
              <a:rPr lang="en-GB" sz="800" dirty="0"/>
              <a:t>.</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2</a:t>
            </a:fld>
            <a:endParaRPr lang="en-GB"/>
          </a:p>
        </p:txBody>
      </p:sp>
    </p:spTree>
    <p:extLst>
      <p:ext uri="{BB962C8B-B14F-4D97-AF65-F5344CB8AC3E}">
        <p14:creationId xmlns:p14="http://schemas.microsoft.com/office/powerpoint/2010/main" val="10177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86496" rtl="0" eaLnBrk="1" fontAlgn="auto" latinLnBrk="0" hangingPunct="1">
              <a:lnSpc>
                <a:spcPct val="100000"/>
              </a:lnSpc>
              <a:spcBef>
                <a:spcPts val="0"/>
              </a:spcBef>
              <a:spcAft>
                <a:spcPts val="0"/>
              </a:spcAft>
              <a:buClrTx/>
              <a:buSzPts val="1100"/>
              <a:buFontTx/>
              <a:buNone/>
              <a:tabLst/>
              <a:defRPr/>
            </a:pPr>
            <a:r>
              <a:rPr lang="en-GB" sz="800" dirty="0"/>
              <a:t>Mae </a:t>
            </a:r>
            <a:r>
              <a:rPr lang="en-GB" sz="800" i="1" dirty="0" err="1"/>
              <a:t>Peiriannau’r</a:t>
            </a:r>
            <a:r>
              <a:rPr lang="en-GB" sz="800" i="1" dirty="0"/>
              <a:t> </a:t>
            </a:r>
            <a:r>
              <a:rPr lang="en-GB" sz="800" i="1" dirty="0" err="1"/>
              <a:t>Dyfodol</a:t>
            </a:r>
            <a:r>
              <a:rPr lang="en-GB" sz="800" i="1" dirty="0"/>
              <a:t> </a:t>
            </a:r>
            <a:r>
              <a:rPr lang="en-GB" sz="800" dirty="0" err="1"/>
              <a:t>wedi’i</a:t>
            </a:r>
            <a:r>
              <a:rPr lang="en-GB" sz="800" dirty="0"/>
              <a:t> </a:t>
            </a:r>
            <a:r>
              <a:rPr lang="en-GB" sz="800" dirty="0" err="1"/>
              <a:t>ddatblygu'n</a:t>
            </a:r>
            <a:r>
              <a:rPr lang="en-GB" sz="800" dirty="0"/>
              <a:t> </a:t>
            </a:r>
            <a:r>
              <a:rPr lang="en-GB" sz="800" dirty="0" err="1"/>
              <a:t>benodol</a:t>
            </a:r>
            <a:r>
              <a:rPr lang="en-GB" sz="800" dirty="0"/>
              <a:t> </a:t>
            </a:r>
            <a:r>
              <a:rPr lang="en-GB" sz="800" dirty="0" err="1"/>
              <a:t>i</a:t>
            </a:r>
            <a:r>
              <a:rPr lang="en-GB" sz="800" dirty="0"/>
              <a:t> </a:t>
            </a:r>
            <a:r>
              <a:rPr lang="en-GB" sz="800" dirty="0" err="1"/>
              <a:t>fodloni</a:t>
            </a:r>
            <a:r>
              <a:rPr lang="en-GB" sz="800" dirty="0"/>
              <a:t> </a:t>
            </a:r>
            <a:r>
              <a:rPr lang="en-GB" sz="800" dirty="0" err="1"/>
              <a:t>gofynion</a:t>
            </a:r>
            <a:r>
              <a:rPr lang="en-GB" sz="800" dirty="0"/>
              <a:t> </a:t>
            </a:r>
            <a:r>
              <a:rPr lang="en-GB" sz="800" dirty="0" err="1"/>
              <a:t>Gwobr</a:t>
            </a:r>
            <a:r>
              <a:rPr lang="en-GB" sz="800" dirty="0"/>
              <a:t> </a:t>
            </a:r>
            <a:r>
              <a:rPr lang="en-GB" sz="800" dirty="0" err="1"/>
              <a:t>Darganfod</a:t>
            </a:r>
            <a:r>
              <a:rPr lang="en-GB" sz="800" dirty="0"/>
              <a:t> CREST. </a:t>
            </a:r>
            <a:r>
              <a:rPr lang="en-GB" sz="800" dirty="0" err="1"/>
              <a:t>Trwy</a:t>
            </a:r>
            <a:r>
              <a:rPr lang="en-GB" sz="800" dirty="0"/>
              <a:t> </a:t>
            </a:r>
            <a:r>
              <a:rPr lang="en-GB" sz="800" dirty="0" err="1"/>
              <a:t>ymgymryd</a:t>
            </a:r>
            <a:r>
              <a:rPr lang="en-GB" sz="800" dirty="0"/>
              <a:t> </a:t>
            </a:r>
            <a:r>
              <a:rPr lang="en-GB" sz="800" dirty="0" err="1"/>
              <a:t>â'r</a:t>
            </a:r>
            <a:r>
              <a:rPr lang="en-GB" sz="800" dirty="0"/>
              <a:t> </a:t>
            </a:r>
            <a:r>
              <a:rPr lang="en-GB" sz="800" dirty="0" err="1"/>
              <a:t>gweithgaredd</a:t>
            </a:r>
            <a:r>
              <a:rPr lang="en-GB" sz="800" dirty="0"/>
              <a:t> a </a:t>
            </a:r>
            <a:r>
              <a:rPr lang="en-GB" sz="800" dirty="0" err="1"/>
              <a:t>chwblhau</a:t>
            </a:r>
            <a:r>
              <a:rPr lang="en-GB" sz="800" dirty="0"/>
              <a:t> </a:t>
            </a:r>
            <a:r>
              <a:rPr lang="en-GB" sz="800" dirty="0" err="1"/>
              <a:t>Pasbortau</a:t>
            </a:r>
            <a:r>
              <a:rPr lang="en-GB" sz="800" dirty="0"/>
              <a:t> </a:t>
            </a:r>
            <a:r>
              <a:rPr lang="en-GB" sz="800" dirty="0" err="1"/>
              <a:t>Darganfod</a:t>
            </a:r>
            <a:r>
              <a:rPr lang="en-GB" sz="800" dirty="0"/>
              <a:t> CREST </a:t>
            </a:r>
            <a:r>
              <a:rPr lang="en-GB" sz="800" dirty="0" err="1"/>
              <a:t>myfyriol</a:t>
            </a:r>
            <a:r>
              <a:rPr lang="en-GB" sz="800" dirty="0"/>
              <a:t>, </a:t>
            </a:r>
            <a:r>
              <a:rPr lang="en-GB" sz="800" dirty="0" err="1"/>
              <a:t>dylai</a:t>
            </a:r>
            <a:r>
              <a:rPr lang="en-GB" sz="800" dirty="0"/>
              <a:t> </a:t>
            </a:r>
            <a:r>
              <a:rPr lang="en-GB" sz="800" dirty="0" err="1"/>
              <a:t>eich</a:t>
            </a:r>
            <a:r>
              <a:rPr lang="en-GB" sz="800" dirty="0"/>
              <a:t> </a:t>
            </a:r>
            <a:r>
              <a:rPr lang="en-GB" sz="800" dirty="0" err="1"/>
              <a:t>holl</a:t>
            </a:r>
            <a:r>
              <a:rPr lang="en-GB" sz="800" dirty="0"/>
              <a:t> </a:t>
            </a:r>
            <a:r>
              <a:rPr lang="en-GB" sz="800" dirty="0" err="1"/>
              <a:t>fyfyrwyr</a:t>
            </a:r>
            <a:r>
              <a:rPr lang="en-GB" sz="800" dirty="0"/>
              <a:t> </a:t>
            </a:r>
            <a:r>
              <a:rPr lang="en-GB" sz="800" dirty="0" err="1"/>
              <a:t>allu</a:t>
            </a:r>
            <a:r>
              <a:rPr lang="en-GB" sz="800" dirty="0"/>
              <a:t> </a:t>
            </a:r>
            <a:r>
              <a:rPr lang="en-GB" sz="800" dirty="0" err="1"/>
              <a:t>ennill</a:t>
            </a:r>
            <a:r>
              <a:rPr lang="en-GB" sz="800" dirty="0"/>
              <a:t> </a:t>
            </a:r>
            <a:r>
              <a:rPr lang="en-GB" sz="800" dirty="0" err="1"/>
              <a:t>Gwobr</a:t>
            </a:r>
            <a:r>
              <a:rPr lang="en-GB" sz="800" dirty="0"/>
              <a:t>.</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3</a:t>
            </a:fld>
            <a:endParaRPr lang="en-GB"/>
          </a:p>
        </p:txBody>
      </p:sp>
    </p:spTree>
    <p:extLst>
      <p:ext uri="{BB962C8B-B14F-4D97-AF65-F5344CB8AC3E}">
        <p14:creationId xmlns:p14="http://schemas.microsoft.com/office/powerpoint/2010/main" val="322033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t>1. </a:t>
            </a:r>
            <a:r>
              <a:rPr lang="en-GB" b="1" dirty="0" err="1"/>
              <a:t>Gofynnwch</a:t>
            </a:r>
            <a:r>
              <a:rPr lang="en-GB" b="1" dirty="0"/>
              <a:t> </a:t>
            </a:r>
            <a:r>
              <a:rPr lang="en-GB" b="1" dirty="0" err="1"/>
              <a:t>i’r</a:t>
            </a:r>
            <a:r>
              <a:rPr lang="en-GB" b="1" dirty="0"/>
              <a:t> </a:t>
            </a:r>
            <a:r>
              <a:rPr lang="en-GB" b="1" dirty="0" err="1"/>
              <a:t>myfyrwyr</a:t>
            </a:r>
            <a:r>
              <a:rPr lang="en-GB" b="1" dirty="0"/>
              <a:t>:</a:t>
            </a:r>
          </a:p>
          <a:p>
            <a:pPr marL="0" lvl="0" indent="0" algn="l" rtl="0">
              <a:lnSpc>
                <a:spcPct val="100000"/>
              </a:lnSpc>
              <a:spcBef>
                <a:spcPts val="0"/>
              </a:spcBef>
              <a:spcAft>
                <a:spcPts val="0"/>
              </a:spcAft>
              <a:buSzPts val="1100"/>
              <a:buNone/>
            </a:pPr>
            <a:r>
              <a:rPr lang="en-GB" dirty="0" err="1"/>
              <a:t>Ydych</a:t>
            </a:r>
            <a:r>
              <a:rPr lang="en-GB" dirty="0"/>
              <a:t> chi </a:t>
            </a:r>
            <a:r>
              <a:rPr lang="en-GB" dirty="0" err="1"/>
              <a:t>erioed</a:t>
            </a:r>
            <a:r>
              <a:rPr lang="en-GB" dirty="0"/>
              <a:t> </a:t>
            </a:r>
            <a:r>
              <a:rPr lang="en-GB" dirty="0" err="1"/>
              <a:t>wedi</a:t>
            </a:r>
            <a:r>
              <a:rPr lang="en-GB" dirty="0"/>
              <a:t> </a:t>
            </a:r>
            <a:r>
              <a:rPr lang="en-GB" dirty="0" err="1"/>
              <a:t>clywed</a:t>
            </a:r>
            <a:r>
              <a:rPr lang="en-GB" dirty="0"/>
              <a:t> am </a:t>
            </a:r>
            <a:r>
              <a:rPr lang="en-GB" dirty="0" err="1"/>
              <a:t>ddysgu</a:t>
            </a:r>
            <a:r>
              <a:rPr lang="en-GB" dirty="0"/>
              <a:t> </a:t>
            </a:r>
            <a:r>
              <a:rPr lang="en-GB" dirty="0" err="1"/>
              <a:t>peirianyddol</a:t>
            </a:r>
            <a:r>
              <a:rPr lang="en-GB" dirty="0"/>
              <a:t>?</a:t>
            </a:r>
          </a:p>
          <a:p>
            <a:pPr marL="0" lvl="0" indent="0" algn="l" rtl="0">
              <a:lnSpc>
                <a:spcPct val="100000"/>
              </a:lnSpc>
              <a:spcBef>
                <a:spcPts val="0"/>
              </a:spcBef>
              <a:spcAft>
                <a:spcPts val="0"/>
              </a:spcAft>
              <a:buSzPts val="1100"/>
              <a:buNone/>
            </a:pPr>
            <a:r>
              <a:rPr lang="en-GB" dirty="0"/>
              <a:t>Beth am </a:t>
            </a:r>
            <a:r>
              <a:rPr lang="en-GB" dirty="0" err="1"/>
              <a:t>ddeallusrwydd</a:t>
            </a:r>
            <a:r>
              <a:rPr lang="en-GB" dirty="0"/>
              <a:t> </a:t>
            </a:r>
            <a:r>
              <a:rPr lang="en-GB" dirty="0" err="1"/>
              <a:t>artiffisial</a:t>
            </a:r>
            <a:r>
              <a:rPr lang="en-GB" dirty="0"/>
              <a:t>, neu AI? </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b="1" dirty="0"/>
              <a:t>2. </a:t>
            </a:r>
            <a:r>
              <a:rPr lang="en-GB" b="1" dirty="0" err="1"/>
              <a:t>Esboniwch</a:t>
            </a:r>
            <a:r>
              <a:rPr lang="en-GB" b="1" dirty="0"/>
              <a:t>:</a:t>
            </a:r>
          </a:p>
          <a:p>
            <a:pPr marL="0" lvl="0" indent="0" algn="l" rtl="0">
              <a:lnSpc>
                <a:spcPct val="100000"/>
              </a:lnSpc>
              <a:spcBef>
                <a:spcPts val="0"/>
              </a:spcBef>
              <a:spcAft>
                <a:spcPts val="0"/>
              </a:spcAft>
              <a:buSzPts val="1100"/>
              <a:buNone/>
            </a:pPr>
            <a:r>
              <a:rPr lang="en-GB" dirty="0" err="1"/>
              <a:t>Defnyddiwch</a:t>
            </a:r>
            <a:r>
              <a:rPr lang="en-GB" dirty="0"/>
              <a:t> </a:t>
            </a:r>
            <a:r>
              <a:rPr lang="en-GB" dirty="0" err="1"/>
              <a:t>adnbod</a:t>
            </a:r>
            <a:r>
              <a:rPr lang="en-GB" dirty="0"/>
              <a:t> </a:t>
            </a:r>
            <a:r>
              <a:rPr lang="en-GB" dirty="0" err="1"/>
              <a:t>wynebol</a:t>
            </a:r>
            <a:r>
              <a:rPr lang="en-GB" dirty="0"/>
              <a:t> </a:t>
            </a:r>
            <a:r>
              <a:rPr lang="en-GB" dirty="0" err="1"/>
              <a:t>i</a:t>
            </a:r>
            <a:r>
              <a:rPr lang="en-GB" dirty="0"/>
              <a:t> </a:t>
            </a:r>
            <a:r>
              <a:rPr lang="en-GB" dirty="0" err="1"/>
              <a:t>egluro</a:t>
            </a:r>
            <a:r>
              <a:rPr lang="en-GB" dirty="0"/>
              <a:t> </a:t>
            </a:r>
            <a:r>
              <a:rPr lang="en-GB" dirty="0" err="1"/>
              <a:t>dysgu</a:t>
            </a:r>
            <a:r>
              <a:rPr lang="en-GB" dirty="0"/>
              <a:t> </a:t>
            </a:r>
            <a:r>
              <a:rPr lang="en-GB" dirty="0" err="1"/>
              <a:t>peiriant</a:t>
            </a:r>
            <a:r>
              <a:rPr lang="en-GB" dirty="0"/>
              <a:t> </a:t>
            </a:r>
            <a:r>
              <a:rPr lang="en-GB" dirty="0" err="1"/>
              <a:t>i</a:t>
            </a:r>
            <a:r>
              <a:rPr lang="en-GB" dirty="0"/>
              <a:t> </a:t>
            </a:r>
            <a:r>
              <a:rPr lang="en-GB" dirty="0" err="1"/>
              <a:t>fyfyrwyr</a:t>
            </a:r>
            <a:r>
              <a:rPr lang="en-GB" dirty="0"/>
              <a:t>.</a:t>
            </a:r>
          </a:p>
          <a:p>
            <a:pPr marL="0" lvl="0" indent="0" algn="l" rtl="0">
              <a:lnSpc>
                <a:spcPct val="100000"/>
              </a:lnSpc>
              <a:spcBef>
                <a:spcPts val="0"/>
              </a:spcBef>
              <a:spcAft>
                <a:spcPts val="0"/>
              </a:spcAft>
              <a:buSzPts val="1100"/>
              <a:buNone/>
            </a:pPr>
            <a:r>
              <a:rPr lang="en-GB" dirty="0" err="1"/>
              <a:t>Esboniwch</a:t>
            </a:r>
            <a:r>
              <a:rPr lang="en-GB" dirty="0"/>
              <a:t> </a:t>
            </a:r>
            <a:r>
              <a:rPr lang="en-GB" dirty="0" err="1"/>
              <a:t>i'r</a:t>
            </a:r>
            <a:r>
              <a:rPr lang="en-GB" dirty="0"/>
              <a:t> </a:t>
            </a:r>
            <a:r>
              <a:rPr lang="en-GB" dirty="0" err="1"/>
              <a:t>myfyrwyr</a:t>
            </a:r>
            <a:r>
              <a:rPr lang="en-GB" dirty="0"/>
              <a:t> </a:t>
            </a:r>
            <a:r>
              <a:rPr lang="en-GB" dirty="0" err="1"/>
              <a:t>mai</a:t>
            </a:r>
            <a:r>
              <a:rPr lang="en-GB" dirty="0"/>
              <a:t> </a:t>
            </a:r>
            <a:r>
              <a:rPr lang="en-GB" dirty="0" err="1"/>
              <a:t>yn</a:t>
            </a:r>
            <a:r>
              <a:rPr lang="en-GB" dirty="0"/>
              <a:t> </a:t>
            </a:r>
            <a:r>
              <a:rPr lang="en-GB" dirty="0" err="1"/>
              <a:t>syml</a:t>
            </a:r>
            <a:r>
              <a:rPr lang="en-GB" dirty="0"/>
              <a:t>:</a:t>
            </a:r>
          </a:p>
          <a:p>
            <a:pPr marL="0" lvl="0" indent="0" algn="l" rtl="0">
              <a:lnSpc>
                <a:spcPct val="100000"/>
              </a:lnSpc>
              <a:spcBef>
                <a:spcPts val="0"/>
              </a:spcBef>
              <a:spcAft>
                <a:spcPts val="0"/>
              </a:spcAft>
              <a:buSzPts val="1100"/>
              <a:buNone/>
            </a:pPr>
            <a:endParaRPr lang="en-GB"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a:t>
            </a:r>
            <a:r>
              <a:rPr lang="en-GB" b="1" dirty="0" err="1"/>
              <a:t>deallusrwydd</a:t>
            </a:r>
            <a:r>
              <a:rPr lang="en-GB" b="1" dirty="0"/>
              <a:t> </a:t>
            </a:r>
            <a:r>
              <a:rPr lang="en-GB" b="1" dirty="0" err="1"/>
              <a:t>artiffisial</a:t>
            </a:r>
            <a:r>
              <a:rPr lang="en-GB" b="1" dirty="0"/>
              <a:t> (AI)? </a:t>
            </a:r>
            <a:r>
              <a:rPr lang="en-GB" dirty="0"/>
              <a:t>Mae AI </a:t>
            </a:r>
            <a:r>
              <a:rPr lang="en-GB" dirty="0" err="1"/>
              <a:t>yn</a:t>
            </a:r>
            <a:r>
              <a:rPr lang="en-GB" dirty="0"/>
              <a:t> </a:t>
            </a:r>
            <a:r>
              <a:rPr lang="en-GB" dirty="0" err="1"/>
              <a:t>derm</a:t>
            </a:r>
            <a:r>
              <a:rPr lang="en-GB" dirty="0"/>
              <a:t> </a:t>
            </a:r>
            <a:r>
              <a:rPr lang="en-GB" dirty="0" err="1"/>
              <a:t>ymbarél</a:t>
            </a:r>
            <a:r>
              <a:rPr lang="en-GB" dirty="0"/>
              <a:t>. </a:t>
            </a:r>
            <a:r>
              <a:rPr lang="en-GB" dirty="0" err="1"/>
              <a:t>Mae'n</a:t>
            </a:r>
            <a:r>
              <a:rPr lang="en-GB" dirty="0"/>
              <a:t> </a:t>
            </a:r>
            <a:r>
              <a:rPr lang="en-GB" dirty="0" err="1"/>
              <a:t>cyfeirio</a:t>
            </a:r>
            <a:r>
              <a:rPr lang="en-GB" dirty="0"/>
              <a:t> at </a:t>
            </a:r>
            <a:r>
              <a:rPr lang="en-GB" dirty="0" err="1"/>
              <a:t>gyfres</a:t>
            </a:r>
            <a:r>
              <a:rPr lang="en-GB" dirty="0"/>
              <a:t> o </a:t>
            </a:r>
            <a:r>
              <a:rPr lang="en-GB" dirty="0" err="1"/>
              <a:t>dechnolegau</a:t>
            </a:r>
            <a:r>
              <a:rPr lang="en-GB" dirty="0"/>
              <a:t> </a:t>
            </a:r>
            <a:r>
              <a:rPr lang="en-GB" dirty="0" err="1"/>
              <a:t>lle</a:t>
            </a:r>
            <a:r>
              <a:rPr lang="en-GB" dirty="0"/>
              <a:t> </a:t>
            </a:r>
            <a:r>
              <a:rPr lang="en-GB" dirty="0" err="1"/>
              <a:t>mae</a:t>
            </a:r>
            <a:r>
              <a:rPr lang="en-GB" dirty="0"/>
              <a:t> </a:t>
            </a:r>
            <a:r>
              <a:rPr lang="en-GB" dirty="0" err="1"/>
              <a:t>systemau</a:t>
            </a:r>
            <a:r>
              <a:rPr lang="en-GB" dirty="0"/>
              <a:t> </a:t>
            </a:r>
            <a:r>
              <a:rPr lang="en-GB" dirty="0" err="1"/>
              <a:t>cyfrifiadurol</a:t>
            </a:r>
            <a:r>
              <a:rPr lang="en-GB" dirty="0"/>
              <a:t> </a:t>
            </a:r>
            <a:r>
              <a:rPr lang="en-GB" dirty="0" err="1"/>
              <a:t>wedi'u</a:t>
            </a:r>
            <a:r>
              <a:rPr lang="en-GB" dirty="0"/>
              <a:t> </a:t>
            </a:r>
            <a:r>
              <a:rPr lang="en-GB" dirty="0" err="1"/>
              <a:t>rhaglennu</a:t>
            </a:r>
            <a:r>
              <a:rPr lang="en-GB" dirty="0"/>
              <a:t> </a:t>
            </a:r>
            <a:r>
              <a:rPr lang="en-GB" dirty="0" err="1"/>
              <a:t>i</a:t>
            </a:r>
            <a:r>
              <a:rPr lang="en-GB" dirty="0"/>
              <a:t> </a:t>
            </a:r>
            <a:r>
              <a:rPr lang="en-GB" dirty="0" err="1"/>
              <a:t>arddangos</a:t>
            </a:r>
            <a:r>
              <a:rPr lang="en-GB" dirty="0"/>
              <a:t> </a:t>
            </a:r>
            <a:r>
              <a:rPr lang="en-GB" dirty="0" err="1"/>
              <a:t>ymddygiad</a:t>
            </a:r>
            <a:r>
              <a:rPr lang="en-GB" dirty="0"/>
              <a:t> </a:t>
            </a:r>
            <a:r>
              <a:rPr lang="en-GB" dirty="0" err="1"/>
              <a:t>cymhleth</a:t>
            </a:r>
            <a:r>
              <a:rPr lang="en-GB" dirty="0"/>
              <a:t>, </a:t>
            </a:r>
            <a:r>
              <a:rPr lang="en-GB" dirty="0" err="1"/>
              <a:t>wrth</a:t>
            </a:r>
            <a:r>
              <a:rPr lang="en-GB" dirty="0"/>
              <a:t> </a:t>
            </a:r>
            <a:r>
              <a:rPr lang="en-GB" dirty="0" err="1"/>
              <a:t>weithredu</a:t>
            </a:r>
            <a:r>
              <a:rPr lang="en-GB" dirty="0"/>
              <a:t> dan </a:t>
            </a:r>
            <a:r>
              <a:rPr lang="en-GB" dirty="0" err="1"/>
              <a:t>amodau</a:t>
            </a:r>
            <a:r>
              <a:rPr lang="en-GB" dirty="0"/>
              <a:t> </a:t>
            </a:r>
            <a:r>
              <a:rPr lang="en-GB" dirty="0" err="1"/>
              <a:t>ansicrwydd</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endParaRPr lang="en-GB"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a:t>
            </a:r>
            <a:r>
              <a:rPr lang="en-GB" b="1" dirty="0" err="1"/>
              <a:t>dysgu</a:t>
            </a:r>
            <a:r>
              <a:rPr lang="en-GB" b="1" dirty="0"/>
              <a:t> </a:t>
            </a:r>
            <a:r>
              <a:rPr lang="en-GB" b="1" dirty="0" err="1"/>
              <a:t>peirianyddol</a:t>
            </a:r>
            <a:r>
              <a:rPr lang="en-GB" b="1" dirty="0"/>
              <a:t>? </a:t>
            </a:r>
            <a:r>
              <a:rPr lang="en-GB" dirty="0"/>
              <a:t>Mae </a:t>
            </a:r>
            <a:r>
              <a:rPr lang="en-GB" dirty="0" err="1"/>
              <a:t>dysgu</a:t>
            </a:r>
            <a:r>
              <a:rPr lang="en-GB" dirty="0"/>
              <a:t> </a:t>
            </a:r>
            <a:r>
              <a:rPr lang="en-GB" dirty="0" err="1"/>
              <a:t>peirianyddol</a:t>
            </a:r>
            <a:r>
              <a:rPr lang="en-GB" dirty="0"/>
              <a:t> </a:t>
            </a:r>
            <a:r>
              <a:rPr lang="en-GB" dirty="0" err="1"/>
              <a:t>yn</a:t>
            </a:r>
            <a:r>
              <a:rPr lang="en-GB" dirty="0"/>
              <a:t> </a:t>
            </a:r>
            <a:r>
              <a:rPr lang="en-GB" dirty="0" err="1"/>
              <a:t>dechnoleg</a:t>
            </a:r>
            <a:r>
              <a:rPr lang="en-GB" dirty="0"/>
              <a:t> </a:t>
            </a:r>
            <a:r>
              <a:rPr lang="en-GB" dirty="0" err="1"/>
              <a:t>sy'n</a:t>
            </a:r>
            <a:r>
              <a:rPr lang="en-GB" dirty="0"/>
              <a:t> </a:t>
            </a:r>
            <a:r>
              <a:rPr lang="en-GB" dirty="0" err="1"/>
              <a:t>caniatáu</a:t>
            </a:r>
            <a:r>
              <a:rPr lang="en-GB" dirty="0"/>
              <a:t> </a:t>
            </a:r>
            <a:r>
              <a:rPr lang="en-GB" dirty="0" err="1"/>
              <a:t>i</a:t>
            </a:r>
            <a:r>
              <a:rPr lang="en-GB" dirty="0"/>
              <a:t> </a:t>
            </a:r>
            <a:r>
              <a:rPr lang="en-GB" dirty="0" err="1"/>
              <a:t>gyfrifiaduron</a:t>
            </a:r>
            <a:r>
              <a:rPr lang="en-GB" dirty="0"/>
              <a:t> </a:t>
            </a:r>
            <a:r>
              <a:rPr lang="en-GB" dirty="0" err="1"/>
              <a:t>ddysgu'n</a:t>
            </a:r>
            <a:r>
              <a:rPr lang="en-GB" dirty="0"/>
              <a:t> </a:t>
            </a:r>
            <a:r>
              <a:rPr lang="en-GB" dirty="0" err="1"/>
              <a:t>uniongyrchol</a:t>
            </a:r>
            <a:r>
              <a:rPr lang="en-GB" dirty="0"/>
              <a:t> o </a:t>
            </a:r>
            <a:r>
              <a:rPr lang="en-GB" dirty="0" err="1"/>
              <a:t>enghreifftiau</a:t>
            </a:r>
            <a:r>
              <a:rPr lang="en-GB" dirty="0"/>
              <a:t> a </a:t>
            </a:r>
            <a:r>
              <a:rPr lang="en-GB" dirty="0" err="1"/>
              <a:t>phrofiad</a:t>
            </a:r>
            <a:r>
              <a:rPr lang="en-GB" dirty="0"/>
              <a:t> </a:t>
            </a:r>
            <a:r>
              <a:rPr lang="en-GB" dirty="0" err="1"/>
              <a:t>ar</a:t>
            </a:r>
            <a:r>
              <a:rPr lang="en-GB" dirty="0"/>
              <a:t> </a:t>
            </a:r>
            <a:r>
              <a:rPr lang="en-GB" dirty="0" err="1"/>
              <a:t>ffurf</a:t>
            </a:r>
            <a:r>
              <a:rPr lang="en-GB" dirty="0"/>
              <a:t> data. Mae </a:t>
            </a:r>
            <a:r>
              <a:rPr lang="en-GB" dirty="0" err="1"/>
              <a:t>dulliau</a:t>
            </a:r>
            <a:r>
              <a:rPr lang="en-GB" dirty="0"/>
              <a:t> </a:t>
            </a:r>
            <a:r>
              <a:rPr lang="en-GB" dirty="0" err="1"/>
              <a:t>traddodiadol</a:t>
            </a:r>
            <a:r>
              <a:rPr lang="en-GB" dirty="0"/>
              <a:t> o </a:t>
            </a:r>
            <a:r>
              <a:rPr lang="en-GB" dirty="0" err="1"/>
              <a:t>raglennu</a:t>
            </a:r>
            <a:r>
              <a:rPr lang="en-GB" dirty="0"/>
              <a:t> </a:t>
            </a:r>
            <a:r>
              <a:rPr lang="en-GB" dirty="0" err="1"/>
              <a:t>yn</a:t>
            </a:r>
            <a:r>
              <a:rPr lang="en-GB" dirty="0"/>
              <a:t> </a:t>
            </a:r>
            <a:r>
              <a:rPr lang="en-GB" dirty="0" err="1"/>
              <a:t>dibynnu</a:t>
            </a:r>
            <a:r>
              <a:rPr lang="en-GB" dirty="0"/>
              <a:t> </a:t>
            </a:r>
            <a:r>
              <a:rPr lang="en-GB" dirty="0" err="1"/>
              <a:t>ar</a:t>
            </a:r>
            <a:r>
              <a:rPr lang="en-GB" dirty="0"/>
              <a:t> </a:t>
            </a:r>
            <a:r>
              <a:rPr lang="en-GB" dirty="0" err="1"/>
              <a:t>reolau</a:t>
            </a:r>
            <a:r>
              <a:rPr lang="en-GB" dirty="0"/>
              <a:t> cod </a:t>
            </a:r>
            <a:r>
              <a:rPr lang="en-GB" dirty="0" err="1"/>
              <a:t>caled</a:t>
            </a:r>
            <a:r>
              <a:rPr lang="en-GB" dirty="0"/>
              <a:t>, </a:t>
            </a:r>
            <a:r>
              <a:rPr lang="en-GB" dirty="0" err="1"/>
              <a:t>sy'n</a:t>
            </a:r>
            <a:r>
              <a:rPr lang="en-GB" dirty="0"/>
              <a:t> nodi </a:t>
            </a:r>
            <a:r>
              <a:rPr lang="en-GB" dirty="0" err="1"/>
              <a:t>sut</a:t>
            </a:r>
            <a:r>
              <a:rPr lang="en-GB" dirty="0"/>
              <a:t> </a:t>
            </a:r>
            <a:r>
              <a:rPr lang="en-GB" dirty="0" err="1"/>
              <a:t>i</a:t>
            </a:r>
            <a:r>
              <a:rPr lang="en-GB" dirty="0"/>
              <a:t> </a:t>
            </a:r>
            <a:r>
              <a:rPr lang="en-GB" dirty="0" err="1"/>
              <a:t>ddatrys</a:t>
            </a:r>
            <a:r>
              <a:rPr lang="en-GB" dirty="0"/>
              <a:t> problem, gam </a:t>
            </a:r>
            <a:r>
              <a:rPr lang="en-GB" dirty="0" err="1"/>
              <a:t>wrth</a:t>
            </a:r>
            <a:r>
              <a:rPr lang="en-GB" dirty="0"/>
              <a:t> gam. </a:t>
            </a:r>
            <a:r>
              <a:rPr lang="en-GB" dirty="0" err="1"/>
              <a:t>Mewn</a:t>
            </a:r>
            <a:r>
              <a:rPr lang="en-GB" dirty="0"/>
              <a:t> </a:t>
            </a:r>
            <a:r>
              <a:rPr lang="en-GB" dirty="0" err="1"/>
              <a:t>cyferbyniad</a:t>
            </a:r>
            <a:r>
              <a:rPr lang="en-GB" dirty="0"/>
              <a:t>, </a:t>
            </a:r>
            <a:r>
              <a:rPr lang="en-GB" dirty="0" err="1"/>
              <a:t>gosodir</a:t>
            </a:r>
            <a:r>
              <a:rPr lang="en-GB" dirty="0"/>
              <a:t> </a:t>
            </a:r>
            <a:r>
              <a:rPr lang="en-GB" dirty="0" err="1"/>
              <a:t>tasg</a:t>
            </a:r>
            <a:r>
              <a:rPr lang="en-GB" dirty="0"/>
              <a:t> </a:t>
            </a:r>
            <a:r>
              <a:rPr lang="en-GB" dirty="0" err="1"/>
              <a:t>i</a:t>
            </a:r>
            <a:r>
              <a:rPr lang="en-GB" dirty="0"/>
              <a:t> </a:t>
            </a:r>
            <a:r>
              <a:rPr lang="en-GB" dirty="0" err="1"/>
              <a:t>systemau</a:t>
            </a:r>
            <a:r>
              <a:rPr lang="en-GB" dirty="0"/>
              <a:t> </a:t>
            </a:r>
            <a:r>
              <a:rPr lang="en-GB" dirty="0" err="1"/>
              <a:t>dysgu</a:t>
            </a:r>
            <a:r>
              <a:rPr lang="en-GB" dirty="0"/>
              <a:t> </a:t>
            </a:r>
            <a:r>
              <a:rPr lang="en-GB" dirty="0" err="1"/>
              <a:t>peiriannau</a:t>
            </a:r>
            <a:r>
              <a:rPr lang="en-GB" dirty="0"/>
              <a:t>, a </a:t>
            </a:r>
            <a:r>
              <a:rPr lang="en-GB" dirty="0" err="1"/>
              <a:t>rhoddir</a:t>
            </a:r>
            <a:r>
              <a:rPr lang="en-GB" dirty="0"/>
              <a:t> </a:t>
            </a:r>
            <a:r>
              <a:rPr lang="en-GB" dirty="0" err="1"/>
              <a:t>llawer</a:t>
            </a:r>
            <a:r>
              <a:rPr lang="en-GB" dirty="0"/>
              <a:t> </a:t>
            </a:r>
            <a:r>
              <a:rPr lang="en-GB" dirty="0" err="1"/>
              <a:t>iawn</a:t>
            </a:r>
            <a:r>
              <a:rPr lang="en-GB" dirty="0"/>
              <a:t> o </a:t>
            </a:r>
            <a:r>
              <a:rPr lang="en-GB" dirty="0" err="1"/>
              <a:t>ddata</a:t>
            </a:r>
            <a:r>
              <a:rPr lang="en-GB" dirty="0"/>
              <a:t> </a:t>
            </a:r>
            <a:r>
              <a:rPr lang="en-GB" dirty="0" err="1"/>
              <a:t>iddynt</a:t>
            </a:r>
            <a:r>
              <a:rPr lang="en-GB" dirty="0"/>
              <a:t> </a:t>
            </a:r>
            <a:r>
              <a:rPr lang="en-GB" dirty="0" err="1"/>
              <a:t>i'w</a:t>
            </a:r>
            <a:r>
              <a:rPr lang="en-GB" dirty="0"/>
              <a:t> </a:t>
            </a:r>
            <a:r>
              <a:rPr lang="en-GB" dirty="0" err="1"/>
              <a:t>defnyddio</a:t>
            </a:r>
            <a:r>
              <a:rPr lang="en-GB" dirty="0"/>
              <a:t> </a:t>
            </a:r>
            <a:r>
              <a:rPr lang="en-GB" dirty="0" err="1"/>
              <a:t>fel</a:t>
            </a:r>
            <a:r>
              <a:rPr lang="en-GB" dirty="0"/>
              <a:t> </a:t>
            </a:r>
            <a:r>
              <a:rPr lang="en-GB" dirty="0" err="1"/>
              <a:t>enghreifftiau</a:t>
            </a:r>
            <a:r>
              <a:rPr lang="en-GB" dirty="0"/>
              <a:t> o </a:t>
            </a:r>
            <a:r>
              <a:rPr lang="en-GB" dirty="0" err="1"/>
              <a:t>sut</a:t>
            </a:r>
            <a:r>
              <a:rPr lang="en-GB" dirty="0"/>
              <a:t> y </a:t>
            </a:r>
            <a:r>
              <a:rPr lang="en-GB" dirty="0" err="1"/>
              <a:t>gellir</a:t>
            </a:r>
            <a:r>
              <a:rPr lang="en-GB" dirty="0"/>
              <a:t> </a:t>
            </a:r>
            <a:r>
              <a:rPr lang="en-GB" dirty="0" err="1"/>
              <a:t>cyflawni'r</a:t>
            </a:r>
            <a:r>
              <a:rPr lang="en-GB" dirty="0"/>
              <a:t> </a:t>
            </a:r>
            <a:r>
              <a:rPr lang="en-GB" dirty="0" err="1"/>
              <a:t>dasg</a:t>
            </a:r>
            <a:r>
              <a:rPr lang="en-GB" dirty="0"/>
              <a:t> hon neu </a:t>
            </a:r>
            <a:r>
              <a:rPr lang="en-GB" dirty="0" err="1"/>
              <a:t>i</a:t>
            </a:r>
            <a:r>
              <a:rPr lang="en-GB" dirty="0"/>
              <a:t> </a:t>
            </a:r>
            <a:r>
              <a:rPr lang="en-GB" dirty="0" err="1"/>
              <a:t>ganfod</a:t>
            </a:r>
            <a:r>
              <a:rPr lang="en-GB" dirty="0"/>
              <a:t> </a:t>
            </a:r>
            <a:r>
              <a:rPr lang="en-GB" dirty="0" err="1"/>
              <a:t>patrymau</a:t>
            </a:r>
            <a:r>
              <a:rPr lang="en-GB" dirty="0"/>
              <a:t> </a:t>
            </a:r>
            <a:r>
              <a:rPr lang="en-GB" dirty="0" err="1"/>
              <a:t>ohoni</a:t>
            </a:r>
            <a:r>
              <a:rPr lang="en-GB" dirty="0"/>
              <a:t>. </a:t>
            </a:r>
            <a:r>
              <a:rPr lang="en-GB" dirty="0" err="1"/>
              <a:t>Yna</a:t>
            </a:r>
            <a:r>
              <a:rPr lang="en-GB" dirty="0"/>
              <a:t> </a:t>
            </a:r>
            <a:r>
              <a:rPr lang="en-GB" dirty="0" err="1"/>
              <a:t>mae'r</a:t>
            </a:r>
            <a:r>
              <a:rPr lang="en-GB" dirty="0"/>
              <a:t> system </a:t>
            </a:r>
            <a:r>
              <a:rPr lang="en-GB" dirty="0" err="1"/>
              <a:t>yn</a:t>
            </a:r>
            <a:r>
              <a:rPr lang="en-GB" dirty="0"/>
              <a:t> </a:t>
            </a:r>
            <a:r>
              <a:rPr lang="en-GB" dirty="0" err="1"/>
              <a:t>dysgu</a:t>
            </a:r>
            <a:r>
              <a:rPr lang="en-GB" dirty="0"/>
              <a:t> </a:t>
            </a:r>
            <a:r>
              <a:rPr lang="en-GB" dirty="0" err="1"/>
              <a:t>sut</a:t>
            </a:r>
            <a:r>
              <a:rPr lang="en-GB" dirty="0"/>
              <a:t> </a:t>
            </a:r>
            <a:r>
              <a:rPr lang="en-GB" dirty="0" err="1"/>
              <a:t>orau</a:t>
            </a:r>
            <a:r>
              <a:rPr lang="en-GB" dirty="0"/>
              <a:t> </a:t>
            </a:r>
            <a:r>
              <a:rPr lang="en-GB" dirty="0" err="1"/>
              <a:t>i</a:t>
            </a:r>
            <a:r>
              <a:rPr lang="en-GB" dirty="0"/>
              <a:t> </a:t>
            </a:r>
            <a:r>
              <a:rPr lang="en-GB" dirty="0" err="1"/>
              <a:t>gyflawni'r</a:t>
            </a:r>
            <a:r>
              <a:rPr lang="en-GB" dirty="0"/>
              <a:t> </a:t>
            </a:r>
            <a:r>
              <a:rPr lang="en-GB" dirty="0" err="1"/>
              <a:t>allbwn</a:t>
            </a:r>
            <a:r>
              <a:rPr lang="en-GB" dirty="0"/>
              <a:t> a </a:t>
            </a:r>
            <a:r>
              <a:rPr lang="en-GB" dirty="0" err="1"/>
              <a:t>ddymunir</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endParaRPr lang="en-GB"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algorithm? </a:t>
            </a:r>
            <a:r>
              <a:rPr lang="en-GB" dirty="0"/>
              <a:t>Mae algorithm </a:t>
            </a:r>
            <a:r>
              <a:rPr lang="en-GB" dirty="0" err="1"/>
              <a:t>yn</a:t>
            </a:r>
            <a:r>
              <a:rPr lang="en-GB" dirty="0"/>
              <a:t> </a:t>
            </a:r>
            <a:r>
              <a:rPr lang="en-GB" dirty="0" err="1"/>
              <a:t>rhestr</a:t>
            </a:r>
            <a:r>
              <a:rPr lang="en-GB" dirty="0"/>
              <a:t> o </a:t>
            </a:r>
            <a:r>
              <a:rPr lang="en-GB" dirty="0" err="1"/>
              <a:t>reolau</a:t>
            </a:r>
            <a:r>
              <a:rPr lang="en-GB" dirty="0"/>
              <a:t> y </a:t>
            </a:r>
            <a:r>
              <a:rPr lang="en-GB" dirty="0" err="1"/>
              <a:t>gellir</a:t>
            </a:r>
            <a:r>
              <a:rPr lang="en-GB" dirty="0"/>
              <a:t> </a:t>
            </a:r>
            <a:r>
              <a:rPr lang="en-GB" dirty="0" err="1"/>
              <a:t>eu</a:t>
            </a:r>
            <a:r>
              <a:rPr lang="en-GB" dirty="0"/>
              <a:t> </a:t>
            </a:r>
            <a:r>
              <a:rPr lang="en-GB" dirty="0" err="1"/>
              <a:t>dilyn</a:t>
            </a:r>
            <a:r>
              <a:rPr lang="en-GB" dirty="0"/>
              <a:t> </a:t>
            </a:r>
            <a:r>
              <a:rPr lang="en-GB" dirty="0" err="1"/>
              <a:t>i</a:t>
            </a:r>
            <a:r>
              <a:rPr lang="en-GB" dirty="0"/>
              <a:t> </a:t>
            </a:r>
            <a:r>
              <a:rPr lang="en-GB" dirty="0" err="1"/>
              <a:t>ddatrys</a:t>
            </a:r>
            <a:r>
              <a:rPr lang="en-GB" dirty="0"/>
              <a:t> problem neu </a:t>
            </a:r>
            <a:r>
              <a:rPr lang="en-GB" dirty="0" err="1"/>
              <a:t>i</a:t>
            </a:r>
            <a:r>
              <a:rPr lang="en-GB" dirty="0"/>
              <a:t> </a:t>
            </a:r>
            <a:r>
              <a:rPr lang="en-GB" dirty="0" err="1"/>
              <a:t>wneud</a:t>
            </a:r>
            <a:r>
              <a:rPr lang="en-GB" dirty="0"/>
              <a:t> </a:t>
            </a:r>
            <a:r>
              <a:rPr lang="en-GB" dirty="0" err="1"/>
              <a:t>penderfyniad</a:t>
            </a:r>
            <a:r>
              <a:rPr lang="en-GB" dirty="0"/>
              <a:t>. </a:t>
            </a:r>
            <a:r>
              <a:rPr lang="en-GB" dirty="0" err="1"/>
              <a:t>Edrychwch</a:t>
            </a:r>
            <a:r>
              <a:rPr lang="en-GB" dirty="0"/>
              <a:t> </a:t>
            </a:r>
            <a:r>
              <a:rPr lang="en-GB" dirty="0" err="1"/>
              <a:t>ar</a:t>
            </a:r>
            <a:r>
              <a:rPr lang="en-GB" dirty="0"/>
              <a:t> </a:t>
            </a:r>
            <a:r>
              <a:rPr lang="en-GB" dirty="0" err="1"/>
              <a:t>yr</a:t>
            </a:r>
            <a:r>
              <a:rPr lang="en-GB" dirty="0"/>
              <a:t> </a:t>
            </a:r>
            <a:r>
              <a:rPr lang="en-GB" dirty="0" err="1"/>
              <a:t>esboniad</a:t>
            </a:r>
            <a:r>
              <a:rPr lang="en-GB" dirty="0"/>
              <a:t> </a:t>
            </a:r>
            <a:r>
              <a:rPr lang="en-GB" dirty="0" err="1"/>
              <a:t>syml</a:t>
            </a:r>
            <a:r>
              <a:rPr lang="en-GB" dirty="0"/>
              <a:t> </a:t>
            </a:r>
            <a:r>
              <a:rPr lang="en-GB" dirty="0" err="1"/>
              <a:t>hwn</a:t>
            </a:r>
            <a:r>
              <a:rPr lang="en-GB" dirty="0"/>
              <a:t> </a:t>
            </a:r>
            <a:r>
              <a:rPr lang="en-GB" dirty="0" err="1"/>
              <a:t>gan</a:t>
            </a:r>
            <a:r>
              <a:rPr lang="en-GB" dirty="0"/>
              <a:t> BBC Bitesize https://www.bbc.com/bitesize/articles/z3whpv4</a:t>
            </a:r>
          </a:p>
          <a:p>
            <a:pPr marL="171450" lvl="0" indent="-171450" algn="l" rtl="0">
              <a:lnSpc>
                <a:spcPct val="100000"/>
              </a:lnSpc>
              <a:spcBef>
                <a:spcPts val="0"/>
              </a:spcBef>
              <a:spcAft>
                <a:spcPts val="0"/>
              </a:spcAft>
              <a:buSzPts val="1100"/>
              <a:buFont typeface="Arial" panose="020B0604020202020204" pitchFamily="34" charset="0"/>
              <a:buChar char="•"/>
            </a:pPr>
            <a:endParaRPr lang="en-GB"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robot? </a:t>
            </a:r>
            <a:r>
              <a:rPr lang="en-GB" dirty="0" err="1"/>
              <a:t>Yng</a:t>
            </a:r>
            <a:r>
              <a:rPr lang="en-GB" dirty="0"/>
              <a:t> </a:t>
            </a:r>
            <a:r>
              <a:rPr lang="en-GB" dirty="0" err="1"/>
              <a:t>nghyd-destun</a:t>
            </a:r>
            <a:r>
              <a:rPr lang="en-GB" dirty="0"/>
              <a:t> </a:t>
            </a:r>
            <a:r>
              <a:rPr lang="en-GB" dirty="0" err="1"/>
              <a:t>dysgu</a:t>
            </a:r>
            <a:r>
              <a:rPr lang="en-GB" dirty="0"/>
              <a:t> </a:t>
            </a:r>
            <a:r>
              <a:rPr lang="en-GB" dirty="0" err="1"/>
              <a:t>peiriannau</a:t>
            </a:r>
            <a:r>
              <a:rPr lang="en-GB" dirty="0"/>
              <a:t> ac AI, </a:t>
            </a:r>
            <a:r>
              <a:rPr lang="en-GB" dirty="0" err="1"/>
              <a:t>mae</a:t>
            </a:r>
            <a:r>
              <a:rPr lang="en-GB" dirty="0"/>
              <a:t> ‘robot’ </a:t>
            </a:r>
            <a:r>
              <a:rPr lang="en-GB" dirty="0" err="1"/>
              <a:t>fel</a:t>
            </a:r>
            <a:r>
              <a:rPr lang="en-GB" dirty="0"/>
              <a:t> </a:t>
            </a:r>
            <a:r>
              <a:rPr lang="en-GB" dirty="0" err="1"/>
              <a:t>rheol</a:t>
            </a:r>
            <a:r>
              <a:rPr lang="en-GB" dirty="0"/>
              <a:t> </a:t>
            </a:r>
            <a:r>
              <a:rPr lang="en-GB" dirty="0" err="1"/>
              <a:t>yn</a:t>
            </a:r>
            <a:r>
              <a:rPr lang="en-GB" dirty="0"/>
              <a:t> </a:t>
            </a:r>
            <a:r>
              <a:rPr lang="en-GB" dirty="0" err="1"/>
              <a:t>cyfeirio</a:t>
            </a:r>
            <a:r>
              <a:rPr lang="en-GB" dirty="0"/>
              <a:t> at </a:t>
            </a:r>
            <a:r>
              <a:rPr lang="en-GB" dirty="0" err="1"/>
              <a:t>ffurf</a:t>
            </a:r>
            <a:r>
              <a:rPr lang="en-GB" dirty="0"/>
              <a:t> </a:t>
            </a:r>
            <a:r>
              <a:rPr lang="en-GB" dirty="0" err="1"/>
              <a:t>ymgorfforedig</a:t>
            </a:r>
            <a:r>
              <a:rPr lang="en-GB" dirty="0"/>
              <a:t> AI; </a:t>
            </a:r>
            <a:r>
              <a:rPr lang="en-GB" dirty="0" err="1"/>
              <a:t>mae</a:t>
            </a:r>
            <a:r>
              <a:rPr lang="en-GB" dirty="0"/>
              <a:t> </a:t>
            </a:r>
            <a:r>
              <a:rPr lang="en-GB" dirty="0" err="1"/>
              <a:t>robotiaid</a:t>
            </a:r>
            <a:r>
              <a:rPr lang="en-GB" dirty="0"/>
              <a:t> </a:t>
            </a:r>
            <a:r>
              <a:rPr lang="en-GB" dirty="0" err="1"/>
              <a:t>yn</a:t>
            </a:r>
            <a:r>
              <a:rPr lang="en-GB" dirty="0"/>
              <a:t> </a:t>
            </a:r>
            <a:r>
              <a:rPr lang="en-GB" dirty="0" err="1"/>
              <a:t>gyfryngau</a:t>
            </a:r>
            <a:r>
              <a:rPr lang="en-GB" dirty="0"/>
              <a:t> </a:t>
            </a:r>
            <a:r>
              <a:rPr lang="en-GB" dirty="0" err="1"/>
              <a:t>corfforol</a:t>
            </a:r>
            <a:r>
              <a:rPr lang="en-GB" dirty="0"/>
              <a:t> </a:t>
            </a:r>
            <a:r>
              <a:rPr lang="en-GB" dirty="0" err="1"/>
              <a:t>sy'n</a:t>
            </a:r>
            <a:r>
              <a:rPr lang="en-GB" dirty="0"/>
              <a:t> </a:t>
            </a:r>
            <a:r>
              <a:rPr lang="en-GB" dirty="0" err="1"/>
              <a:t>gweithredu</a:t>
            </a:r>
            <a:r>
              <a:rPr lang="en-GB" dirty="0"/>
              <a:t> </a:t>
            </a:r>
            <a:r>
              <a:rPr lang="en-GB" dirty="0" err="1"/>
              <a:t>yn</a:t>
            </a:r>
            <a:r>
              <a:rPr lang="en-GB" dirty="0"/>
              <a:t> y </a:t>
            </a:r>
            <a:r>
              <a:rPr lang="en-GB" dirty="0" err="1"/>
              <a:t>byd</a:t>
            </a:r>
            <a:r>
              <a:rPr lang="en-GB" dirty="0"/>
              <a:t> go </a:t>
            </a:r>
            <a:r>
              <a:rPr lang="en-GB" dirty="0" err="1"/>
              <a:t>iawn</a:t>
            </a:r>
            <a:r>
              <a:rPr lang="en-GB" dirty="0"/>
              <a:t>. </a:t>
            </a:r>
            <a:r>
              <a:rPr lang="en-GB" dirty="0" err="1"/>
              <a:t>Efallai</a:t>
            </a:r>
            <a:r>
              <a:rPr lang="en-GB" dirty="0"/>
              <a:t> y </a:t>
            </a:r>
            <a:r>
              <a:rPr lang="en-GB" dirty="0" err="1"/>
              <a:t>bydd</a:t>
            </a:r>
            <a:r>
              <a:rPr lang="en-GB" dirty="0"/>
              <a:t> </a:t>
            </a:r>
            <a:r>
              <a:rPr lang="en-GB" dirty="0" err="1"/>
              <a:t>gan</a:t>
            </a:r>
            <a:r>
              <a:rPr lang="en-GB" dirty="0"/>
              <a:t> </a:t>
            </a:r>
            <a:r>
              <a:rPr lang="en-GB" dirty="0" err="1"/>
              <a:t>yr</a:t>
            </a:r>
            <a:r>
              <a:rPr lang="en-GB" dirty="0"/>
              <a:t> </a:t>
            </a:r>
            <a:r>
              <a:rPr lang="en-GB" dirty="0" err="1"/>
              <a:t>amlygiadau</a:t>
            </a:r>
            <a:r>
              <a:rPr lang="en-GB" dirty="0"/>
              <a:t> </a:t>
            </a:r>
            <a:r>
              <a:rPr lang="en-GB" dirty="0" err="1"/>
              <a:t>corfforol</a:t>
            </a:r>
            <a:r>
              <a:rPr lang="en-GB" dirty="0"/>
              <a:t> </a:t>
            </a:r>
            <a:r>
              <a:rPr lang="en-GB" dirty="0" err="1"/>
              <a:t>hyn</a:t>
            </a:r>
            <a:r>
              <a:rPr lang="en-GB" dirty="0"/>
              <a:t> </a:t>
            </a:r>
            <a:r>
              <a:rPr lang="en-GB" dirty="0" err="1"/>
              <a:t>fewnbynnau</a:t>
            </a:r>
            <a:r>
              <a:rPr lang="en-GB" dirty="0"/>
              <a:t> a </a:t>
            </a:r>
            <a:r>
              <a:rPr lang="en-GB" dirty="0" err="1"/>
              <a:t>galluoedd</a:t>
            </a:r>
            <a:r>
              <a:rPr lang="en-GB" dirty="0"/>
              <a:t> </a:t>
            </a:r>
            <a:r>
              <a:rPr lang="en-GB" dirty="0" err="1"/>
              <a:t>synhwyraidd</a:t>
            </a:r>
            <a:r>
              <a:rPr lang="en-GB" dirty="0"/>
              <a:t> </a:t>
            </a:r>
            <a:r>
              <a:rPr lang="en-GB" dirty="0" err="1"/>
              <a:t>sy'n</a:t>
            </a:r>
            <a:r>
              <a:rPr lang="en-GB" dirty="0"/>
              <a:t> </a:t>
            </a:r>
            <a:r>
              <a:rPr lang="en-GB" dirty="0" err="1"/>
              <a:t>cael</a:t>
            </a:r>
            <a:r>
              <a:rPr lang="en-GB" dirty="0"/>
              <a:t> </a:t>
            </a:r>
            <a:r>
              <a:rPr lang="en-GB" dirty="0" err="1"/>
              <a:t>eu</a:t>
            </a:r>
            <a:r>
              <a:rPr lang="en-GB" dirty="0"/>
              <a:t> </a:t>
            </a:r>
            <a:r>
              <a:rPr lang="en-GB" dirty="0" err="1"/>
              <a:t>pweru</a:t>
            </a:r>
            <a:r>
              <a:rPr lang="en-GB" dirty="0"/>
              <a:t> </a:t>
            </a:r>
            <a:r>
              <a:rPr lang="en-GB" dirty="0" err="1"/>
              <a:t>gan</a:t>
            </a:r>
            <a:r>
              <a:rPr lang="en-GB" dirty="0"/>
              <a:t> </a:t>
            </a:r>
            <a:r>
              <a:rPr lang="en-GB" dirty="0" err="1"/>
              <a:t>ddysgu</a:t>
            </a:r>
            <a:r>
              <a:rPr lang="en-GB" dirty="0"/>
              <a:t> </a:t>
            </a:r>
            <a:r>
              <a:rPr lang="en-GB" dirty="0" err="1"/>
              <a:t>peirianyddol</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endParaRPr lang="en-GB" dirty="0"/>
          </a:p>
          <a:p>
            <a:pPr marL="171450" lvl="0" indent="-171450" algn="l" rtl="0">
              <a:lnSpc>
                <a:spcPct val="100000"/>
              </a:lnSpc>
              <a:spcBef>
                <a:spcPts val="0"/>
              </a:spcBef>
              <a:spcAft>
                <a:spcPts val="0"/>
              </a:spcAft>
              <a:buSzPts val="1100"/>
              <a:buFont typeface="Arial" panose="020B0604020202020204" pitchFamily="34" charset="0"/>
              <a:buChar char="•"/>
            </a:pPr>
            <a:r>
              <a:rPr lang="en-GB" dirty="0" err="1"/>
              <a:t>Cydnabod</a:t>
            </a:r>
            <a:r>
              <a:rPr lang="en-GB" dirty="0"/>
              <a:t> </a:t>
            </a:r>
            <a:r>
              <a:rPr lang="en-GB" dirty="0" err="1"/>
              <a:t>patrwm</a:t>
            </a:r>
            <a:r>
              <a:rPr lang="en-GB" dirty="0"/>
              <a:t> </a:t>
            </a:r>
            <a:r>
              <a:rPr lang="en-GB" dirty="0" err="1"/>
              <a:t>yw</a:t>
            </a:r>
            <a:r>
              <a:rPr lang="en-GB" dirty="0"/>
              <a:t> </a:t>
            </a:r>
            <a:r>
              <a:rPr lang="en-GB" b="1" dirty="0" err="1"/>
              <a:t>dosbarthu</a:t>
            </a:r>
            <a:r>
              <a:rPr lang="en-GB" b="1" dirty="0"/>
              <a:t> data </a:t>
            </a:r>
            <a:r>
              <a:rPr lang="en-GB" b="1" dirty="0" err="1"/>
              <a:t>yn</a:t>
            </a:r>
            <a:r>
              <a:rPr lang="en-GB" b="1" dirty="0"/>
              <a:t> </a:t>
            </a:r>
            <a:r>
              <a:rPr lang="en-GB" b="1" dirty="0" err="1"/>
              <a:t>seiliedig</a:t>
            </a:r>
            <a:r>
              <a:rPr lang="en-GB" b="1" dirty="0"/>
              <a:t> </a:t>
            </a:r>
            <a:r>
              <a:rPr lang="en-GB" b="1" dirty="0" err="1"/>
              <a:t>ar</a:t>
            </a:r>
            <a:r>
              <a:rPr lang="en-GB" b="1" dirty="0"/>
              <a:t> </a:t>
            </a:r>
            <a:r>
              <a:rPr lang="en-GB" b="1" dirty="0" err="1"/>
              <a:t>brofiad</a:t>
            </a:r>
            <a:r>
              <a:rPr lang="en-GB" b="1" dirty="0"/>
              <a:t> </a:t>
            </a:r>
            <a:r>
              <a:rPr lang="en-GB" dirty="0"/>
              <a:t>neu </a:t>
            </a:r>
            <a:r>
              <a:rPr lang="en-GB" dirty="0" err="1"/>
              <a:t>ar</a:t>
            </a:r>
            <a:r>
              <a:rPr lang="en-GB" dirty="0"/>
              <a:t> </a:t>
            </a:r>
            <a:r>
              <a:rPr lang="en-GB" dirty="0" err="1"/>
              <a:t>wybodaeth</a:t>
            </a:r>
            <a:r>
              <a:rPr lang="en-GB" dirty="0"/>
              <a:t> </a:t>
            </a:r>
            <a:r>
              <a:rPr lang="en-GB" dirty="0" err="1"/>
              <a:t>ystadegol</a:t>
            </a:r>
            <a:r>
              <a:rPr lang="en-GB" dirty="0"/>
              <a:t> (</a:t>
            </a:r>
            <a:r>
              <a:rPr lang="en-GB" dirty="0" err="1"/>
              <a:t>dysgu</a:t>
            </a:r>
            <a:r>
              <a:rPr lang="en-GB" dirty="0"/>
              <a:t> </a:t>
            </a:r>
            <a:r>
              <a:rPr lang="en-GB" dirty="0" err="1"/>
              <a:t>trwy</a:t>
            </a:r>
            <a:r>
              <a:rPr lang="en-GB" dirty="0"/>
              <a:t> </a:t>
            </a:r>
            <a:r>
              <a:rPr lang="en-GB" dirty="0" err="1"/>
              <a:t>esiampl</a:t>
            </a:r>
            <a:r>
              <a:rPr lang="en-GB" dirty="0"/>
              <a:t> </a:t>
            </a:r>
            <a:r>
              <a:rPr lang="en-GB" dirty="0" err="1"/>
              <a:t>yn</a:t>
            </a:r>
            <a:r>
              <a:rPr lang="en-GB" dirty="0"/>
              <a:t> </a:t>
            </a:r>
            <a:r>
              <a:rPr lang="en-GB" dirty="0" err="1"/>
              <a:t>hytrach</a:t>
            </a:r>
            <a:r>
              <a:rPr lang="en-GB" dirty="0"/>
              <a:t> </a:t>
            </a:r>
            <a:r>
              <a:rPr lang="en-GB" dirty="0" err="1"/>
              <a:t>na</a:t>
            </a:r>
            <a:r>
              <a:rPr lang="en-GB" dirty="0"/>
              <a:t> </a:t>
            </a:r>
            <a:r>
              <a:rPr lang="en-GB" dirty="0" err="1"/>
              <a:t>dysgu</a:t>
            </a:r>
            <a:r>
              <a:rPr lang="en-GB" dirty="0"/>
              <a:t> </a:t>
            </a:r>
            <a:r>
              <a:rPr lang="en-GB" dirty="0" err="1"/>
              <a:t>yn</a:t>
            </a:r>
            <a:r>
              <a:rPr lang="en-GB" dirty="0"/>
              <a:t> </a:t>
            </a:r>
            <a:r>
              <a:rPr lang="en-GB" dirty="0" err="1"/>
              <a:t>ôl</a:t>
            </a:r>
            <a:r>
              <a:rPr lang="en-GB" dirty="0"/>
              <a:t> </a:t>
            </a:r>
            <a:r>
              <a:rPr lang="en-GB" dirty="0" err="1"/>
              <a:t>rheolau</a:t>
            </a:r>
            <a:r>
              <a:rPr lang="en-GB" dirty="0"/>
              <a:t>).</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4</a:t>
            </a:fld>
            <a:endParaRPr lang="en-GB"/>
          </a:p>
        </p:txBody>
      </p:sp>
    </p:spTree>
    <p:extLst>
      <p:ext uri="{BB962C8B-B14F-4D97-AF65-F5344CB8AC3E}">
        <p14:creationId xmlns:p14="http://schemas.microsoft.com/office/powerpoint/2010/main" val="80576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0" dirty="0"/>
              <a:t>1. </a:t>
            </a:r>
            <a:r>
              <a:rPr lang="en-GB" b="1" dirty="0" err="1"/>
              <a:t>Gofynnwch</a:t>
            </a:r>
            <a:r>
              <a:rPr lang="en-GB" b="1" dirty="0"/>
              <a:t> </a:t>
            </a:r>
            <a:r>
              <a:rPr lang="en-GB" b="1" dirty="0" err="1"/>
              <a:t>i’r</a:t>
            </a:r>
            <a:r>
              <a:rPr lang="en-GB" b="1" dirty="0"/>
              <a:t> </a:t>
            </a:r>
            <a:r>
              <a:rPr lang="en-GB" b="1" dirty="0" err="1"/>
              <a:t>myfyrwyr</a:t>
            </a:r>
            <a:r>
              <a:rPr lang="en-GB" b="0" dirty="0"/>
              <a:t>:</a:t>
            </a:r>
          </a:p>
          <a:p>
            <a:pPr marL="0" lvl="0" indent="0" algn="l" rtl="0">
              <a:lnSpc>
                <a:spcPct val="100000"/>
              </a:lnSpc>
              <a:spcBef>
                <a:spcPts val="0"/>
              </a:spcBef>
              <a:spcAft>
                <a:spcPts val="0"/>
              </a:spcAft>
              <a:buSzPts val="1100"/>
              <a:buNone/>
            </a:pPr>
            <a:r>
              <a:rPr lang="en-GB" b="0" dirty="0" err="1"/>
              <a:t>Ydych</a:t>
            </a:r>
            <a:r>
              <a:rPr lang="en-GB" b="0" dirty="0"/>
              <a:t> chi </a:t>
            </a:r>
            <a:r>
              <a:rPr lang="en-GB" b="0" dirty="0" err="1"/>
              <a:t>erioed</a:t>
            </a:r>
            <a:r>
              <a:rPr lang="en-GB" b="0" dirty="0"/>
              <a:t> </a:t>
            </a:r>
            <a:r>
              <a:rPr lang="en-GB" b="0" dirty="0" err="1"/>
              <a:t>wedi</a:t>
            </a:r>
            <a:r>
              <a:rPr lang="en-GB" b="0" dirty="0"/>
              <a:t> </a:t>
            </a:r>
            <a:r>
              <a:rPr lang="en-GB" b="0" dirty="0" err="1"/>
              <a:t>clywed</a:t>
            </a:r>
            <a:r>
              <a:rPr lang="en-GB" b="0" dirty="0"/>
              <a:t> am </a:t>
            </a:r>
            <a:r>
              <a:rPr lang="en-GB" b="0" dirty="0" err="1"/>
              <a:t>ddysgu</a:t>
            </a:r>
            <a:r>
              <a:rPr lang="en-GB" b="0" dirty="0"/>
              <a:t> </a:t>
            </a:r>
            <a:r>
              <a:rPr lang="en-GB" b="0" dirty="0" err="1"/>
              <a:t>peirianyddol</a:t>
            </a:r>
            <a:r>
              <a:rPr lang="en-GB" b="0" dirty="0"/>
              <a:t>?</a:t>
            </a:r>
          </a:p>
          <a:p>
            <a:pPr marL="0" lvl="0" indent="0" algn="l" rtl="0">
              <a:lnSpc>
                <a:spcPct val="100000"/>
              </a:lnSpc>
              <a:spcBef>
                <a:spcPts val="0"/>
              </a:spcBef>
              <a:spcAft>
                <a:spcPts val="0"/>
              </a:spcAft>
              <a:buSzPts val="1100"/>
              <a:buNone/>
            </a:pPr>
            <a:r>
              <a:rPr lang="en-GB" b="0" dirty="0"/>
              <a:t>Beth am </a:t>
            </a:r>
            <a:r>
              <a:rPr lang="en-GB" b="0" dirty="0" err="1"/>
              <a:t>ddeallusrwydd</a:t>
            </a:r>
            <a:r>
              <a:rPr lang="en-GB" b="0" dirty="0"/>
              <a:t> </a:t>
            </a:r>
            <a:r>
              <a:rPr lang="en-GB" b="0" dirty="0" err="1"/>
              <a:t>artiffisial</a:t>
            </a:r>
            <a:r>
              <a:rPr lang="en-GB" b="0" dirty="0"/>
              <a:t>, neu AI? </a:t>
            </a:r>
          </a:p>
          <a:p>
            <a:pPr marL="0" lvl="0" indent="0" algn="l" rtl="0">
              <a:lnSpc>
                <a:spcPct val="100000"/>
              </a:lnSpc>
              <a:spcBef>
                <a:spcPts val="0"/>
              </a:spcBef>
              <a:spcAft>
                <a:spcPts val="0"/>
              </a:spcAft>
              <a:buSzPts val="1100"/>
              <a:buNone/>
            </a:pPr>
            <a:endParaRPr lang="en-GB" b="0" dirty="0"/>
          </a:p>
          <a:p>
            <a:pPr marL="0" lvl="0" indent="0" algn="l" rtl="0">
              <a:lnSpc>
                <a:spcPct val="100000"/>
              </a:lnSpc>
              <a:spcBef>
                <a:spcPts val="0"/>
              </a:spcBef>
              <a:spcAft>
                <a:spcPts val="0"/>
              </a:spcAft>
              <a:buSzPts val="1100"/>
              <a:buNone/>
            </a:pPr>
            <a:r>
              <a:rPr lang="en-GB" b="0" dirty="0"/>
              <a:t>2</a:t>
            </a:r>
            <a:r>
              <a:rPr lang="en-GB" b="1" dirty="0"/>
              <a:t>. </a:t>
            </a:r>
            <a:r>
              <a:rPr lang="en-GB" b="1" dirty="0" err="1"/>
              <a:t>Esboniwch</a:t>
            </a:r>
            <a:r>
              <a:rPr lang="en-GB" b="0" dirty="0"/>
              <a:t>:</a:t>
            </a:r>
          </a:p>
          <a:p>
            <a:pPr marL="0" lvl="0" indent="0" algn="l" rtl="0">
              <a:lnSpc>
                <a:spcPct val="100000"/>
              </a:lnSpc>
              <a:spcBef>
                <a:spcPts val="0"/>
              </a:spcBef>
              <a:spcAft>
                <a:spcPts val="0"/>
              </a:spcAft>
              <a:buSzPts val="1100"/>
              <a:buNone/>
            </a:pPr>
            <a:r>
              <a:rPr lang="en-GB" b="0" dirty="0" err="1"/>
              <a:t>Defnyddiwch</a:t>
            </a:r>
            <a:r>
              <a:rPr lang="en-GB" b="0" dirty="0"/>
              <a:t> </a:t>
            </a:r>
            <a:r>
              <a:rPr lang="en-GB" b="0" dirty="0" err="1"/>
              <a:t>adnbod</a:t>
            </a:r>
            <a:r>
              <a:rPr lang="en-GB" b="0" dirty="0"/>
              <a:t> </a:t>
            </a:r>
            <a:r>
              <a:rPr lang="en-GB" b="0" dirty="0" err="1"/>
              <a:t>wynebau</a:t>
            </a:r>
            <a:r>
              <a:rPr lang="en-GB" b="0" dirty="0"/>
              <a:t> </a:t>
            </a:r>
            <a:r>
              <a:rPr lang="en-GB" b="0" dirty="0" err="1"/>
              <a:t>i</a:t>
            </a:r>
            <a:r>
              <a:rPr lang="en-GB" b="0" dirty="0"/>
              <a:t> </a:t>
            </a:r>
            <a:r>
              <a:rPr lang="en-GB" b="0" dirty="0" err="1"/>
              <a:t>egluro</a:t>
            </a:r>
            <a:r>
              <a:rPr lang="en-GB" b="0" dirty="0"/>
              <a:t> </a:t>
            </a:r>
            <a:r>
              <a:rPr lang="en-GB" b="0" dirty="0" err="1"/>
              <a:t>dysgu</a:t>
            </a:r>
            <a:r>
              <a:rPr lang="en-GB" b="0" dirty="0"/>
              <a:t> </a:t>
            </a:r>
            <a:r>
              <a:rPr lang="en-GB" b="0" dirty="0" err="1"/>
              <a:t>peiriant</a:t>
            </a:r>
            <a:r>
              <a:rPr lang="en-GB" b="0" dirty="0"/>
              <a:t> </a:t>
            </a:r>
            <a:r>
              <a:rPr lang="en-GB" b="0" dirty="0" err="1"/>
              <a:t>i</a:t>
            </a:r>
            <a:r>
              <a:rPr lang="en-GB" b="0" dirty="0"/>
              <a:t> </a:t>
            </a:r>
            <a:r>
              <a:rPr lang="en-GB" b="0" dirty="0" err="1"/>
              <a:t>fyfyrwyr</a:t>
            </a:r>
            <a:r>
              <a:rPr lang="en-GB" b="0" dirty="0"/>
              <a:t>.</a:t>
            </a:r>
          </a:p>
          <a:p>
            <a:pPr marL="0" lvl="0" indent="0" algn="l" rtl="0">
              <a:lnSpc>
                <a:spcPct val="100000"/>
              </a:lnSpc>
              <a:spcBef>
                <a:spcPts val="0"/>
              </a:spcBef>
              <a:spcAft>
                <a:spcPts val="0"/>
              </a:spcAft>
              <a:buSzPts val="1100"/>
              <a:buNone/>
            </a:pPr>
            <a:r>
              <a:rPr lang="en-GB" b="0" dirty="0" err="1"/>
              <a:t>Esboniwch</a:t>
            </a:r>
            <a:r>
              <a:rPr lang="en-GB" b="0" dirty="0"/>
              <a:t> </a:t>
            </a:r>
            <a:r>
              <a:rPr lang="en-GB" b="0" dirty="0" err="1"/>
              <a:t>i'r</a:t>
            </a:r>
            <a:r>
              <a:rPr lang="en-GB" b="0" dirty="0"/>
              <a:t> </a:t>
            </a:r>
            <a:r>
              <a:rPr lang="en-GB" b="0" dirty="0" err="1"/>
              <a:t>myfyrwyr</a:t>
            </a:r>
            <a:r>
              <a:rPr lang="en-GB" b="0" dirty="0"/>
              <a:t> </a:t>
            </a:r>
            <a:r>
              <a:rPr lang="en-GB" b="0" dirty="0" err="1"/>
              <a:t>mai</a:t>
            </a:r>
            <a:r>
              <a:rPr lang="en-GB" b="0" dirty="0"/>
              <a:t> </a:t>
            </a:r>
            <a:r>
              <a:rPr lang="en-GB" b="0" dirty="0" err="1"/>
              <a:t>yn</a:t>
            </a:r>
            <a:r>
              <a:rPr lang="en-GB" b="0" dirty="0"/>
              <a:t> </a:t>
            </a:r>
            <a:r>
              <a:rPr lang="en-GB" b="0" dirty="0" err="1"/>
              <a:t>syml</a:t>
            </a:r>
            <a:r>
              <a:rPr lang="en-GB" b="0" dirty="0"/>
              <a:t>:</a:t>
            </a:r>
          </a:p>
          <a:p>
            <a:pPr marL="0" lvl="0" indent="0" algn="l" rtl="0">
              <a:lnSpc>
                <a:spcPct val="100000"/>
              </a:lnSpc>
              <a:spcBef>
                <a:spcPts val="0"/>
              </a:spcBef>
              <a:spcAft>
                <a:spcPts val="0"/>
              </a:spcAft>
              <a:buSzPts val="1100"/>
              <a:buNone/>
            </a:pPr>
            <a:endParaRPr lang="en-GB" b="0"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a:t>
            </a:r>
            <a:r>
              <a:rPr lang="en-GB" b="1" dirty="0" err="1"/>
              <a:t>deallusrwydd</a:t>
            </a:r>
            <a:r>
              <a:rPr lang="en-GB" b="1" dirty="0"/>
              <a:t> </a:t>
            </a:r>
            <a:r>
              <a:rPr lang="en-GB" b="1" dirty="0" err="1"/>
              <a:t>artiffisial</a:t>
            </a:r>
            <a:r>
              <a:rPr lang="en-GB" b="1" dirty="0"/>
              <a:t> (AI)? </a:t>
            </a:r>
            <a:r>
              <a:rPr lang="en-GB" b="0" dirty="0"/>
              <a:t>Mae AI </a:t>
            </a:r>
            <a:r>
              <a:rPr lang="en-GB" b="0" dirty="0" err="1"/>
              <a:t>yn</a:t>
            </a:r>
            <a:r>
              <a:rPr lang="en-GB" b="0" dirty="0"/>
              <a:t> </a:t>
            </a:r>
            <a:r>
              <a:rPr lang="en-GB" b="0" dirty="0" err="1"/>
              <a:t>derm</a:t>
            </a:r>
            <a:r>
              <a:rPr lang="en-GB" b="0" dirty="0"/>
              <a:t> </a:t>
            </a:r>
            <a:r>
              <a:rPr lang="en-GB" b="0" dirty="0" err="1"/>
              <a:t>ymbarél</a:t>
            </a:r>
            <a:r>
              <a:rPr lang="en-GB" b="0" dirty="0"/>
              <a:t>. </a:t>
            </a:r>
            <a:r>
              <a:rPr lang="en-GB" b="0" dirty="0" err="1"/>
              <a:t>Mae'n</a:t>
            </a:r>
            <a:r>
              <a:rPr lang="en-GB" b="0" dirty="0"/>
              <a:t> </a:t>
            </a:r>
            <a:r>
              <a:rPr lang="en-GB" b="0" dirty="0" err="1"/>
              <a:t>cyfeirio</a:t>
            </a:r>
            <a:r>
              <a:rPr lang="en-GB" b="0" dirty="0"/>
              <a:t> at </a:t>
            </a:r>
            <a:r>
              <a:rPr lang="en-GB" b="0" dirty="0" err="1"/>
              <a:t>gyfres</a:t>
            </a:r>
            <a:r>
              <a:rPr lang="en-GB" b="0" dirty="0"/>
              <a:t> o </a:t>
            </a:r>
            <a:r>
              <a:rPr lang="en-GB" b="0" dirty="0" err="1"/>
              <a:t>dechnolegau</a:t>
            </a:r>
            <a:r>
              <a:rPr lang="en-GB" b="0" dirty="0"/>
              <a:t> </a:t>
            </a:r>
            <a:r>
              <a:rPr lang="en-GB" b="0" dirty="0" err="1"/>
              <a:t>lle</a:t>
            </a:r>
            <a:r>
              <a:rPr lang="en-GB" b="0" dirty="0"/>
              <a:t> </a:t>
            </a:r>
            <a:r>
              <a:rPr lang="en-GB" b="0" dirty="0" err="1"/>
              <a:t>mae</a:t>
            </a:r>
            <a:r>
              <a:rPr lang="en-GB" b="0" dirty="0"/>
              <a:t> </a:t>
            </a:r>
            <a:r>
              <a:rPr lang="en-GB" b="0" dirty="0" err="1"/>
              <a:t>systemau</a:t>
            </a:r>
            <a:r>
              <a:rPr lang="en-GB" b="0" dirty="0"/>
              <a:t> </a:t>
            </a:r>
            <a:r>
              <a:rPr lang="en-GB" b="0" dirty="0" err="1"/>
              <a:t>cyfrifiadurol</a:t>
            </a:r>
            <a:r>
              <a:rPr lang="en-GB" b="0" dirty="0"/>
              <a:t> </a:t>
            </a:r>
            <a:r>
              <a:rPr lang="en-GB" b="0" dirty="0" err="1"/>
              <a:t>wedi'u</a:t>
            </a:r>
            <a:r>
              <a:rPr lang="en-GB" b="0" dirty="0"/>
              <a:t> </a:t>
            </a:r>
            <a:r>
              <a:rPr lang="en-GB" b="0" dirty="0" err="1"/>
              <a:t>rhaglennu</a:t>
            </a:r>
            <a:r>
              <a:rPr lang="en-GB" b="0" dirty="0"/>
              <a:t> </a:t>
            </a:r>
            <a:r>
              <a:rPr lang="en-GB" b="0" dirty="0" err="1"/>
              <a:t>i</a:t>
            </a:r>
            <a:r>
              <a:rPr lang="en-GB" b="0" dirty="0"/>
              <a:t> </a:t>
            </a:r>
            <a:r>
              <a:rPr lang="en-GB" b="0" dirty="0" err="1"/>
              <a:t>arddangos</a:t>
            </a:r>
            <a:r>
              <a:rPr lang="en-GB" b="0" dirty="0"/>
              <a:t> </a:t>
            </a:r>
            <a:r>
              <a:rPr lang="en-GB" b="0" dirty="0" err="1"/>
              <a:t>ymddygiad</a:t>
            </a:r>
            <a:r>
              <a:rPr lang="en-GB" b="0" dirty="0"/>
              <a:t> </a:t>
            </a:r>
            <a:r>
              <a:rPr lang="en-GB" b="0" dirty="0" err="1"/>
              <a:t>cymhleth</a:t>
            </a:r>
            <a:r>
              <a:rPr lang="en-GB" b="0" dirty="0"/>
              <a:t>, </a:t>
            </a:r>
            <a:r>
              <a:rPr lang="en-GB" b="0" dirty="0" err="1"/>
              <a:t>wrth</a:t>
            </a:r>
            <a:r>
              <a:rPr lang="en-GB" b="0" dirty="0"/>
              <a:t> </a:t>
            </a:r>
            <a:r>
              <a:rPr lang="en-GB" b="0" dirty="0" err="1"/>
              <a:t>weithredu</a:t>
            </a:r>
            <a:r>
              <a:rPr lang="en-GB" b="0" dirty="0"/>
              <a:t> dan </a:t>
            </a:r>
            <a:r>
              <a:rPr lang="en-GB" b="0" dirty="0" err="1"/>
              <a:t>amodau</a:t>
            </a:r>
            <a:r>
              <a:rPr lang="en-GB" b="0" dirty="0"/>
              <a:t> </a:t>
            </a:r>
            <a:r>
              <a:rPr lang="en-GB" b="0" dirty="0" err="1"/>
              <a:t>ansicrwydd</a:t>
            </a:r>
            <a:r>
              <a:rPr lang="en-GB" b="0" dirty="0"/>
              <a:t>.</a:t>
            </a:r>
          </a:p>
          <a:p>
            <a:pPr marL="171450" lvl="0" indent="-171450" algn="l" rtl="0">
              <a:lnSpc>
                <a:spcPct val="100000"/>
              </a:lnSpc>
              <a:spcBef>
                <a:spcPts val="0"/>
              </a:spcBef>
              <a:spcAft>
                <a:spcPts val="0"/>
              </a:spcAft>
              <a:buSzPts val="1100"/>
              <a:buFont typeface="Arial" panose="020B0604020202020204" pitchFamily="34" charset="0"/>
              <a:buChar char="•"/>
            </a:pPr>
            <a:endParaRPr lang="en-GB" b="0"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a:t>
            </a:r>
            <a:r>
              <a:rPr lang="en-GB" b="1" dirty="0" err="1"/>
              <a:t>dysgu</a:t>
            </a:r>
            <a:r>
              <a:rPr lang="en-GB" b="1" dirty="0"/>
              <a:t> </a:t>
            </a:r>
            <a:r>
              <a:rPr lang="en-GB" b="1" dirty="0" err="1"/>
              <a:t>peirianyddol</a:t>
            </a:r>
            <a:r>
              <a:rPr lang="en-GB" b="1" dirty="0"/>
              <a:t>? </a:t>
            </a:r>
            <a:r>
              <a:rPr lang="en-GB" b="0" dirty="0"/>
              <a:t>Mae </a:t>
            </a:r>
            <a:r>
              <a:rPr lang="en-GB" b="0" dirty="0" err="1"/>
              <a:t>dysgu</a:t>
            </a:r>
            <a:r>
              <a:rPr lang="en-GB" b="0" dirty="0"/>
              <a:t> </a:t>
            </a:r>
            <a:r>
              <a:rPr lang="en-GB" b="0" dirty="0" err="1"/>
              <a:t>peirianyddol</a:t>
            </a:r>
            <a:r>
              <a:rPr lang="en-GB" b="0" dirty="0"/>
              <a:t> </a:t>
            </a:r>
            <a:r>
              <a:rPr lang="en-GB" b="0" dirty="0" err="1"/>
              <a:t>yn</a:t>
            </a:r>
            <a:r>
              <a:rPr lang="en-GB" b="0" dirty="0"/>
              <a:t> </a:t>
            </a:r>
            <a:r>
              <a:rPr lang="en-GB" b="0" dirty="0" err="1"/>
              <a:t>dechnoleg</a:t>
            </a:r>
            <a:r>
              <a:rPr lang="en-GB" b="0" dirty="0"/>
              <a:t> </a:t>
            </a:r>
            <a:r>
              <a:rPr lang="en-GB" b="0" dirty="0" err="1"/>
              <a:t>sy'n</a:t>
            </a:r>
            <a:r>
              <a:rPr lang="en-GB" b="0" dirty="0"/>
              <a:t> </a:t>
            </a:r>
            <a:r>
              <a:rPr lang="en-GB" b="0" dirty="0" err="1"/>
              <a:t>caniatáu</a:t>
            </a:r>
            <a:r>
              <a:rPr lang="en-GB" b="0" dirty="0"/>
              <a:t> </a:t>
            </a:r>
            <a:r>
              <a:rPr lang="en-GB" b="0" dirty="0" err="1"/>
              <a:t>i</a:t>
            </a:r>
            <a:r>
              <a:rPr lang="en-GB" b="0" dirty="0"/>
              <a:t> </a:t>
            </a:r>
            <a:r>
              <a:rPr lang="en-GB" b="0" dirty="0" err="1"/>
              <a:t>gyfrifiaduron</a:t>
            </a:r>
            <a:r>
              <a:rPr lang="en-GB" b="0" dirty="0"/>
              <a:t> </a:t>
            </a:r>
            <a:r>
              <a:rPr lang="en-GB" b="0" dirty="0" err="1"/>
              <a:t>ddysgu'n</a:t>
            </a:r>
            <a:r>
              <a:rPr lang="en-GB" b="0" dirty="0"/>
              <a:t> </a:t>
            </a:r>
            <a:r>
              <a:rPr lang="en-GB" b="0" dirty="0" err="1"/>
              <a:t>uniongyrchol</a:t>
            </a:r>
            <a:r>
              <a:rPr lang="en-GB" b="0" dirty="0"/>
              <a:t> o </a:t>
            </a:r>
            <a:r>
              <a:rPr lang="en-GB" b="0" dirty="0" err="1"/>
              <a:t>enghreifftiau</a:t>
            </a:r>
            <a:r>
              <a:rPr lang="en-GB" b="0" dirty="0"/>
              <a:t> a </a:t>
            </a:r>
            <a:r>
              <a:rPr lang="en-GB" b="0" dirty="0" err="1"/>
              <a:t>phrofiad</a:t>
            </a:r>
            <a:r>
              <a:rPr lang="en-GB" b="0" dirty="0"/>
              <a:t> </a:t>
            </a:r>
            <a:r>
              <a:rPr lang="en-GB" b="0" dirty="0" err="1"/>
              <a:t>ar</a:t>
            </a:r>
            <a:r>
              <a:rPr lang="en-GB" b="0" dirty="0"/>
              <a:t> </a:t>
            </a:r>
            <a:r>
              <a:rPr lang="en-GB" b="0" dirty="0" err="1"/>
              <a:t>ffurf</a:t>
            </a:r>
            <a:r>
              <a:rPr lang="en-GB" b="0" dirty="0"/>
              <a:t> data. Mae </a:t>
            </a:r>
            <a:r>
              <a:rPr lang="en-GB" b="0" dirty="0" err="1"/>
              <a:t>dulliau</a:t>
            </a:r>
            <a:r>
              <a:rPr lang="en-GB" b="0" dirty="0"/>
              <a:t> </a:t>
            </a:r>
            <a:r>
              <a:rPr lang="en-GB" b="0" dirty="0" err="1"/>
              <a:t>traddodiadol</a:t>
            </a:r>
            <a:r>
              <a:rPr lang="en-GB" b="0" dirty="0"/>
              <a:t> o </a:t>
            </a:r>
            <a:r>
              <a:rPr lang="en-GB" b="0" dirty="0" err="1"/>
              <a:t>raglennu</a:t>
            </a:r>
            <a:r>
              <a:rPr lang="en-GB" b="0" dirty="0"/>
              <a:t> </a:t>
            </a:r>
            <a:r>
              <a:rPr lang="en-GB" b="0" dirty="0" err="1"/>
              <a:t>yn</a:t>
            </a:r>
            <a:r>
              <a:rPr lang="en-GB" b="0" dirty="0"/>
              <a:t> </a:t>
            </a:r>
            <a:r>
              <a:rPr lang="en-GB" b="0" dirty="0" err="1"/>
              <a:t>dibynnu</a:t>
            </a:r>
            <a:r>
              <a:rPr lang="en-GB" b="0" dirty="0"/>
              <a:t> </a:t>
            </a:r>
            <a:r>
              <a:rPr lang="en-GB" b="0" dirty="0" err="1"/>
              <a:t>ar</a:t>
            </a:r>
            <a:r>
              <a:rPr lang="en-GB" b="0" dirty="0"/>
              <a:t> </a:t>
            </a:r>
            <a:r>
              <a:rPr lang="en-GB" b="0" dirty="0" err="1"/>
              <a:t>reolau</a:t>
            </a:r>
            <a:r>
              <a:rPr lang="en-GB" b="0" dirty="0"/>
              <a:t> cod </a:t>
            </a:r>
            <a:r>
              <a:rPr lang="en-GB" b="0" dirty="0" err="1"/>
              <a:t>caled</a:t>
            </a:r>
            <a:r>
              <a:rPr lang="en-GB" b="0" dirty="0"/>
              <a:t>, </a:t>
            </a:r>
            <a:r>
              <a:rPr lang="en-GB" b="0" dirty="0" err="1"/>
              <a:t>sy'n</a:t>
            </a:r>
            <a:r>
              <a:rPr lang="en-GB" b="0" dirty="0"/>
              <a:t> nodi </a:t>
            </a:r>
            <a:r>
              <a:rPr lang="en-GB" b="0" dirty="0" err="1"/>
              <a:t>sut</a:t>
            </a:r>
            <a:r>
              <a:rPr lang="en-GB" b="0" dirty="0"/>
              <a:t> </a:t>
            </a:r>
            <a:r>
              <a:rPr lang="en-GB" b="0" dirty="0" err="1"/>
              <a:t>i</a:t>
            </a:r>
            <a:r>
              <a:rPr lang="en-GB" b="0" dirty="0"/>
              <a:t> </a:t>
            </a:r>
            <a:r>
              <a:rPr lang="en-GB" b="0" dirty="0" err="1"/>
              <a:t>ddatrys</a:t>
            </a:r>
            <a:r>
              <a:rPr lang="en-GB" b="0" dirty="0"/>
              <a:t> problem, gam </a:t>
            </a:r>
            <a:r>
              <a:rPr lang="en-GB" b="0" dirty="0" err="1"/>
              <a:t>wrth</a:t>
            </a:r>
            <a:r>
              <a:rPr lang="en-GB" b="0" dirty="0"/>
              <a:t> gam. </a:t>
            </a:r>
            <a:r>
              <a:rPr lang="en-GB" b="0" dirty="0" err="1"/>
              <a:t>Mewn</a:t>
            </a:r>
            <a:r>
              <a:rPr lang="en-GB" b="0" dirty="0"/>
              <a:t> </a:t>
            </a:r>
            <a:r>
              <a:rPr lang="en-GB" b="0" dirty="0" err="1"/>
              <a:t>cyferbyniad</a:t>
            </a:r>
            <a:r>
              <a:rPr lang="en-GB" b="0" dirty="0"/>
              <a:t>, </a:t>
            </a:r>
            <a:r>
              <a:rPr lang="en-GB" b="0" dirty="0" err="1"/>
              <a:t>gosodir</a:t>
            </a:r>
            <a:r>
              <a:rPr lang="en-GB" b="0" dirty="0"/>
              <a:t> </a:t>
            </a:r>
            <a:r>
              <a:rPr lang="en-GB" b="0" dirty="0" err="1"/>
              <a:t>tasg</a:t>
            </a:r>
            <a:r>
              <a:rPr lang="en-GB" b="0" dirty="0"/>
              <a:t> </a:t>
            </a:r>
            <a:r>
              <a:rPr lang="en-GB" b="0" dirty="0" err="1"/>
              <a:t>i</a:t>
            </a:r>
            <a:r>
              <a:rPr lang="en-GB" b="0" dirty="0"/>
              <a:t> </a:t>
            </a:r>
            <a:r>
              <a:rPr lang="en-GB" b="0" dirty="0" err="1"/>
              <a:t>systemau</a:t>
            </a:r>
            <a:r>
              <a:rPr lang="en-GB" b="0" dirty="0"/>
              <a:t> </a:t>
            </a:r>
            <a:r>
              <a:rPr lang="en-GB" b="0" dirty="0" err="1"/>
              <a:t>dysgu</a:t>
            </a:r>
            <a:r>
              <a:rPr lang="en-GB" b="0" dirty="0"/>
              <a:t> </a:t>
            </a:r>
            <a:r>
              <a:rPr lang="en-GB" b="0" dirty="0" err="1"/>
              <a:t>peiriannau</a:t>
            </a:r>
            <a:r>
              <a:rPr lang="en-GB" b="0" dirty="0"/>
              <a:t>, a </a:t>
            </a:r>
            <a:r>
              <a:rPr lang="en-GB" b="0" dirty="0" err="1"/>
              <a:t>rhoddir</a:t>
            </a:r>
            <a:r>
              <a:rPr lang="en-GB" b="0" dirty="0"/>
              <a:t> </a:t>
            </a:r>
            <a:r>
              <a:rPr lang="en-GB" b="0" dirty="0" err="1"/>
              <a:t>llawer</a:t>
            </a:r>
            <a:r>
              <a:rPr lang="en-GB" b="0" dirty="0"/>
              <a:t> </a:t>
            </a:r>
            <a:r>
              <a:rPr lang="en-GB" b="0" dirty="0" err="1"/>
              <a:t>iawn</a:t>
            </a:r>
            <a:r>
              <a:rPr lang="en-GB" b="0" dirty="0"/>
              <a:t> o </a:t>
            </a:r>
            <a:r>
              <a:rPr lang="en-GB" b="0" dirty="0" err="1"/>
              <a:t>ddata</a:t>
            </a:r>
            <a:r>
              <a:rPr lang="en-GB" b="0" dirty="0"/>
              <a:t> </a:t>
            </a:r>
            <a:r>
              <a:rPr lang="en-GB" b="0" dirty="0" err="1"/>
              <a:t>iddynt</a:t>
            </a:r>
            <a:r>
              <a:rPr lang="en-GB" b="0" dirty="0"/>
              <a:t> </a:t>
            </a:r>
            <a:r>
              <a:rPr lang="en-GB" b="0" dirty="0" err="1"/>
              <a:t>i'w</a:t>
            </a:r>
            <a:r>
              <a:rPr lang="en-GB" b="0" dirty="0"/>
              <a:t> </a:t>
            </a:r>
            <a:r>
              <a:rPr lang="en-GB" b="0" dirty="0" err="1"/>
              <a:t>defnyddio</a:t>
            </a:r>
            <a:r>
              <a:rPr lang="en-GB" b="0" dirty="0"/>
              <a:t> </a:t>
            </a:r>
            <a:r>
              <a:rPr lang="en-GB" b="0" dirty="0" err="1"/>
              <a:t>fel</a:t>
            </a:r>
            <a:r>
              <a:rPr lang="en-GB" b="0" dirty="0"/>
              <a:t> </a:t>
            </a:r>
            <a:r>
              <a:rPr lang="en-GB" b="0" dirty="0" err="1"/>
              <a:t>enghreifftiau</a:t>
            </a:r>
            <a:r>
              <a:rPr lang="en-GB" b="0" dirty="0"/>
              <a:t> o </a:t>
            </a:r>
            <a:r>
              <a:rPr lang="en-GB" b="0" dirty="0" err="1"/>
              <a:t>sut</a:t>
            </a:r>
            <a:r>
              <a:rPr lang="en-GB" b="0" dirty="0"/>
              <a:t> y </a:t>
            </a:r>
            <a:r>
              <a:rPr lang="en-GB" b="0" dirty="0" err="1"/>
              <a:t>gellir</a:t>
            </a:r>
            <a:r>
              <a:rPr lang="en-GB" b="0" dirty="0"/>
              <a:t> </a:t>
            </a:r>
            <a:r>
              <a:rPr lang="en-GB" b="0" dirty="0" err="1"/>
              <a:t>cyflawni'r</a:t>
            </a:r>
            <a:r>
              <a:rPr lang="en-GB" b="0" dirty="0"/>
              <a:t> </a:t>
            </a:r>
            <a:r>
              <a:rPr lang="en-GB" b="0" dirty="0" err="1"/>
              <a:t>dasg</a:t>
            </a:r>
            <a:r>
              <a:rPr lang="en-GB" b="0" dirty="0"/>
              <a:t> hon neu </a:t>
            </a:r>
            <a:r>
              <a:rPr lang="en-GB" b="0" dirty="0" err="1"/>
              <a:t>i</a:t>
            </a:r>
            <a:r>
              <a:rPr lang="en-GB" b="0" dirty="0"/>
              <a:t> </a:t>
            </a:r>
            <a:r>
              <a:rPr lang="en-GB" b="0" dirty="0" err="1"/>
              <a:t>ganfod</a:t>
            </a:r>
            <a:r>
              <a:rPr lang="en-GB" b="0" dirty="0"/>
              <a:t> </a:t>
            </a:r>
            <a:r>
              <a:rPr lang="en-GB" b="0" dirty="0" err="1"/>
              <a:t>patrymau</a:t>
            </a:r>
            <a:r>
              <a:rPr lang="en-GB" b="0" dirty="0"/>
              <a:t> </a:t>
            </a:r>
            <a:r>
              <a:rPr lang="en-GB" b="0" dirty="0" err="1"/>
              <a:t>ohoni</a:t>
            </a:r>
            <a:r>
              <a:rPr lang="en-GB" b="0" dirty="0"/>
              <a:t>. </a:t>
            </a:r>
            <a:r>
              <a:rPr lang="en-GB" b="0" dirty="0" err="1"/>
              <a:t>Yna</a:t>
            </a:r>
            <a:r>
              <a:rPr lang="en-GB" b="0" dirty="0"/>
              <a:t> </a:t>
            </a:r>
            <a:r>
              <a:rPr lang="en-GB" b="0" dirty="0" err="1"/>
              <a:t>mae'r</a:t>
            </a:r>
            <a:r>
              <a:rPr lang="en-GB" b="0" dirty="0"/>
              <a:t> system </a:t>
            </a:r>
            <a:r>
              <a:rPr lang="en-GB" b="0" dirty="0" err="1"/>
              <a:t>yn</a:t>
            </a:r>
            <a:r>
              <a:rPr lang="en-GB" b="0" dirty="0"/>
              <a:t> </a:t>
            </a:r>
            <a:r>
              <a:rPr lang="en-GB" b="0" dirty="0" err="1"/>
              <a:t>dysgu</a:t>
            </a:r>
            <a:r>
              <a:rPr lang="en-GB" b="0" dirty="0"/>
              <a:t> </a:t>
            </a:r>
            <a:r>
              <a:rPr lang="en-GB" b="0" dirty="0" err="1"/>
              <a:t>sut</a:t>
            </a:r>
            <a:r>
              <a:rPr lang="en-GB" b="0" dirty="0"/>
              <a:t> </a:t>
            </a:r>
            <a:r>
              <a:rPr lang="en-GB" b="0" dirty="0" err="1"/>
              <a:t>orau</a:t>
            </a:r>
            <a:r>
              <a:rPr lang="en-GB" b="0" dirty="0"/>
              <a:t> </a:t>
            </a:r>
            <a:r>
              <a:rPr lang="en-GB" b="0" dirty="0" err="1"/>
              <a:t>i</a:t>
            </a:r>
            <a:r>
              <a:rPr lang="en-GB" b="0" dirty="0"/>
              <a:t> </a:t>
            </a:r>
            <a:r>
              <a:rPr lang="en-GB" b="0" dirty="0" err="1"/>
              <a:t>gyflawni'r</a:t>
            </a:r>
            <a:r>
              <a:rPr lang="en-GB" b="0" dirty="0"/>
              <a:t> </a:t>
            </a:r>
            <a:r>
              <a:rPr lang="en-GB" b="0" dirty="0" err="1"/>
              <a:t>allbwn</a:t>
            </a:r>
            <a:r>
              <a:rPr lang="en-GB" b="0" dirty="0"/>
              <a:t> a </a:t>
            </a:r>
            <a:r>
              <a:rPr lang="en-GB" b="0" dirty="0" err="1"/>
              <a:t>ddymunir</a:t>
            </a:r>
            <a:r>
              <a:rPr lang="en-GB" b="0" dirty="0"/>
              <a:t>.</a:t>
            </a:r>
          </a:p>
          <a:p>
            <a:pPr marL="171450" lvl="0" indent="-171450" algn="l" rtl="0">
              <a:lnSpc>
                <a:spcPct val="100000"/>
              </a:lnSpc>
              <a:spcBef>
                <a:spcPts val="0"/>
              </a:spcBef>
              <a:spcAft>
                <a:spcPts val="0"/>
              </a:spcAft>
              <a:buSzPts val="1100"/>
              <a:buFont typeface="Arial" panose="020B0604020202020204" pitchFamily="34" charset="0"/>
              <a:buChar char="•"/>
            </a:pPr>
            <a:endParaRPr lang="en-GB" b="0"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algorithm? </a:t>
            </a:r>
            <a:r>
              <a:rPr lang="en-GB" b="0" dirty="0"/>
              <a:t>Mae algorithm </a:t>
            </a:r>
            <a:r>
              <a:rPr lang="en-GB" b="0" dirty="0" err="1"/>
              <a:t>yn</a:t>
            </a:r>
            <a:r>
              <a:rPr lang="en-GB" b="0" dirty="0"/>
              <a:t> </a:t>
            </a:r>
            <a:r>
              <a:rPr lang="en-GB" b="0" dirty="0" err="1"/>
              <a:t>rhestr</a:t>
            </a:r>
            <a:r>
              <a:rPr lang="en-GB" b="0" dirty="0"/>
              <a:t> o </a:t>
            </a:r>
            <a:r>
              <a:rPr lang="en-GB" b="0" dirty="0" err="1"/>
              <a:t>reolau</a:t>
            </a:r>
            <a:r>
              <a:rPr lang="en-GB" b="0" dirty="0"/>
              <a:t> y </a:t>
            </a:r>
            <a:r>
              <a:rPr lang="en-GB" b="0" dirty="0" err="1"/>
              <a:t>gellir</a:t>
            </a:r>
            <a:r>
              <a:rPr lang="en-GB" b="0" dirty="0"/>
              <a:t> </a:t>
            </a:r>
            <a:r>
              <a:rPr lang="en-GB" b="0" dirty="0" err="1"/>
              <a:t>eu</a:t>
            </a:r>
            <a:r>
              <a:rPr lang="en-GB" b="0" dirty="0"/>
              <a:t> </a:t>
            </a:r>
            <a:r>
              <a:rPr lang="en-GB" b="0" dirty="0" err="1"/>
              <a:t>dilyn</a:t>
            </a:r>
            <a:r>
              <a:rPr lang="en-GB" b="0" dirty="0"/>
              <a:t> </a:t>
            </a:r>
            <a:r>
              <a:rPr lang="en-GB" b="0" dirty="0" err="1"/>
              <a:t>i</a:t>
            </a:r>
            <a:r>
              <a:rPr lang="en-GB" b="0" dirty="0"/>
              <a:t> </a:t>
            </a:r>
            <a:r>
              <a:rPr lang="en-GB" b="0" dirty="0" err="1"/>
              <a:t>ddatrys</a:t>
            </a:r>
            <a:r>
              <a:rPr lang="en-GB" b="0" dirty="0"/>
              <a:t> problem neu </a:t>
            </a:r>
            <a:r>
              <a:rPr lang="en-GB" b="0" dirty="0" err="1"/>
              <a:t>i</a:t>
            </a:r>
            <a:r>
              <a:rPr lang="en-GB" b="0" dirty="0"/>
              <a:t> </a:t>
            </a:r>
            <a:r>
              <a:rPr lang="en-GB" b="0" dirty="0" err="1"/>
              <a:t>wneud</a:t>
            </a:r>
            <a:r>
              <a:rPr lang="en-GB" b="0" dirty="0"/>
              <a:t> </a:t>
            </a:r>
            <a:r>
              <a:rPr lang="en-GB" b="0" dirty="0" err="1"/>
              <a:t>penderfyniad</a:t>
            </a:r>
            <a:r>
              <a:rPr lang="en-GB" b="0" dirty="0"/>
              <a:t>. </a:t>
            </a:r>
            <a:r>
              <a:rPr lang="en-GB" b="0" dirty="0" err="1"/>
              <a:t>Edrychwch</a:t>
            </a:r>
            <a:r>
              <a:rPr lang="en-GB" b="0" dirty="0"/>
              <a:t> </a:t>
            </a:r>
            <a:r>
              <a:rPr lang="en-GB" b="0" dirty="0" err="1"/>
              <a:t>ar</a:t>
            </a:r>
            <a:r>
              <a:rPr lang="en-GB" b="0" dirty="0"/>
              <a:t> </a:t>
            </a:r>
            <a:r>
              <a:rPr lang="en-GB" b="0" dirty="0" err="1"/>
              <a:t>yr</a:t>
            </a:r>
            <a:r>
              <a:rPr lang="en-GB" b="0" dirty="0"/>
              <a:t> </a:t>
            </a:r>
            <a:r>
              <a:rPr lang="en-GB" b="0" dirty="0" err="1"/>
              <a:t>esboniad</a:t>
            </a:r>
            <a:r>
              <a:rPr lang="en-GB" b="0" dirty="0"/>
              <a:t> </a:t>
            </a:r>
            <a:r>
              <a:rPr lang="en-GB" b="0" dirty="0" err="1"/>
              <a:t>syml</a:t>
            </a:r>
            <a:r>
              <a:rPr lang="en-GB" b="0" dirty="0"/>
              <a:t> </a:t>
            </a:r>
            <a:r>
              <a:rPr lang="en-GB" b="0" dirty="0" err="1"/>
              <a:t>hwn</a:t>
            </a:r>
            <a:r>
              <a:rPr lang="en-GB" b="0" dirty="0"/>
              <a:t> </a:t>
            </a:r>
            <a:r>
              <a:rPr lang="en-GB" b="0" dirty="0" err="1"/>
              <a:t>gan</a:t>
            </a:r>
            <a:r>
              <a:rPr lang="en-GB" b="0" dirty="0"/>
              <a:t> BBC Bitesize https://www.bbc.com/bitesize/articles/z3whpv4</a:t>
            </a:r>
          </a:p>
          <a:p>
            <a:pPr marL="171450" lvl="0" indent="-171450" algn="l" rtl="0">
              <a:lnSpc>
                <a:spcPct val="100000"/>
              </a:lnSpc>
              <a:spcBef>
                <a:spcPts val="0"/>
              </a:spcBef>
              <a:spcAft>
                <a:spcPts val="0"/>
              </a:spcAft>
              <a:buSzPts val="1100"/>
              <a:buFont typeface="Arial" panose="020B0604020202020204" pitchFamily="34" charset="0"/>
              <a:buChar char="•"/>
            </a:pPr>
            <a:endParaRPr lang="en-GB" b="0" dirty="0"/>
          </a:p>
          <a:p>
            <a:pPr marL="171450" lvl="0" indent="-171450" algn="l" rtl="0">
              <a:lnSpc>
                <a:spcPct val="100000"/>
              </a:lnSpc>
              <a:spcBef>
                <a:spcPts val="0"/>
              </a:spcBef>
              <a:spcAft>
                <a:spcPts val="0"/>
              </a:spcAft>
              <a:buSzPts val="1100"/>
              <a:buFont typeface="Arial" panose="020B0604020202020204" pitchFamily="34" charset="0"/>
              <a:buChar char="•"/>
            </a:pPr>
            <a:r>
              <a:rPr lang="en-GB" b="1" dirty="0"/>
              <a:t>Beth </a:t>
            </a:r>
            <a:r>
              <a:rPr lang="en-GB" b="1" dirty="0" err="1"/>
              <a:t>yw</a:t>
            </a:r>
            <a:r>
              <a:rPr lang="en-GB" b="1" dirty="0"/>
              <a:t> robot? </a:t>
            </a:r>
            <a:r>
              <a:rPr lang="en-GB" b="0" dirty="0" err="1"/>
              <a:t>Yng</a:t>
            </a:r>
            <a:r>
              <a:rPr lang="en-GB" b="0" dirty="0"/>
              <a:t> </a:t>
            </a:r>
            <a:r>
              <a:rPr lang="en-GB" b="0" dirty="0" err="1"/>
              <a:t>nghyd-destun</a:t>
            </a:r>
            <a:r>
              <a:rPr lang="en-GB" b="0" dirty="0"/>
              <a:t> </a:t>
            </a:r>
            <a:r>
              <a:rPr lang="en-GB" b="0" dirty="0" err="1"/>
              <a:t>dysgu</a:t>
            </a:r>
            <a:r>
              <a:rPr lang="en-GB" b="0" dirty="0"/>
              <a:t> </a:t>
            </a:r>
            <a:r>
              <a:rPr lang="en-GB" b="0" dirty="0" err="1"/>
              <a:t>peiriannau</a:t>
            </a:r>
            <a:r>
              <a:rPr lang="en-GB" b="0" dirty="0"/>
              <a:t> ac AI, </a:t>
            </a:r>
            <a:r>
              <a:rPr lang="en-GB" b="0" dirty="0" err="1"/>
              <a:t>mae</a:t>
            </a:r>
            <a:r>
              <a:rPr lang="en-GB" b="0" dirty="0"/>
              <a:t> ‘robot’ </a:t>
            </a:r>
            <a:r>
              <a:rPr lang="en-GB" b="0" dirty="0" err="1"/>
              <a:t>fel</a:t>
            </a:r>
            <a:r>
              <a:rPr lang="en-GB" b="0" dirty="0"/>
              <a:t> </a:t>
            </a:r>
            <a:r>
              <a:rPr lang="en-GB" b="0" dirty="0" err="1"/>
              <a:t>rheol</a:t>
            </a:r>
            <a:r>
              <a:rPr lang="en-GB" b="0" dirty="0"/>
              <a:t> </a:t>
            </a:r>
            <a:r>
              <a:rPr lang="en-GB" b="0" dirty="0" err="1"/>
              <a:t>yn</a:t>
            </a:r>
            <a:r>
              <a:rPr lang="en-GB" b="0" dirty="0"/>
              <a:t> </a:t>
            </a:r>
            <a:r>
              <a:rPr lang="en-GB" b="0" dirty="0" err="1"/>
              <a:t>cyfeirio</a:t>
            </a:r>
            <a:r>
              <a:rPr lang="en-GB" b="0" dirty="0"/>
              <a:t> at </a:t>
            </a:r>
            <a:r>
              <a:rPr lang="en-GB" b="0" dirty="0" err="1"/>
              <a:t>ffurf</a:t>
            </a:r>
            <a:r>
              <a:rPr lang="en-GB" b="0" dirty="0"/>
              <a:t> </a:t>
            </a:r>
            <a:r>
              <a:rPr lang="en-GB" b="0" dirty="0" err="1"/>
              <a:t>ymgorfforedig</a:t>
            </a:r>
            <a:r>
              <a:rPr lang="en-GB" b="0" dirty="0"/>
              <a:t> AI; </a:t>
            </a:r>
            <a:r>
              <a:rPr lang="en-GB" b="0" dirty="0" err="1"/>
              <a:t>mae</a:t>
            </a:r>
            <a:r>
              <a:rPr lang="en-GB" b="0" dirty="0"/>
              <a:t> </a:t>
            </a:r>
            <a:r>
              <a:rPr lang="en-GB" b="0" dirty="0" err="1"/>
              <a:t>robotiaid</a:t>
            </a:r>
            <a:r>
              <a:rPr lang="en-GB" b="0" dirty="0"/>
              <a:t> </a:t>
            </a:r>
            <a:r>
              <a:rPr lang="en-GB" b="0" dirty="0" err="1"/>
              <a:t>yn</a:t>
            </a:r>
            <a:r>
              <a:rPr lang="en-GB" b="0" dirty="0"/>
              <a:t> </a:t>
            </a:r>
            <a:r>
              <a:rPr lang="en-GB" b="0" dirty="0" err="1"/>
              <a:t>gyfryngau</a:t>
            </a:r>
            <a:r>
              <a:rPr lang="en-GB" b="0" dirty="0"/>
              <a:t> </a:t>
            </a:r>
            <a:r>
              <a:rPr lang="en-GB" b="0" dirty="0" err="1"/>
              <a:t>corfforol</a:t>
            </a:r>
            <a:r>
              <a:rPr lang="en-GB" b="0" dirty="0"/>
              <a:t> </a:t>
            </a:r>
            <a:r>
              <a:rPr lang="en-GB" b="0" dirty="0" err="1"/>
              <a:t>sy'n</a:t>
            </a:r>
            <a:r>
              <a:rPr lang="en-GB" b="0" dirty="0"/>
              <a:t> </a:t>
            </a:r>
            <a:r>
              <a:rPr lang="en-GB" b="0" dirty="0" err="1"/>
              <a:t>gweithredu</a:t>
            </a:r>
            <a:r>
              <a:rPr lang="en-GB" b="0" dirty="0"/>
              <a:t> </a:t>
            </a:r>
            <a:r>
              <a:rPr lang="en-GB" b="0" dirty="0" err="1"/>
              <a:t>yn</a:t>
            </a:r>
            <a:r>
              <a:rPr lang="en-GB" b="0" dirty="0"/>
              <a:t> y </a:t>
            </a:r>
            <a:r>
              <a:rPr lang="en-GB" b="0" dirty="0" err="1"/>
              <a:t>byd</a:t>
            </a:r>
            <a:r>
              <a:rPr lang="en-GB" b="0" dirty="0"/>
              <a:t> go </a:t>
            </a:r>
            <a:r>
              <a:rPr lang="en-GB" b="0" dirty="0" err="1"/>
              <a:t>iawn</a:t>
            </a:r>
            <a:r>
              <a:rPr lang="en-GB" b="0" dirty="0"/>
              <a:t>. </a:t>
            </a:r>
            <a:r>
              <a:rPr lang="en-GB" b="0" dirty="0" err="1"/>
              <a:t>Efallai</a:t>
            </a:r>
            <a:r>
              <a:rPr lang="en-GB" b="0" dirty="0"/>
              <a:t> y </a:t>
            </a:r>
            <a:r>
              <a:rPr lang="en-GB" b="0" dirty="0" err="1"/>
              <a:t>bydd</a:t>
            </a:r>
            <a:r>
              <a:rPr lang="en-GB" b="0" dirty="0"/>
              <a:t> </a:t>
            </a:r>
            <a:r>
              <a:rPr lang="en-GB" b="0" dirty="0" err="1"/>
              <a:t>gan</a:t>
            </a:r>
            <a:r>
              <a:rPr lang="en-GB" b="0" dirty="0"/>
              <a:t> </a:t>
            </a:r>
            <a:r>
              <a:rPr lang="en-GB" b="0" dirty="0" err="1"/>
              <a:t>yr</a:t>
            </a:r>
            <a:r>
              <a:rPr lang="en-GB" b="0" dirty="0"/>
              <a:t> </a:t>
            </a:r>
            <a:r>
              <a:rPr lang="en-GB" b="0" dirty="0" err="1"/>
              <a:t>amlygiadau</a:t>
            </a:r>
            <a:r>
              <a:rPr lang="en-GB" b="0" dirty="0"/>
              <a:t> </a:t>
            </a:r>
            <a:r>
              <a:rPr lang="en-GB" b="0" dirty="0" err="1"/>
              <a:t>corfforol</a:t>
            </a:r>
            <a:r>
              <a:rPr lang="en-GB" b="0" dirty="0"/>
              <a:t> </a:t>
            </a:r>
            <a:r>
              <a:rPr lang="en-GB" b="0" dirty="0" err="1"/>
              <a:t>hyn</a:t>
            </a:r>
            <a:r>
              <a:rPr lang="en-GB" b="0" dirty="0"/>
              <a:t> </a:t>
            </a:r>
            <a:r>
              <a:rPr lang="en-GB" b="0" dirty="0" err="1"/>
              <a:t>fewnbynnau</a:t>
            </a:r>
            <a:r>
              <a:rPr lang="en-GB" b="0" dirty="0"/>
              <a:t> a </a:t>
            </a:r>
            <a:r>
              <a:rPr lang="en-GB" b="0" dirty="0" err="1"/>
              <a:t>galluoedd</a:t>
            </a:r>
            <a:r>
              <a:rPr lang="en-GB" b="0" dirty="0"/>
              <a:t> </a:t>
            </a:r>
            <a:r>
              <a:rPr lang="en-GB" b="0" dirty="0" err="1"/>
              <a:t>synhwyraidd</a:t>
            </a:r>
            <a:r>
              <a:rPr lang="en-GB" b="0" dirty="0"/>
              <a:t> </a:t>
            </a:r>
            <a:r>
              <a:rPr lang="en-GB" b="0" dirty="0" err="1"/>
              <a:t>sy'n</a:t>
            </a:r>
            <a:r>
              <a:rPr lang="en-GB" b="0" dirty="0"/>
              <a:t> </a:t>
            </a:r>
            <a:r>
              <a:rPr lang="en-GB" b="0" dirty="0" err="1"/>
              <a:t>cael</a:t>
            </a:r>
            <a:r>
              <a:rPr lang="en-GB" b="0" dirty="0"/>
              <a:t> </a:t>
            </a:r>
            <a:r>
              <a:rPr lang="en-GB" b="0" dirty="0" err="1"/>
              <a:t>eu</a:t>
            </a:r>
            <a:r>
              <a:rPr lang="en-GB" b="0" dirty="0"/>
              <a:t> </a:t>
            </a:r>
            <a:r>
              <a:rPr lang="en-GB" b="0" dirty="0" err="1"/>
              <a:t>pweru</a:t>
            </a:r>
            <a:r>
              <a:rPr lang="en-GB" b="0" dirty="0"/>
              <a:t> </a:t>
            </a:r>
            <a:r>
              <a:rPr lang="en-GB" b="0" dirty="0" err="1"/>
              <a:t>gan</a:t>
            </a:r>
            <a:r>
              <a:rPr lang="en-GB" b="0" dirty="0"/>
              <a:t> </a:t>
            </a:r>
            <a:r>
              <a:rPr lang="en-GB" b="0" dirty="0" err="1"/>
              <a:t>ddysgu</a:t>
            </a:r>
            <a:r>
              <a:rPr lang="en-GB" b="0" dirty="0"/>
              <a:t> </a:t>
            </a:r>
            <a:r>
              <a:rPr lang="en-GB" b="0" dirty="0" err="1"/>
              <a:t>peirianyddol</a:t>
            </a:r>
            <a:r>
              <a:rPr lang="en-GB" b="0" dirty="0"/>
              <a:t>.</a:t>
            </a:r>
          </a:p>
          <a:p>
            <a:pPr marL="171450" lvl="0" indent="-171450" algn="l" rtl="0">
              <a:lnSpc>
                <a:spcPct val="100000"/>
              </a:lnSpc>
              <a:spcBef>
                <a:spcPts val="0"/>
              </a:spcBef>
              <a:spcAft>
                <a:spcPts val="0"/>
              </a:spcAft>
              <a:buSzPts val="1100"/>
              <a:buFont typeface="Arial" panose="020B0604020202020204" pitchFamily="34" charset="0"/>
              <a:buChar char="•"/>
            </a:pPr>
            <a:endParaRPr lang="en-GB" b="0" dirty="0"/>
          </a:p>
          <a:p>
            <a:pPr marL="171450" lvl="0" indent="-171450" algn="l" rtl="0">
              <a:lnSpc>
                <a:spcPct val="100000"/>
              </a:lnSpc>
              <a:spcBef>
                <a:spcPts val="0"/>
              </a:spcBef>
              <a:spcAft>
                <a:spcPts val="0"/>
              </a:spcAft>
              <a:buSzPts val="1100"/>
              <a:buFont typeface="Arial" panose="020B0604020202020204" pitchFamily="34" charset="0"/>
              <a:buChar char="•"/>
            </a:pPr>
            <a:r>
              <a:rPr lang="en-GB" b="0" dirty="0" err="1"/>
              <a:t>Cydnabod</a:t>
            </a:r>
            <a:r>
              <a:rPr lang="en-GB" b="0" dirty="0"/>
              <a:t> </a:t>
            </a:r>
            <a:r>
              <a:rPr lang="en-GB" b="0" dirty="0" err="1"/>
              <a:t>patrwm</a:t>
            </a:r>
            <a:r>
              <a:rPr lang="en-GB" b="0" dirty="0"/>
              <a:t> </a:t>
            </a:r>
            <a:r>
              <a:rPr lang="en-GB" b="0" dirty="0" err="1"/>
              <a:t>yw</a:t>
            </a:r>
            <a:r>
              <a:rPr lang="en-GB" b="0" dirty="0"/>
              <a:t> </a:t>
            </a:r>
            <a:r>
              <a:rPr lang="en-GB" b="1" dirty="0" err="1"/>
              <a:t>dosbarthu</a:t>
            </a:r>
            <a:r>
              <a:rPr lang="en-GB" b="1" dirty="0"/>
              <a:t> data </a:t>
            </a:r>
            <a:r>
              <a:rPr lang="en-GB" b="1" dirty="0" err="1"/>
              <a:t>yn</a:t>
            </a:r>
            <a:r>
              <a:rPr lang="en-GB" b="1" dirty="0"/>
              <a:t> </a:t>
            </a:r>
            <a:r>
              <a:rPr lang="en-GB" b="1" dirty="0" err="1"/>
              <a:t>seiliedig</a:t>
            </a:r>
            <a:r>
              <a:rPr lang="en-GB" b="1" dirty="0"/>
              <a:t> </a:t>
            </a:r>
            <a:r>
              <a:rPr lang="en-GB" b="1" dirty="0" err="1"/>
              <a:t>ar</a:t>
            </a:r>
            <a:r>
              <a:rPr lang="en-GB" b="1" dirty="0"/>
              <a:t> </a:t>
            </a:r>
            <a:r>
              <a:rPr lang="en-GB" b="1" dirty="0" err="1"/>
              <a:t>brofiad</a:t>
            </a:r>
            <a:r>
              <a:rPr lang="en-GB" b="1" dirty="0"/>
              <a:t> </a:t>
            </a:r>
            <a:r>
              <a:rPr lang="en-GB" b="0" dirty="0"/>
              <a:t>neu </a:t>
            </a:r>
            <a:r>
              <a:rPr lang="en-GB" b="0" dirty="0" err="1"/>
              <a:t>ar</a:t>
            </a:r>
            <a:r>
              <a:rPr lang="en-GB" b="0" dirty="0"/>
              <a:t> </a:t>
            </a:r>
            <a:r>
              <a:rPr lang="en-GB" b="0" dirty="0" err="1"/>
              <a:t>wybodaeth</a:t>
            </a:r>
            <a:r>
              <a:rPr lang="en-GB" b="0" dirty="0"/>
              <a:t> </a:t>
            </a:r>
            <a:r>
              <a:rPr lang="en-GB" b="0" dirty="0" err="1"/>
              <a:t>ystadegol</a:t>
            </a:r>
            <a:r>
              <a:rPr lang="en-GB" b="0" dirty="0"/>
              <a:t> (</a:t>
            </a:r>
            <a:r>
              <a:rPr lang="en-GB" b="0" dirty="0" err="1"/>
              <a:t>dysgu</a:t>
            </a:r>
            <a:r>
              <a:rPr lang="en-GB" b="0" dirty="0"/>
              <a:t> </a:t>
            </a:r>
            <a:r>
              <a:rPr lang="en-GB" b="0" dirty="0" err="1"/>
              <a:t>trwy</a:t>
            </a:r>
            <a:r>
              <a:rPr lang="en-GB" b="0" dirty="0"/>
              <a:t> </a:t>
            </a:r>
            <a:r>
              <a:rPr lang="en-GB" b="0" dirty="0" err="1"/>
              <a:t>esiampl</a:t>
            </a:r>
            <a:r>
              <a:rPr lang="en-GB" b="0" dirty="0"/>
              <a:t> </a:t>
            </a:r>
            <a:r>
              <a:rPr lang="en-GB" b="0" dirty="0" err="1"/>
              <a:t>yn</a:t>
            </a:r>
            <a:r>
              <a:rPr lang="en-GB" b="0" dirty="0"/>
              <a:t> </a:t>
            </a:r>
            <a:r>
              <a:rPr lang="en-GB" b="0" dirty="0" err="1"/>
              <a:t>hytrach</a:t>
            </a:r>
            <a:r>
              <a:rPr lang="en-GB" b="0" dirty="0"/>
              <a:t> </a:t>
            </a:r>
            <a:r>
              <a:rPr lang="en-GB" b="0" dirty="0" err="1"/>
              <a:t>na</a:t>
            </a:r>
            <a:r>
              <a:rPr lang="en-GB" b="0" dirty="0"/>
              <a:t> </a:t>
            </a:r>
            <a:r>
              <a:rPr lang="en-GB" b="0" dirty="0" err="1"/>
              <a:t>dysgu</a:t>
            </a:r>
            <a:r>
              <a:rPr lang="en-GB" b="0" dirty="0"/>
              <a:t> </a:t>
            </a:r>
            <a:r>
              <a:rPr lang="en-GB" b="0" dirty="0" err="1"/>
              <a:t>yn</a:t>
            </a:r>
            <a:r>
              <a:rPr lang="en-GB" b="0" dirty="0"/>
              <a:t> </a:t>
            </a:r>
            <a:r>
              <a:rPr lang="en-GB" b="0" dirty="0" err="1"/>
              <a:t>ôl</a:t>
            </a:r>
            <a:r>
              <a:rPr lang="en-GB" b="0" dirty="0"/>
              <a:t> </a:t>
            </a:r>
            <a:r>
              <a:rPr lang="en-GB" b="0" dirty="0" err="1"/>
              <a:t>rheolau</a:t>
            </a:r>
            <a:r>
              <a:rPr lang="en-GB" b="0" dirty="0"/>
              <a:t>).</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5</a:t>
            </a:fld>
            <a:endParaRPr lang="en-GB"/>
          </a:p>
        </p:txBody>
      </p:sp>
    </p:spTree>
    <p:extLst>
      <p:ext uri="{BB962C8B-B14F-4D97-AF65-F5344CB8AC3E}">
        <p14:creationId xmlns:p14="http://schemas.microsoft.com/office/powerpoint/2010/main" val="52959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SzPts val="1100"/>
            </a:pPr>
            <a:r>
              <a:rPr lang="en-GB" sz="750" b="1" dirty="0">
                <a:solidFill>
                  <a:srgbClr val="434343"/>
                </a:solidFill>
              </a:rPr>
              <a:t>1. </a:t>
            </a:r>
            <a:r>
              <a:rPr lang="en-GB" sz="800" b="1" dirty="0" err="1"/>
              <a:t>Mewn</a:t>
            </a:r>
            <a:r>
              <a:rPr lang="en-GB" sz="800" b="1" dirty="0"/>
              <a:t> </a:t>
            </a:r>
            <a:r>
              <a:rPr lang="en-GB" sz="800" b="1" dirty="0" err="1"/>
              <a:t>parau</a:t>
            </a:r>
            <a:endParaRPr lang="en-GB" sz="800" b="1" dirty="0"/>
          </a:p>
          <a:p>
            <a:pPr fontAlgn="base"/>
            <a:r>
              <a:rPr lang="en-GB" sz="800" dirty="0" err="1"/>
              <a:t>Gofynnwch</a:t>
            </a:r>
            <a:r>
              <a:rPr lang="en-GB" sz="800" dirty="0"/>
              <a:t> </a:t>
            </a:r>
            <a:r>
              <a:rPr lang="en-GB" sz="800" dirty="0" err="1"/>
              <a:t>i'r</a:t>
            </a:r>
            <a:r>
              <a:rPr lang="en-GB" sz="800" dirty="0"/>
              <a:t> </a:t>
            </a:r>
            <a:r>
              <a:rPr lang="en-GB" sz="800" dirty="0" err="1"/>
              <a:t>myfyrwyr</a:t>
            </a:r>
            <a:r>
              <a:rPr lang="en-GB" sz="800" dirty="0"/>
              <a:t> </a:t>
            </a:r>
            <a:r>
              <a:rPr lang="en-GB" sz="800" dirty="0" err="1"/>
              <a:t>rannu</a:t>
            </a:r>
            <a:r>
              <a:rPr lang="en-GB" sz="800" dirty="0"/>
              <a:t> </a:t>
            </a:r>
            <a:r>
              <a:rPr lang="en-GB" sz="800" dirty="0" err="1"/>
              <a:t>enghreifftiau</a:t>
            </a:r>
            <a:r>
              <a:rPr lang="en-GB" sz="800" dirty="0"/>
              <a:t>, </a:t>
            </a:r>
            <a:r>
              <a:rPr lang="en-GB" sz="800" dirty="0" err="1"/>
              <a:t>o'u</a:t>
            </a:r>
            <a:r>
              <a:rPr lang="en-GB" sz="800" dirty="0"/>
              <a:t> </a:t>
            </a:r>
            <a:r>
              <a:rPr lang="en-GB" sz="800" dirty="0" err="1"/>
              <a:t>bywydau</a:t>
            </a:r>
            <a:r>
              <a:rPr lang="en-GB" sz="800" dirty="0"/>
              <a:t> </a:t>
            </a:r>
            <a:r>
              <a:rPr lang="en-GB" sz="800" dirty="0" err="1"/>
              <a:t>eu</a:t>
            </a:r>
            <a:r>
              <a:rPr lang="en-GB" sz="800" dirty="0"/>
              <a:t> </a:t>
            </a:r>
            <a:r>
              <a:rPr lang="en-GB" sz="800" dirty="0" err="1"/>
              <a:t>hunain</a:t>
            </a:r>
            <a:r>
              <a:rPr lang="en-GB" sz="800" dirty="0"/>
              <a:t>, y </a:t>
            </a:r>
            <a:r>
              <a:rPr lang="en-GB" sz="800" dirty="0" err="1"/>
              <a:t>maen</a:t>
            </a:r>
            <a:r>
              <a:rPr lang="en-GB" sz="800" dirty="0"/>
              <a:t> </a:t>
            </a:r>
            <a:r>
              <a:rPr lang="en-GB" sz="800" dirty="0" err="1"/>
              <a:t>nhw'n</a:t>
            </a:r>
            <a:r>
              <a:rPr lang="en-GB" sz="800" dirty="0"/>
              <a:t> </a:t>
            </a:r>
            <a:r>
              <a:rPr lang="en-GB" sz="800" dirty="0" err="1"/>
              <a:t>meddwl</a:t>
            </a:r>
            <a:r>
              <a:rPr lang="en-GB" sz="800" dirty="0"/>
              <a:t> </a:t>
            </a:r>
            <a:r>
              <a:rPr lang="en-GB" sz="800" dirty="0" err="1"/>
              <a:t>allai</a:t>
            </a:r>
            <a:r>
              <a:rPr lang="en-GB" sz="800" dirty="0"/>
              <a:t> </a:t>
            </a:r>
            <a:r>
              <a:rPr lang="en-GB" sz="800" dirty="0" err="1"/>
              <a:t>ddefnyddio</a:t>
            </a:r>
            <a:r>
              <a:rPr lang="en-GB" sz="800" dirty="0"/>
              <a:t> </a:t>
            </a:r>
            <a:r>
              <a:rPr lang="en-GB" sz="800" dirty="0" err="1"/>
              <a:t>dysgu</a:t>
            </a:r>
            <a:r>
              <a:rPr lang="en-GB" sz="800" dirty="0"/>
              <a:t> </a:t>
            </a:r>
            <a:r>
              <a:rPr lang="en-GB" sz="800" dirty="0" err="1"/>
              <a:t>peirianyddol</a:t>
            </a:r>
            <a:r>
              <a:rPr lang="en-GB" sz="800" dirty="0"/>
              <a:t>. </a:t>
            </a:r>
            <a:r>
              <a:rPr lang="en-GB" sz="800" dirty="0" err="1"/>
              <a:t>Efallai</a:t>
            </a:r>
            <a:r>
              <a:rPr lang="en-GB" sz="800" dirty="0"/>
              <a:t> </a:t>
            </a:r>
            <a:r>
              <a:rPr lang="en-GB" sz="800" dirty="0" err="1"/>
              <a:t>fod</a:t>
            </a:r>
            <a:r>
              <a:rPr lang="en-GB" sz="800" dirty="0"/>
              <a:t> </a:t>
            </a:r>
            <a:r>
              <a:rPr lang="en-GB" sz="800" dirty="0" err="1"/>
              <a:t>ganddyn</a:t>
            </a:r>
            <a:r>
              <a:rPr lang="en-GB" sz="800" dirty="0"/>
              <a:t> </a:t>
            </a:r>
            <a:r>
              <a:rPr lang="en-GB" sz="800" dirty="0" err="1"/>
              <a:t>nhw</a:t>
            </a:r>
            <a:r>
              <a:rPr lang="en-GB" sz="800" dirty="0"/>
              <a:t> </a:t>
            </a:r>
            <a:r>
              <a:rPr lang="en-GB" sz="800" dirty="0" err="1"/>
              <a:t>aelodau</a:t>
            </a:r>
            <a:r>
              <a:rPr lang="en-GB" sz="800" dirty="0"/>
              <a:t> </a:t>
            </a:r>
            <a:r>
              <a:rPr lang="en-GB" sz="800" dirty="0" err="1"/>
              <a:t>o'r</a:t>
            </a:r>
            <a:r>
              <a:rPr lang="en-GB" sz="800" dirty="0"/>
              <a:t> </a:t>
            </a:r>
            <a:r>
              <a:rPr lang="en-GB" sz="800" dirty="0" err="1"/>
              <a:t>teulu</a:t>
            </a:r>
            <a:r>
              <a:rPr lang="en-GB" sz="800" dirty="0"/>
              <a:t> </a:t>
            </a:r>
            <a:r>
              <a:rPr lang="en-GB" sz="800" dirty="0" err="1"/>
              <a:t>hefyd</a:t>
            </a:r>
            <a:r>
              <a:rPr lang="en-GB" sz="800" dirty="0"/>
              <a:t> </a:t>
            </a:r>
            <a:r>
              <a:rPr lang="en-GB" sz="800" dirty="0" err="1"/>
              <a:t>sydd</a:t>
            </a:r>
            <a:r>
              <a:rPr lang="en-GB" sz="800" dirty="0"/>
              <a:t> â </a:t>
            </a:r>
            <a:r>
              <a:rPr lang="en-GB" sz="800" dirty="0" err="1"/>
              <a:t>phrofiadau</a:t>
            </a:r>
            <a:r>
              <a:rPr lang="en-GB" sz="800" dirty="0"/>
              <a:t> o </a:t>
            </a:r>
            <a:r>
              <a:rPr lang="en-GB" sz="800" dirty="0" err="1"/>
              <a:t>ddefnyddio</a:t>
            </a:r>
            <a:r>
              <a:rPr lang="en-GB" sz="800" dirty="0"/>
              <a:t> </a:t>
            </a:r>
            <a:r>
              <a:rPr lang="en-GB" sz="800" dirty="0" err="1"/>
              <a:t>dysgu</a:t>
            </a:r>
            <a:r>
              <a:rPr lang="en-GB" sz="800" dirty="0"/>
              <a:t> </a:t>
            </a:r>
            <a:r>
              <a:rPr lang="en-GB" sz="800" dirty="0" err="1"/>
              <a:t>peirianyddol</a:t>
            </a:r>
            <a:r>
              <a:rPr lang="en-GB" sz="800" dirty="0"/>
              <a:t>. </a:t>
            </a:r>
            <a:r>
              <a:rPr lang="en-GB" sz="800" dirty="0" err="1"/>
              <a:t>Defnyddiwch</a:t>
            </a:r>
            <a:r>
              <a:rPr lang="en-GB" sz="800" dirty="0"/>
              <a:t> y </a:t>
            </a:r>
            <a:r>
              <a:rPr lang="en-GB" sz="800" dirty="0" err="1"/>
              <a:t>nodiadau</a:t>
            </a:r>
            <a:r>
              <a:rPr lang="en-GB" sz="800" dirty="0"/>
              <a:t> o dan </a:t>
            </a:r>
            <a:r>
              <a:rPr lang="en-GB" sz="800" dirty="0" err="1"/>
              <a:t>bwynt</a:t>
            </a:r>
            <a:r>
              <a:rPr lang="en-GB" sz="800" dirty="0"/>
              <a:t> 3 </a:t>
            </a:r>
            <a:r>
              <a:rPr lang="en-GB" sz="800" dirty="0" err="1"/>
              <a:t>isod</a:t>
            </a:r>
            <a:r>
              <a:rPr lang="en-GB" sz="800" dirty="0"/>
              <a:t> </a:t>
            </a:r>
            <a:r>
              <a:rPr lang="en-GB" sz="800" dirty="0" err="1"/>
              <a:t>yn</a:t>
            </a:r>
            <a:r>
              <a:rPr lang="en-GB" sz="800" dirty="0"/>
              <a:t> </a:t>
            </a:r>
            <a:r>
              <a:rPr lang="en-GB" sz="800" dirty="0" err="1"/>
              <a:t>ogystal</a:t>
            </a:r>
            <a:r>
              <a:rPr lang="en-GB" sz="800" dirty="0"/>
              <a:t> </a:t>
            </a:r>
            <a:r>
              <a:rPr lang="en-GB" sz="800" dirty="0" err="1"/>
              <a:t>â'r</a:t>
            </a:r>
            <a:r>
              <a:rPr lang="en-GB" sz="800" dirty="0"/>
              <a:t> </a:t>
            </a:r>
            <a:r>
              <a:rPr lang="en-GB" sz="800" dirty="0" err="1"/>
              <a:t>delweddau</a:t>
            </a:r>
            <a:r>
              <a:rPr lang="en-GB" sz="800" dirty="0"/>
              <a:t> </a:t>
            </a:r>
            <a:r>
              <a:rPr lang="en-GB" sz="800" dirty="0" err="1"/>
              <a:t>ar</a:t>
            </a:r>
            <a:r>
              <a:rPr lang="en-GB" sz="800" dirty="0"/>
              <a:t> y </a:t>
            </a:r>
            <a:r>
              <a:rPr lang="en-GB" sz="800" dirty="0" err="1"/>
              <a:t>sleid</a:t>
            </a:r>
            <a:r>
              <a:rPr lang="en-GB" sz="800" dirty="0"/>
              <a:t> </a:t>
            </a:r>
            <a:r>
              <a:rPr lang="en-GB" sz="800" dirty="0" err="1"/>
              <a:t>i</a:t>
            </a:r>
            <a:r>
              <a:rPr lang="en-GB" sz="800" dirty="0"/>
              <a:t> </a:t>
            </a:r>
            <a:r>
              <a:rPr lang="en-GB" sz="800" dirty="0" err="1"/>
              <a:t>helpu</a:t>
            </a:r>
            <a:r>
              <a:rPr lang="en-GB" sz="800" dirty="0"/>
              <a:t> </a:t>
            </a:r>
            <a:r>
              <a:rPr lang="en-GB" sz="800" dirty="0" err="1"/>
              <a:t>i</a:t>
            </a:r>
            <a:r>
              <a:rPr lang="en-GB" sz="800" dirty="0"/>
              <a:t> </a:t>
            </a:r>
            <a:r>
              <a:rPr lang="en-GB" sz="800" dirty="0" err="1"/>
              <a:t>ysgogi</a:t>
            </a:r>
            <a:r>
              <a:rPr lang="en-GB" sz="800" dirty="0"/>
              <a:t> </a:t>
            </a:r>
            <a:r>
              <a:rPr lang="en-GB" sz="800" dirty="0" err="1"/>
              <a:t>os</a:t>
            </a:r>
            <a:r>
              <a:rPr lang="en-GB" sz="800" dirty="0"/>
              <a:t> </a:t>
            </a:r>
            <a:r>
              <a:rPr lang="en-GB" sz="800" dirty="0" err="1"/>
              <a:t>ydyn</a:t>
            </a:r>
            <a:r>
              <a:rPr lang="en-GB" sz="800" dirty="0"/>
              <a:t> </a:t>
            </a:r>
            <a:r>
              <a:rPr lang="en-GB" sz="800" dirty="0" err="1"/>
              <a:t>nhw'n</a:t>
            </a:r>
            <a:r>
              <a:rPr lang="en-GB" sz="800" dirty="0"/>
              <a:t> brin o </a:t>
            </a:r>
            <a:r>
              <a:rPr lang="en-GB" sz="800" dirty="0" err="1"/>
              <a:t>syniadau</a:t>
            </a:r>
            <a:r>
              <a:rPr lang="en-GB" sz="800" dirty="0"/>
              <a:t>. ​</a:t>
            </a:r>
          </a:p>
          <a:p>
            <a:pPr marL="0" lvl="0" indent="0" algn="l">
              <a:lnSpc>
                <a:spcPct val="114999"/>
              </a:lnSpc>
              <a:spcBef>
                <a:spcPts val="0"/>
              </a:spcBef>
              <a:spcAft>
                <a:spcPts val="0"/>
              </a:spcAft>
              <a:buSzPts val="1100"/>
              <a:buNone/>
            </a:pPr>
            <a:endParaRPr lang="en-GB" sz="750" dirty="0">
              <a:solidFill>
                <a:srgbClr val="434343"/>
              </a:solidFill>
              <a:cs typeface="Calibri"/>
            </a:endParaRPr>
          </a:p>
          <a:p>
            <a:pPr>
              <a:lnSpc>
                <a:spcPct val="114999"/>
              </a:lnSpc>
              <a:buSzPts val="1100"/>
            </a:pPr>
            <a:r>
              <a:rPr lang="en-GB" sz="750" b="1" dirty="0">
                <a:solidFill>
                  <a:srgbClr val="434343"/>
                </a:solidFill>
                <a:cs typeface="Calibri"/>
              </a:rPr>
              <a:t>2. </a:t>
            </a:r>
            <a:r>
              <a:rPr lang="en-GB" sz="800" b="1" dirty="0" err="1"/>
              <a:t>Trafod</a:t>
            </a:r>
            <a:r>
              <a:rPr lang="en-US" sz="800" dirty="0"/>
              <a:t>​</a:t>
            </a:r>
          </a:p>
          <a:p>
            <a:pPr fontAlgn="base"/>
            <a:r>
              <a:rPr lang="en-GB" sz="800" dirty="0" err="1"/>
              <a:t>Gofynnwch</a:t>
            </a:r>
            <a:r>
              <a:rPr lang="en-GB" sz="800" dirty="0"/>
              <a:t> </a:t>
            </a:r>
            <a:r>
              <a:rPr lang="en-GB" sz="800" dirty="0" err="1"/>
              <a:t>i'r</a:t>
            </a:r>
            <a:r>
              <a:rPr lang="en-GB" sz="800" dirty="0"/>
              <a:t> </a:t>
            </a:r>
            <a:r>
              <a:rPr lang="en-GB" sz="800" dirty="0" err="1"/>
              <a:t>myfyrwyr</a:t>
            </a:r>
            <a:r>
              <a:rPr lang="en-GB" sz="800" dirty="0"/>
              <a:t> </a:t>
            </a:r>
            <a:r>
              <a:rPr lang="en-GB" sz="800" dirty="0" err="1"/>
              <a:t>rannu</a:t>
            </a:r>
            <a:r>
              <a:rPr lang="en-GB" sz="800" dirty="0"/>
              <a:t> </a:t>
            </a:r>
            <a:r>
              <a:rPr lang="en-GB" sz="800" dirty="0" err="1"/>
              <a:t>rhai</a:t>
            </a:r>
            <a:r>
              <a:rPr lang="en-GB" sz="800" dirty="0"/>
              <a:t> </a:t>
            </a:r>
            <a:r>
              <a:rPr lang="en-GB" sz="800" dirty="0" err="1"/>
              <a:t>o'u</a:t>
            </a:r>
            <a:r>
              <a:rPr lang="en-GB" sz="800" dirty="0"/>
              <a:t> </a:t>
            </a:r>
            <a:r>
              <a:rPr lang="en-GB" sz="800" dirty="0" err="1"/>
              <a:t>syniadau</a:t>
            </a:r>
            <a:r>
              <a:rPr lang="en-GB" sz="800" dirty="0"/>
              <a:t>, </a:t>
            </a:r>
            <a:r>
              <a:rPr lang="en-GB" sz="800" dirty="0" err="1"/>
              <a:t>straeon</a:t>
            </a:r>
            <a:r>
              <a:rPr lang="en-GB" sz="800" dirty="0"/>
              <a:t> a </a:t>
            </a:r>
            <a:r>
              <a:rPr lang="en-GB" sz="800" dirty="0" err="1"/>
              <a:t>phrofiadau</a:t>
            </a:r>
            <a:r>
              <a:rPr lang="en-GB" sz="800" dirty="0"/>
              <a:t> </a:t>
            </a:r>
            <a:r>
              <a:rPr lang="en-GB" sz="800" dirty="0" err="1"/>
              <a:t>gyda'r</a:t>
            </a:r>
            <a:r>
              <a:rPr lang="en-GB" sz="800" dirty="0"/>
              <a:t> </a:t>
            </a:r>
            <a:r>
              <a:rPr lang="en-GB" sz="800" dirty="0" err="1"/>
              <a:t>dosbarth</a:t>
            </a:r>
            <a:r>
              <a:rPr lang="en-GB" sz="800" dirty="0"/>
              <a:t> a </a:t>
            </a:r>
            <a:r>
              <a:rPr lang="en-GB" sz="800" dirty="0" err="1"/>
              <a:t>thrafod</a:t>
            </a:r>
            <a:r>
              <a:rPr lang="en-GB" sz="800" dirty="0"/>
              <a:t> a </a:t>
            </a:r>
            <a:r>
              <a:rPr lang="en-GB" sz="800" dirty="0" err="1"/>
              <a:t>yw</a:t>
            </a:r>
            <a:r>
              <a:rPr lang="en-GB" sz="800" dirty="0"/>
              <a:t> </a:t>
            </a:r>
            <a:r>
              <a:rPr lang="en-GB" sz="800" dirty="0" err="1"/>
              <a:t>dysgu</a:t>
            </a:r>
            <a:r>
              <a:rPr lang="en-GB" sz="800" dirty="0"/>
              <a:t> </a:t>
            </a:r>
            <a:r>
              <a:rPr lang="en-GB" sz="800" dirty="0" err="1"/>
              <a:t>peirianyddol</a:t>
            </a:r>
            <a:r>
              <a:rPr lang="en-GB" sz="800" dirty="0"/>
              <a:t> </a:t>
            </a:r>
            <a:r>
              <a:rPr lang="en-GB" sz="800" dirty="0" err="1"/>
              <a:t>yn</a:t>
            </a:r>
            <a:r>
              <a:rPr lang="en-GB" sz="800" dirty="0"/>
              <a:t> </a:t>
            </a:r>
            <a:r>
              <a:rPr lang="en-GB" sz="800" dirty="0" err="1"/>
              <a:t>cael</a:t>
            </a:r>
            <a:r>
              <a:rPr lang="en-GB" sz="800" dirty="0"/>
              <a:t> </a:t>
            </a:r>
            <a:r>
              <a:rPr lang="en-GB" sz="800" dirty="0" err="1"/>
              <a:t>ei</a:t>
            </a:r>
            <a:r>
              <a:rPr lang="en-GB" sz="800" dirty="0"/>
              <a:t> </a:t>
            </a:r>
            <a:r>
              <a:rPr lang="en-GB" sz="800" dirty="0" err="1"/>
              <a:t>ddefnyddio</a:t>
            </a:r>
            <a:r>
              <a:rPr lang="en-GB" sz="800" dirty="0"/>
              <a:t>. </a:t>
            </a:r>
            <a:r>
              <a:rPr lang="en-GB" sz="800" dirty="0" err="1"/>
              <a:t>Efallai</a:t>
            </a:r>
            <a:r>
              <a:rPr lang="en-GB" sz="800" dirty="0"/>
              <a:t> y </a:t>
            </a:r>
            <a:r>
              <a:rPr lang="en-GB" sz="800" dirty="0" err="1"/>
              <a:t>bydd</a:t>
            </a:r>
            <a:r>
              <a:rPr lang="en-GB" sz="800" dirty="0"/>
              <a:t> </a:t>
            </a:r>
            <a:r>
              <a:rPr lang="en-GB" sz="800" dirty="0" err="1"/>
              <a:t>yn</a:t>
            </a:r>
            <a:r>
              <a:rPr lang="en-GB" sz="800" dirty="0"/>
              <a:t> </a:t>
            </a:r>
            <a:r>
              <a:rPr lang="en-GB" sz="800" dirty="0" err="1"/>
              <a:t>rhaid</a:t>
            </a:r>
            <a:r>
              <a:rPr lang="en-GB" sz="800" dirty="0"/>
              <a:t> </a:t>
            </a:r>
            <a:r>
              <a:rPr lang="en-GB" sz="800" dirty="0" err="1"/>
              <a:t>i</a:t>
            </a:r>
            <a:r>
              <a:rPr lang="en-GB" sz="800" dirty="0"/>
              <a:t> chi </a:t>
            </a:r>
            <a:r>
              <a:rPr lang="en-GB" sz="800" dirty="0" err="1"/>
              <a:t>edrych</a:t>
            </a:r>
            <a:r>
              <a:rPr lang="en-GB" sz="800" dirty="0"/>
              <a:t> </a:t>
            </a:r>
            <a:r>
              <a:rPr lang="en-GB" sz="800" dirty="0" err="1"/>
              <a:t>ar</a:t>
            </a:r>
            <a:r>
              <a:rPr lang="en-GB" sz="800" dirty="0"/>
              <a:t> rai </a:t>
            </a:r>
            <a:r>
              <a:rPr lang="en-GB" sz="800" dirty="0" err="1"/>
              <a:t>o'r</a:t>
            </a:r>
            <a:r>
              <a:rPr lang="en-GB" sz="800" dirty="0"/>
              <a:t> </a:t>
            </a:r>
            <a:r>
              <a:rPr lang="en-GB" sz="800" dirty="0" err="1"/>
              <a:t>atebion</a:t>
            </a:r>
            <a:r>
              <a:rPr lang="en-GB" sz="800" dirty="0"/>
              <a:t> </a:t>
            </a:r>
            <a:r>
              <a:rPr lang="en-GB" sz="800" dirty="0" err="1"/>
              <a:t>yn</a:t>
            </a:r>
            <a:r>
              <a:rPr lang="en-GB" sz="800" dirty="0"/>
              <a:t> </a:t>
            </a:r>
            <a:r>
              <a:rPr lang="en-GB" sz="800" dirty="0" err="1"/>
              <a:t>nes</a:t>
            </a:r>
            <a:r>
              <a:rPr lang="en-GB" sz="800" dirty="0"/>
              <a:t> </a:t>
            </a:r>
            <a:r>
              <a:rPr lang="en-GB" sz="800" dirty="0" err="1"/>
              <a:t>ymlaen</a:t>
            </a:r>
            <a:r>
              <a:rPr lang="en-GB" sz="800" dirty="0"/>
              <a:t> </a:t>
            </a:r>
            <a:r>
              <a:rPr lang="en-GB" sz="800" dirty="0" err="1"/>
              <a:t>gan</a:t>
            </a:r>
            <a:r>
              <a:rPr lang="en-GB" sz="800" dirty="0"/>
              <a:t> </a:t>
            </a:r>
            <a:r>
              <a:rPr lang="en-GB" sz="800" dirty="0" err="1"/>
              <a:t>nad</a:t>
            </a:r>
            <a:r>
              <a:rPr lang="en-GB" sz="800" dirty="0"/>
              <a:t> </a:t>
            </a:r>
            <a:r>
              <a:rPr lang="en-GB" sz="800" dirty="0" err="1"/>
              <a:t>yw</a:t>
            </a:r>
            <a:r>
              <a:rPr lang="en-GB" sz="800" dirty="0"/>
              <a:t> bob </a:t>
            </a:r>
            <a:r>
              <a:rPr lang="en-GB" sz="800" dirty="0" err="1"/>
              <a:t>amser</a:t>
            </a:r>
            <a:r>
              <a:rPr lang="en-GB" sz="800" dirty="0"/>
              <a:t> </a:t>
            </a:r>
            <a:r>
              <a:rPr lang="en-GB" sz="800" dirty="0" err="1"/>
              <a:t>yn</a:t>
            </a:r>
            <a:r>
              <a:rPr lang="en-GB" sz="800" dirty="0"/>
              <a:t> </a:t>
            </a:r>
            <a:r>
              <a:rPr lang="en-GB" sz="800" dirty="0" err="1"/>
              <a:t>amlwg</a:t>
            </a:r>
            <a:r>
              <a:rPr lang="en-GB" sz="800" dirty="0"/>
              <a:t> a </a:t>
            </a:r>
            <a:r>
              <a:rPr lang="en-GB" sz="800" dirty="0" err="1"/>
              <a:t>yw</a:t>
            </a:r>
            <a:r>
              <a:rPr lang="en-GB" sz="800" dirty="0"/>
              <a:t> </a:t>
            </a:r>
            <a:r>
              <a:rPr lang="en-GB" sz="800" dirty="0" err="1"/>
              <a:t>rhywbeth</a:t>
            </a:r>
            <a:r>
              <a:rPr lang="en-GB" sz="800" dirty="0"/>
              <a:t> </a:t>
            </a:r>
            <a:r>
              <a:rPr lang="en-GB" sz="800" dirty="0" err="1"/>
              <a:t>yn</a:t>
            </a:r>
            <a:r>
              <a:rPr lang="en-GB" sz="800" dirty="0"/>
              <a:t> </a:t>
            </a:r>
            <a:r>
              <a:rPr lang="en-GB" sz="800" dirty="0" err="1"/>
              <a:t>defnyddio</a:t>
            </a:r>
            <a:r>
              <a:rPr lang="en-GB" sz="800" dirty="0"/>
              <a:t> </a:t>
            </a:r>
            <a:r>
              <a:rPr lang="en-GB" sz="800" dirty="0" err="1"/>
              <a:t>dysgu</a:t>
            </a:r>
            <a:r>
              <a:rPr lang="en-GB" sz="800" dirty="0"/>
              <a:t> â </a:t>
            </a:r>
            <a:r>
              <a:rPr lang="en-GB" sz="800" dirty="0" err="1"/>
              <a:t>pheiriant</a:t>
            </a:r>
            <a:r>
              <a:rPr lang="en-GB" sz="800" dirty="0"/>
              <a:t> ai </a:t>
            </a:r>
            <a:r>
              <a:rPr lang="en-GB" sz="800" dirty="0" err="1"/>
              <a:t>peidio</a:t>
            </a:r>
            <a:r>
              <a:rPr lang="en-GB" sz="800" dirty="0"/>
              <a:t>. </a:t>
            </a:r>
          </a:p>
          <a:p>
            <a:pPr fontAlgn="base"/>
            <a:endParaRPr lang="en-GB" dirty="0">
              <a:solidFill>
                <a:srgbClr val="434343"/>
              </a:solidFill>
            </a:endParaRPr>
          </a:p>
          <a:p>
            <a:pPr>
              <a:lnSpc>
                <a:spcPct val="115000"/>
              </a:lnSpc>
              <a:buSzPts val="1100"/>
            </a:pPr>
            <a:r>
              <a:rPr lang="en-GB" sz="750" b="1" dirty="0">
                <a:solidFill>
                  <a:srgbClr val="434343"/>
                </a:solidFill>
              </a:rPr>
              <a:t>3. </a:t>
            </a:r>
            <a:r>
              <a:rPr lang="en-GB" sz="750" b="1" dirty="0" err="1">
                <a:solidFill>
                  <a:srgbClr val="434343"/>
                </a:solidFill>
              </a:rPr>
              <a:t>Adnabod</a:t>
            </a:r>
            <a:r>
              <a:rPr lang="en-GB" sz="750" b="1" dirty="0">
                <a:solidFill>
                  <a:srgbClr val="434343"/>
                </a:solidFill>
              </a:rPr>
              <a:t> (</a:t>
            </a:r>
            <a:r>
              <a:rPr lang="en-GB" sz="750" b="1" dirty="0" err="1">
                <a:solidFill>
                  <a:srgbClr val="434343"/>
                </a:solidFill>
              </a:rPr>
              <a:t>gwelwch</a:t>
            </a:r>
            <a:r>
              <a:rPr lang="en-GB" sz="750" b="1" dirty="0">
                <a:solidFill>
                  <a:srgbClr val="434343"/>
                </a:solidFill>
              </a:rPr>
              <a:t> y </a:t>
            </a:r>
            <a:r>
              <a:rPr lang="en-GB" sz="750" b="1" dirty="0" err="1">
                <a:solidFill>
                  <a:srgbClr val="434343"/>
                </a:solidFill>
              </a:rPr>
              <a:t>tabl</a:t>
            </a:r>
            <a:r>
              <a:rPr lang="en-GB" sz="750" b="1" dirty="0">
                <a:solidFill>
                  <a:srgbClr val="434343"/>
                </a:solidFill>
              </a:rPr>
              <a:t> </a:t>
            </a:r>
            <a:r>
              <a:rPr lang="en-GB" sz="750" b="1" dirty="0" err="1">
                <a:solidFill>
                  <a:srgbClr val="434343"/>
                </a:solidFill>
              </a:rPr>
              <a:t>ar</a:t>
            </a:r>
            <a:r>
              <a:rPr lang="en-GB" sz="750" b="1" dirty="0">
                <a:solidFill>
                  <a:srgbClr val="434343"/>
                </a:solidFill>
              </a:rPr>
              <a:t> </a:t>
            </a:r>
            <a:r>
              <a:rPr lang="en-GB" sz="750" b="1" dirty="0" err="1">
                <a:solidFill>
                  <a:srgbClr val="434343"/>
                </a:solidFill>
              </a:rPr>
              <a:t>dudalen</a:t>
            </a:r>
            <a:r>
              <a:rPr lang="en-GB" sz="750" b="1" dirty="0">
                <a:solidFill>
                  <a:srgbClr val="434343"/>
                </a:solidFill>
              </a:rPr>
              <a:t> 11 </a:t>
            </a:r>
            <a:r>
              <a:rPr lang="en-GB" sz="750" b="1" dirty="0" err="1">
                <a:solidFill>
                  <a:srgbClr val="434343"/>
                </a:solidFill>
              </a:rPr>
              <a:t>o’r</a:t>
            </a:r>
            <a:r>
              <a:rPr lang="en-GB" sz="750" b="1" dirty="0">
                <a:solidFill>
                  <a:srgbClr val="434343"/>
                </a:solidFill>
              </a:rPr>
              <a:t> </a:t>
            </a:r>
            <a:r>
              <a:rPr lang="en-GB" sz="750" b="1" dirty="0" err="1">
                <a:solidFill>
                  <a:srgbClr val="434343"/>
                </a:solidFill>
              </a:rPr>
              <a:t>pecyn</a:t>
            </a:r>
            <a:r>
              <a:rPr lang="en-GB" sz="750" b="1" dirty="0">
                <a:solidFill>
                  <a:srgbClr val="434343"/>
                </a:solidFill>
              </a:rPr>
              <a:t> </a:t>
            </a:r>
            <a:r>
              <a:rPr lang="en-GB" sz="750" b="1" dirty="0" err="1">
                <a:solidFill>
                  <a:srgbClr val="434343"/>
                </a:solidFill>
              </a:rPr>
              <a:t>athrawon</a:t>
            </a:r>
            <a:r>
              <a:rPr lang="en-GB" sz="750" b="1" dirty="0">
                <a:solidFill>
                  <a:srgbClr val="434343"/>
                </a:solidFill>
              </a:rPr>
              <a:t>)</a:t>
            </a:r>
            <a:endParaRPr lang="en-GB" sz="750" b="1" dirty="0">
              <a:solidFill>
                <a:srgbClr val="434343"/>
              </a:solidFill>
              <a:cs typeface="Calibri"/>
            </a:endParaRPr>
          </a:p>
          <a:p>
            <a:pPr fontAlgn="base"/>
            <a:r>
              <a:rPr lang="en-GB" sz="800" dirty="0" err="1"/>
              <a:t>Defnyddiwch</a:t>
            </a:r>
            <a:r>
              <a:rPr lang="en-GB" sz="800" dirty="0"/>
              <a:t> </a:t>
            </a:r>
            <a:r>
              <a:rPr lang="en-GB" sz="800" dirty="0" err="1"/>
              <a:t>yr</a:t>
            </a:r>
            <a:r>
              <a:rPr lang="en-GB" sz="800" dirty="0"/>
              <a:t> </a:t>
            </a:r>
            <a:r>
              <a:rPr lang="en-GB" sz="800" dirty="0" err="1"/>
              <a:t>enghreifftiau</a:t>
            </a:r>
            <a:r>
              <a:rPr lang="en-GB" sz="800" dirty="0"/>
              <a:t> a </a:t>
            </a:r>
            <a:r>
              <a:rPr lang="en-GB" sz="800" dirty="0" err="1"/>
              <a:t>rennir</a:t>
            </a:r>
            <a:r>
              <a:rPr lang="en-GB" sz="800" dirty="0"/>
              <a:t> </a:t>
            </a:r>
            <a:r>
              <a:rPr lang="en-GB" sz="800" dirty="0" err="1"/>
              <a:t>i</a:t>
            </a:r>
            <a:r>
              <a:rPr lang="en-GB" sz="800" dirty="0"/>
              <a:t> </a:t>
            </a:r>
            <a:r>
              <a:rPr lang="en-GB" sz="800" dirty="0" err="1"/>
              <a:t>dynnu</a:t>
            </a:r>
            <a:r>
              <a:rPr lang="en-GB" sz="800" dirty="0"/>
              <a:t> </a:t>
            </a:r>
            <a:r>
              <a:rPr lang="en-GB" sz="800" dirty="0" err="1"/>
              <a:t>sylw</a:t>
            </a:r>
            <a:r>
              <a:rPr lang="en-GB" sz="800" dirty="0"/>
              <a:t> at </a:t>
            </a:r>
            <a:r>
              <a:rPr lang="en-GB" sz="800" dirty="0" err="1"/>
              <a:t>wahanol</a:t>
            </a:r>
            <a:r>
              <a:rPr lang="en-GB" sz="800" dirty="0"/>
              <a:t> </a:t>
            </a:r>
            <a:r>
              <a:rPr lang="en-GB" sz="800" dirty="0" err="1"/>
              <a:t>ffyrdd</a:t>
            </a:r>
            <a:r>
              <a:rPr lang="en-GB" sz="800" dirty="0"/>
              <a:t> y </a:t>
            </a:r>
            <a:r>
              <a:rPr lang="en-GB" sz="800" dirty="0" err="1"/>
              <a:t>mae</a:t>
            </a:r>
            <a:r>
              <a:rPr lang="en-GB" sz="800" dirty="0"/>
              <a:t> </a:t>
            </a:r>
            <a:r>
              <a:rPr lang="en-GB" sz="800" dirty="0" err="1"/>
              <a:t>dysgu</a:t>
            </a:r>
            <a:r>
              <a:rPr lang="en-GB" sz="800" dirty="0"/>
              <a:t> </a:t>
            </a:r>
            <a:r>
              <a:rPr lang="en-GB" sz="800" dirty="0" err="1"/>
              <a:t>peirianyddol</a:t>
            </a:r>
            <a:r>
              <a:rPr lang="en-GB" sz="800" dirty="0"/>
              <a:t> </a:t>
            </a:r>
            <a:r>
              <a:rPr lang="en-GB" sz="800" dirty="0" err="1"/>
              <a:t>yn</a:t>
            </a:r>
            <a:r>
              <a:rPr lang="en-GB" sz="800" dirty="0"/>
              <a:t> </a:t>
            </a:r>
            <a:r>
              <a:rPr lang="en-GB" sz="800" dirty="0" err="1"/>
              <a:t>cael</a:t>
            </a:r>
            <a:r>
              <a:rPr lang="en-GB" sz="800" dirty="0"/>
              <a:t> </a:t>
            </a:r>
            <a:r>
              <a:rPr lang="en-GB" sz="800" dirty="0" err="1"/>
              <a:t>ei</a:t>
            </a:r>
            <a:r>
              <a:rPr lang="en-GB" sz="800" dirty="0"/>
              <a:t> </a:t>
            </a:r>
            <a:r>
              <a:rPr lang="en-GB" sz="800" dirty="0" err="1"/>
              <a:t>ddefnyddio</a:t>
            </a:r>
            <a:r>
              <a:rPr lang="en-GB" sz="800" dirty="0"/>
              <a:t> </a:t>
            </a:r>
            <a:r>
              <a:rPr lang="en-GB" sz="800" dirty="0" err="1"/>
              <a:t>mewn</a:t>
            </a:r>
            <a:r>
              <a:rPr lang="en-GB" sz="800" dirty="0"/>
              <a:t> </a:t>
            </a:r>
            <a:r>
              <a:rPr lang="en-GB" sz="800" dirty="0" err="1"/>
              <a:t>bywyd</a:t>
            </a:r>
            <a:r>
              <a:rPr lang="en-GB" sz="800" dirty="0"/>
              <a:t> bob </a:t>
            </a:r>
            <a:r>
              <a:rPr lang="en-GB" sz="800" dirty="0" err="1"/>
              <a:t>dydd</a:t>
            </a:r>
            <a:r>
              <a:rPr lang="en-GB" sz="800" dirty="0"/>
              <a:t>. </a:t>
            </a:r>
            <a:r>
              <a:rPr lang="en-GB" sz="800" dirty="0" err="1"/>
              <a:t>Gallech</a:t>
            </a:r>
            <a:r>
              <a:rPr lang="en-GB" sz="800" dirty="0"/>
              <a:t> </a:t>
            </a:r>
            <a:r>
              <a:rPr lang="en-GB" sz="800" dirty="0" err="1"/>
              <a:t>ddefnyddio'r</a:t>
            </a:r>
            <a:r>
              <a:rPr lang="en-GB" sz="800" dirty="0"/>
              <a:t> </a:t>
            </a:r>
            <a:r>
              <a:rPr lang="en-GB" sz="800" dirty="0" err="1"/>
              <a:t>delweddau</a:t>
            </a:r>
            <a:r>
              <a:rPr lang="en-GB" sz="800" dirty="0"/>
              <a:t> </a:t>
            </a:r>
            <a:r>
              <a:rPr lang="en-GB" sz="800" dirty="0" err="1"/>
              <a:t>ar</a:t>
            </a:r>
            <a:r>
              <a:rPr lang="en-GB" sz="800" dirty="0"/>
              <a:t> y </a:t>
            </a:r>
            <a:r>
              <a:rPr lang="en-GB" sz="800" dirty="0" err="1"/>
              <a:t>sleid</a:t>
            </a:r>
            <a:r>
              <a:rPr lang="en-GB" sz="800" dirty="0"/>
              <a:t> </a:t>
            </a:r>
            <a:r>
              <a:rPr lang="en-GB" sz="800" dirty="0" err="1"/>
              <a:t>i</a:t>
            </a:r>
            <a:r>
              <a:rPr lang="en-GB" sz="800" dirty="0"/>
              <a:t> </a:t>
            </a:r>
            <a:r>
              <a:rPr lang="en-GB" sz="800" dirty="0" err="1"/>
              <a:t>dynnu</a:t>
            </a:r>
            <a:r>
              <a:rPr lang="en-GB" sz="800" dirty="0"/>
              <a:t> </a:t>
            </a:r>
            <a:r>
              <a:rPr lang="en-GB" sz="800" dirty="0" err="1"/>
              <a:t>sylw</a:t>
            </a:r>
            <a:r>
              <a:rPr lang="en-GB" sz="800" dirty="0"/>
              <a:t> at </a:t>
            </a:r>
            <a:r>
              <a:rPr lang="en-GB" sz="800" dirty="0" err="1"/>
              <a:t>enghreifftiau</a:t>
            </a:r>
            <a:r>
              <a:rPr lang="en-GB" sz="800" dirty="0"/>
              <a:t> y </a:t>
            </a:r>
            <a:r>
              <a:rPr lang="en-GB" sz="800" dirty="0" err="1"/>
              <a:t>gallai</a:t>
            </a:r>
            <a:r>
              <a:rPr lang="en-GB" sz="800" dirty="0"/>
              <a:t> </a:t>
            </a:r>
            <a:r>
              <a:rPr lang="en-GB" sz="800" dirty="0" err="1"/>
              <a:t>myfyrwyr</a:t>
            </a:r>
            <a:r>
              <a:rPr lang="en-GB" sz="800" dirty="0"/>
              <a:t> </a:t>
            </a:r>
            <a:r>
              <a:rPr lang="en-GB" sz="800" dirty="0" err="1"/>
              <a:t>fod</a:t>
            </a:r>
            <a:r>
              <a:rPr lang="en-GB" sz="800" dirty="0"/>
              <a:t> </a:t>
            </a:r>
            <a:r>
              <a:rPr lang="en-GB" sz="800" dirty="0" err="1"/>
              <a:t>wedi</a:t>
            </a:r>
            <a:r>
              <a:rPr lang="en-GB" sz="800" dirty="0"/>
              <a:t> </a:t>
            </a:r>
            <a:r>
              <a:rPr lang="en-GB" sz="800" dirty="0" err="1"/>
              <a:t>dod</a:t>
            </a:r>
            <a:r>
              <a:rPr lang="en-GB" sz="800" dirty="0"/>
              <a:t> </a:t>
            </a:r>
            <a:r>
              <a:rPr lang="en-GB" sz="800" dirty="0" err="1"/>
              <a:t>ar</a:t>
            </a:r>
            <a:r>
              <a:rPr lang="en-GB" sz="800" dirty="0"/>
              <a:t> </a:t>
            </a:r>
            <a:r>
              <a:rPr lang="en-GB" sz="800" dirty="0" err="1"/>
              <a:t>eu</a:t>
            </a:r>
            <a:r>
              <a:rPr lang="en-GB" sz="800" dirty="0"/>
              <a:t> </a:t>
            </a:r>
            <a:r>
              <a:rPr lang="en-GB" sz="800" dirty="0" err="1"/>
              <a:t>traws</a:t>
            </a:r>
            <a:r>
              <a:rPr lang="en-GB" sz="800" dirty="0"/>
              <a:t>. </a:t>
            </a:r>
            <a:r>
              <a:rPr lang="en-GB" sz="800" dirty="0" err="1"/>
              <a:t>Ar</a:t>
            </a:r>
            <a:r>
              <a:rPr lang="en-GB" sz="800" dirty="0"/>
              <a:t> </a:t>
            </a:r>
            <a:r>
              <a:rPr lang="en-GB" sz="800" dirty="0" err="1"/>
              <a:t>gyfer</a:t>
            </a:r>
            <a:r>
              <a:rPr lang="en-GB" sz="800" dirty="0"/>
              <a:t> </a:t>
            </a:r>
            <a:r>
              <a:rPr lang="en-GB" sz="800" dirty="0" err="1"/>
              <a:t>pob</a:t>
            </a:r>
            <a:r>
              <a:rPr lang="en-GB" sz="800" dirty="0"/>
              <a:t> un, </a:t>
            </a:r>
            <a:r>
              <a:rPr lang="en-GB" sz="800" dirty="0" err="1"/>
              <a:t>gofynnwch</a:t>
            </a:r>
            <a:r>
              <a:rPr lang="en-GB" sz="800" dirty="0"/>
              <a:t> </a:t>
            </a:r>
            <a:r>
              <a:rPr lang="en-GB" sz="800" dirty="0" err="1"/>
              <a:t>i'r</a:t>
            </a:r>
            <a:r>
              <a:rPr lang="en-GB" sz="800" dirty="0"/>
              <a:t> </a:t>
            </a:r>
            <a:r>
              <a:rPr lang="en-GB" sz="800" dirty="0" err="1"/>
              <a:t>myfyrwyr</a:t>
            </a:r>
            <a:r>
              <a:rPr lang="en-GB" sz="800" dirty="0"/>
              <a:t> </a:t>
            </a:r>
            <a:r>
              <a:rPr lang="en-GB" sz="800" dirty="0" err="1"/>
              <a:t>sut</a:t>
            </a:r>
            <a:r>
              <a:rPr lang="en-GB" sz="800" dirty="0"/>
              <a:t> </a:t>
            </a:r>
            <a:r>
              <a:rPr lang="en-GB" sz="800" dirty="0" err="1"/>
              <a:t>maen</a:t>
            </a:r>
            <a:r>
              <a:rPr lang="en-GB" sz="800" dirty="0"/>
              <a:t> </a:t>
            </a:r>
            <a:r>
              <a:rPr lang="en-GB" sz="800" dirty="0" err="1"/>
              <a:t>nhw'n</a:t>
            </a:r>
            <a:r>
              <a:rPr lang="en-GB" sz="800" dirty="0"/>
              <a:t> </a:t>
            </a:r>
            <a:r>
              <a:rPr lang="en-GB" sz="800" dirty="0" err="1"/>
              <a:t>meddwl</a:t>
            </a:r>
            <a:r>
              <a:rPr lang="en-GB" sz="800" dirty="0"/>
              <a:t> bod </a:t>
            </a:r>
            <a:r>
              <a:rPr lang="en-GB" sz="800" dirty="0" err="1"/>
              <a:t>dysgu</a:t>
            </a:r>
            <a:r>
              <a:rPr lang="en-GB" sz="800" dirty="0"/>
              <a:t> </a:t>
            </a:r>
            <a:r>
              <a:rPr lang="en-GB" sz="800" dirty="0" err="1"/>
              <a:t>peirianyddol</a:t>
            </a:r>
            <a:r>
              <a:rPr lang="en-GB" sz="800" dirty="0"/>
              <a:t> </a:t>
            </a:r>
            <a:r>
              <a:rPr lang="en-GB" sz="800" dirty="0" err="1"/>
              <a:t>yn</a:t>
            </a:r>
            <a:r>
              <a:rPr lang="en-GB" sz="800" dirty="0"/>
              <a:t> </a:t>
            </a:r>
            <a:r>
              <a:rPr lang="en-GB" sz="800" dirty="0" err="1"/>
              <a:t>cael</a:t>
            </a:r>
            <a:r>
              <a:rPr lang="en-GB" sz="800" dirty="0"/>
              <a:t> </a:t>
            </a:r>
            <a:r>
              <a:rPr lang="en-GB" sz="800" dirty="0" err="1"/>
              <a:t>ei</a:t>
            </a:r>
            <a:r>
              <a:rPr lang="en-GB" sz="800" dirty="0"/>
              <a:t> </a:t>
            </a:r>
            <a:r>
              <a:rPr lang="en-GB" sz="800" dirty="0" err="1"/>
              <a:t>ddefnyddio</a:t>
            </a:r>
            <a:r>
              <a:rPr lang="en-GB" sz="800" dirty="0"/>
              <a:t>. </a:t>
            </a:r>
            <a:endParaRPr lang="en-GB" sz="750" dirty="0">
              <a:solidFill>
                <a:srgbClr val="434343"/>
              </a:solidFill>
              <a:cs typeface="Calibri"/>
            </a:endParaRPr>
          </a:p>
          <a:p>
            <a:pPr marL="285750" indent="-285750" algn="l" rtl="0" eaLnBrk="1" fontAlgn="base" latinLnBrk="0" hangingPunct="1">
              <a:spcBef>
                <a:spcPts val="0"/>
              </a:spcBef>
              <a:spcAft>
                <a:spcPts val="0"/>
              </a:spcAft>
              <a:buFont typeface="Arial" panose="020B0604020202020204" pitchFamily="34" charset="0"/>
              <a:buChar char="•"/>
            </a:pPr>
            <a:r>
              <a:rPr lang="en-GB" sz="1800" b="1" i="0" u="none" strike="noStrike" kern="1200" dirty="0" err="1">
                <a:solidFill>
                  <a:srgbClr val="FFFFFF"/>
                </a:solidFill>
                <a:effectLst/>
                <a:latin typeface="Gotham" panose="02000504050000020004"/>
              </a:rPr>
              <a:t>Adnabod</a:t>
            </a:r>
            <a:r>
              <a:rPr lang="en-GB" sz="1800" b="1" i="0" u="none" strike="noStrike" kern="1200" dirty="0">
                <a:solidFill>
                  <a:srgbClr val="FFFFFF"/>
                </a:solidFill>
                <a:effectLst/>
                <a:latin typeface="Gotham" panose="02000504050000020004"/>
              </a:rPr>
              <a:t> </a:t>
            </a:r>
            <a:r>
              <a:rPr lang="en-GB" sz="1800" b="1" i="0" u="none" strike="noStrike" kern="1200" dirty="0" err="1">
                <a:solidFill>
                  <a:srgbClr val="FFFFFF"/>
                </a:solidFill>
                <a:effectLst/>
                <a:latin typeface="Gotham" panose="02000504050000020004"/>
              </a:rPr>
              <a:t>wynebau</a:t>
            </a:r>
            <a:r>
              <a:rPr lang="en-GB" sz="1800" b="1"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Efallai</a:t>
            </a:r>
            <a:r>
              <a:rPr lang="en-GB" sz="1800" b="0" i="0" u="none" strike="noStrike" kern="1200" dirty="0">
                <a:solidFill>
                  <a:srgbClr val="FFFFFF"/>
                </a:solidFill>
                <a:effectLst/>
                <a:latin typeface="Gotham" panose="02000504050000020004"/>
              </a:rPr>
              <a:t> bod </a:t>
            </a:r>
            <a:r>
              <a:rPr lang="en-GB" sz="1800" b="0" i="0" u="none" strike="noStrike" kern="1200" dirty="0" err="1">
                <a:solidFill>
                  <a:srgbClr val="FFFFFF"/>
                </a:solidFill>
                <a:effectLst/>
                <a:latin typeface="Gotham" panose="02000504050000020004"/>
              </a:rPr>
              <a:t>myfyrwyr</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gyfarwydd</a:t>
            </a:r>
            <a:r>
              <a:rPr lang="en-GB" sz="1800" b="0" i="0" u="none" strike="noStrike" kern="1200" dirty="0">
                <a:solidFill>
                  <a:srgbClr val="FFFFFF"/>
                </a:solidFill>
                <a:effectLst/>
                <a:latin typeface="Gotham" panose="02000504050000020004"/>
              </a:rPr>
              <a:t> â </a:t>
            </a:r>
            <a:r>
              <a:rPr lang="en-GB" sz="1800" b="0" i="0" u="none" strike="noStrike" kern="1200" dirty="0" err="1">
                <a:solidFill>
                  <a:srgbClr val="FFFFFF"/>
                </a:solidFill>
                <a:effectLst/>
                <a:latin typeface="Gotham" panose="02000504050000020004"/>
              </a:rPr>
              <a:t>hyn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trwy</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ddiogelwch</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ffôn</a:t>
            </a:r>
            <a:r>
              <a:rPr lang="en-GB" sz="1800" b="0" i="0" u="none" strike="noStrike" kern="1200" dirty="0">
                <a:solidFill>
                  <a:srgbClr val="FFFFFF"/>
                </a:solidFill>
                <a:effectLst/>
                <a:latin typeface="Gotham" panose="02000504050000020004"/>
              </a:rPr>
              <a:t> neu </a:t>
            </a:r>
            <a:r>
              <a:rPr lang="en-GB" sz="1800" b="0" i="0" u="none" strike="noStrike" kern="1200" dirty="0" err="1">
                <a:solidFill>
                  <a:srgbClr val="FFFFFF"/>
                </a:solidFill>
                <a:effectLst/>
                <a:latin typeface="Gotham" panose="02000504050000020004"/>
              </a:rPr>
              <a:t>dabled</a:t>
            </a:r>
            <a:r>
              <a:rPr lang="en-GB" sz="1800" b="0" i="0" u="none" strike="noStrike" kern="1200" dirty="0">
                <a:solidFill>
                  <a:srgbClr val="FFFFFF"/>
                </a:solidFill>
                <a:effectLst/>
                <a:latin typeface="Gotham" panose="02000504050000020004"/>
              </a:rPr>
              <a:t> Apple. Mae </a:t>
            </a:r>
            <a:r>
              <a:rPr lang="en-GB" sz="1800" b="0" i="0" u="none" strike="noStrike" kern="1200" dirty="0" err="1">
                <a:solidFill>
                  <a:srgbClr val="FFFFFF"/>
                </a:solidFill>
                <a:effectLst/>
                <a:latin typeface="Gotham" panose="02000504050000020004"/>
              </a:rPr>
              <a:t>adnabod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wynebau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cael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ei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hyfforddi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gan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ddefnyddio</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dysgu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peirianyddol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trwy</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brosesu</a:t>
            </a:r>
            <a:r>
              <a:rPr lang="en-GB" sz="1800" b="0" i="0" u="none" strike="noStrike" kern="1200" dirty="0">
                <a:solidFill>
                  <a:srgbClr val="FFFFFF"/>
                </a:solidFill>
                <a:effectLst/>
                <a:latin typeface="Gotham" panose="02000504050000020004"/>
              </a:rPr>
              <a:t> a </a:t>
            </a:r>
            <a:r>
              <a:rPr lang="en-GB" sz="1800" b="0" i="0" u="none" strike="noStrike" kern="1200" dirty="0" err="1">
                <a:solidFill>
                  <a:srgbClr val="FFFFFF"/>
                </a:solidFill>
                <a:effectLst/>
                <a:latin typeface="Gotham" panose="02000504050000020004"/>
              </a:rPr>
              <a:t>dosbarthu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miloedd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ar</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filoedd</a:t>
            </a:r>
            <a:r>
              <a:rPr lang="en-GB" sz="1800" b="0" i="0" u="none" strike="noStrike" kern="1200" dirty="0">
                <a:solidFill>
                  <a:srgbClr val="FFFFFF"/>
                </a:solidFill>
                <a:effectLst/>
                <a:latin typeface="Gotham" panose="02000504050000020004"/>
              </a:rPr>
              <a:t> o </a:t>
            </a:r>
            <a:r>
              <a:rPr lang="en-GB" sz="1800" b="0" i="0" u="none" strike="noStrike" kern="1200" dirty="0" err="1">
                <a:solidFill>
                  <a:srgbClr val="FFFFFF"/>
                </a:solidFill>
                <a:effectLst/>
                <a:latin typeface="Gotham" panose="02000504050000020004"/>
              </a:rPr>
              <a:t>ddelweddau</a:t>
            </a:r>
            <a:r>
              <a:rPr lang="en-GB" sz="1800" b="0" i="0" u="none" strike="noStrike" kern="1200" dirty="0">
                <a:solidFill>
                  <a:srgbClr val="FFFFFF"/>
                </a:solidFill>
                <a:effectLst/>
                <a:latin typeface="Gotham" panose="02000504050000020004"/>
              </a:rPr>
              <a:t>.​</a:t>
            </a:r>
            <a:endParaRPr lang="en-GB" sz="18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GB" sz="1800" b="1" i="0" u="none" strike="noStrike" kern="1200" dirty="0">
                <a:solidFill>
                  <a:srgbClr val="000000"/>
                </a:solidFill>
                <a:effectLst/>
                <a:latin typeface="Gotham" panose="02000504050000020004"/>
              </a:rPr>
              <a:t>Chatbots: </a:t>
            </a:r>
            <a:r>
              <a:rPr lang="en-GB" sz="1800" b="0" i="0" u="none" strike="noStrike" kern="1200" dirty="0" err="1">
                <a:solidFill>
                  <a:srgbClr val="000000"/>
                </a:solidFill>
                <a:effectLst/>
                <a:latin typeface="Gotham" panose="02000504050000020004"/>
              </a:rPr>
              <a:t>Efallai</a:t>
            </a:r>
            <a:r>
              <a:rPr lang="en-GB" sz="1800" b="0" i="0" u="none" strike="noStrike" kern="1200" dirty="0">
                <a:solidFill>
                  <a:srgbClr val="000000"/>
                </a:solidFill>
                <a:effectLst/>
                <a:latin typeface="Gotham" panose="02000504050000020004"/>
              </a:rPr>
              <a:t> bod </a:t>
            </a:r>
            <a:r>
              <a:rPr lang="en-GB" sz="1800" b="0" i="0" u="none" strike="noStrike" kern="1200" dirty="0" err="1">
                <a:solidFill>
                  <a:srgbClr val="000000"/>
                </a:solidFill>
                <a:effectLst/>
                <a:latin typeface="Gotham" panose="02000504050000020004"/>
              </a:rPr>
              <a:t>myfyrwyr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wedi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dod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draws Chatbots Google, Hey, Alexa neu Siri, neu </a:t>
            </a:r>
            <a:r>
              <a:rPr lang="en-GB" sz="1800" b="0" i="0" u="none" strike="noStrike" kern="1200" dirty="0" err="1">
                <a:solidFill>
                  <a:srgbClr val="000000"/>
                </a:solidFill>
                <a:effectLst/>
                <a:latin typeface="Gotham" panose="02000504050000020004"/>
              </a:rPr>
              <a:t>wedi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rhyngweithio</a:t>
            </a:r>
            <a:r>
              <a:rPr lang="en-GB" sz="1800" b="0" i="0" u="none" strike="noStrike" kern="1200" dirty="0">
                <a:solidFill>
                  <a:srgbClr val="000000"/>
                </a:solidFill>
                <a:effectLst/>
                <a:latin typeface="Gotham" panose="02000504050000020004"/>
              </a:rPr>
              <a:t> â chatbots </a:t>
            </a:r>
            <a:r>
              <a:rPr lang="en-GB" sz="1800" b="0" i="0" u="none" strike="noStrike" kern="1200" dirty="0" err="1">
                <a:solidFill>
                  <a:srgbClr val="000000"/>
                </a:solidFill>
                <a:effectLst/>
                <a:latin typeface="Gotham" panose="02000504050000020004"/>
              </a:rPr>
              <a:t>gwasanaeth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cwsmeriaid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wefannau</a:t>
            </a:r>
            <a:r>
              <a:rPr lang="en-GB" sz="1800" b="0" i="0" u="none" strike="noStrike" kern="1200" dirty="0">
                <a:solidFill>
                  <a:srgbClr val="000000"/>
                </a:solidFill>
                <a:effectLst/>
                <a:latin typeface="Gotham" panose="02000504050000020004"/>
              </a:rPr>
              <a:t>.</a:t>
            </a:r>
            <a:endParaRPr lang="en-GB" sz="18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Gotham" panose="02000504050000020004"/>
              </a:rPr>
              <a:t>Mae </a:t>
            </a:r>
            <a:r>
              <a:rPr lang="en-GB" sz="1800" b="0" i="0" u="none" strike="noStrike" kern="1200" dirty="0" err="1">
                <a:solidFill>
                  <a:srgbClr val="000000"/>
                </a:solidFill>
                <a:effectLst/>
                <a:latin typeface="Gotham" panose="02000504050000020004"/>
              </a:rPr>
              <a:t>rhai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AI </a:t>
            </a:r>
            <a:r>
              <a:rPr lang="en-GB" sz="1800" b="0" i="0" u="none" strike="noStrike" kern="1200" dirty="0" err="1">
                <a:solidFill>
                  <a:srgbClr val="000000"/>
                </a:solidFill>
                <a:effectLst/>
                <a:latin typeface="Gotham" panose="02000504050000020004"/>
              </a:rPr>
              <a:t>nad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yw’n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ddynwared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sgwrs</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ddynol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ond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rhai'n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ddynwared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sgwrs</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ddynol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sydd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naill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ai'n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cadw’r</a:t>
            </a:r>
            <a:r>
              <a:rPr lang="en-GB" sz="1800" b="0" i="0" u="none" strike="noStrike" kern="1200" dirty="0">
                <a:solidFill>
                  <a:srgbClr val="000000"/>
                </a:solidFill>
                <a:effectLst/>
                <a:latin typeface="Gotham" panose="02000504050000020004"/>
              </a:rPr>
              <a:t> person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sgwrsio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hiraf</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neu'n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sicrhau'r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boddhad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mwyaf</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gan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gwsmeriaid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seiliedig</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ddata</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adborth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Ydych</a:t>
            </a:r>
            <a:r>
              <a:rPr lang="en-GB" sz="1800" b="0" i="0" u="none" strike="noStrike" kern="1200" dirty="0">
                <a:solidFill>
                  <a:srgbClr val="000000"/>
                </a:solidFill>
                <a:effectLst/>
                <a:latin typeface="Gotham" panose="02000504050000020004"/>
              </a:rPr>
              <a:t> chi </a:t>
            </a:r>
            <a:r>
              <a:rPr lang="en-GB" sz="1800" b="0" i="0" u="none" strike="noStrike" kern="1200" dirty="0" err="1">
                <a:solidFill>
                  <a:srgbClr val="000000"/>
                </a:solidFill>
                <a:effectLst/>
                <a:latin typeface="Gotham" panose="02000504050000020004"/>
              </a:rPr>
              <a:t>erioed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wedi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opsiwn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sgwrsio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wefan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Ydych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chi'n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meddwl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fod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berson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neu'n</a:t>
            </a:r>
            <a:r>
              <a:rPr lang="en-GB" sz="1800" b="0" i="0" u="none" strike="noStrike" kern="1200" dirty="0">
                <a:solidFill>
                  <a:srgbClr val="000000"/>
                </a:solidFill>
                <a:effectLst/>
                <a:latin typeface="Gotham" panose="02000504050000020004"/>
              </a:rPr>
              <a:t> chatbot? A </a:t>
            </a:r>
            <a:r>
              <a:rPr lang="en-GB" sz="1800" b="0" i="0" u="none" strike="noStrike" kern="1200" dirty="0" err="1">
                <a:solidFill>
                  <a:srgbClr val="000000"/>
                </a:solidFill>
                <a:effectLst/>
                <a:latin typeface="Gotham" panose="02000504050000020004"/>
              </a:rPr>
              <a:t>ofynnwyd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ichi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raddio'ch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boddhad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ôl</a:t>
            </a:r>
            <a:r>
              <a:rPr lang="en-GB" sz="1800" b="0" i="0" u="none" strike="noStrike" kern="1200" dirty="0">
                <a:solidFill>
                  <a:srgbClr val="000000"/>
                </a:solidFill>
                <a:effectLst/>
                <a:latin typeface="Gotham" panose="02000504050000020004"/>
              </a:rPr>
              <a:t> y </a:t>
            </a:r>
            <a:r>
              <a:rPr lang="en-GB" sz="1800" b="0" i="0" u="none" strike="noStrike" kern="1200" dirty="0" err="1">
                <a:solidFill>
                  <a:srgbClr val="000000"/>
                </a:solidFill>
                <a:effectLst/>
                <a:latin typeface="Gotham" panose="02000504050000020004"/>
              </a:rPr>
              <a:t>rhyngweithio</a:t>
            </a:r>
            <a:r>
              <a:rPr lang="en-GB" sz="1800" b="0" i="0" u="none" strike="noStrike" kern="1200" dirty="0">
                <a:solidFill>
                  <a:srgbClr val="000000"/>
                </a:solidFill>
                <a:effectLst/>
                <a:latin typeface="Gotham" panose="02000504050000020004"/>
              </a:rPr>
              <a:t>? ​</a:t>
            </a:r>
            <a:endParaRPr lang="en-GB" sz="1800" b="0" i="0" u="none" strike="noStrike" dirty="0">
              <a:effectLst/>
              <a:latin typeface="Arial" panose="020B0604020202020204" pitchFamily="34" charset="0"/>
            </a:endParaRPr>
          </a:p>
          <a:p>
            <a:pPr marL="285750" indent="-285750" algn="l" rtl="0" eaLnBrk="1" fontAlgn="base" latinLnBrk="0" hangingPunct="1">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Gotham" panose="02000504050000020004"/>
              </a:rPr>
              <a:t>​</a:t>
            </a:r>
            <a:r>
              <a:rPr lang="en-GB" sz="1800" b="1" i="0" u="none" strike="noStrike" kern="1200" dirty="0">
                <a:solidFill>
                  <a:srgbClr val="000000"/>
                </a:solidFill>
                <a:effectLst/>
                <a:latin typeface="Gotham" panose="02000504050000020004"/>
              </a:rPr>
              <a:t>Aps </a:t>
            </a:r>
            <a:r>
              <a:rPr lang="en-GB" sz="1800" b="1" i="0" u="none" strike="noStrike" kern="1200" dirty="0" err="1">
                <a:solidFill>
                  <a:srgbClr val="000000"/>
                </a:solidFill>
                <a:effectLst/>
                <a:latin typeface="Gotham" panose="02000504050000020004"/>
              </a:rPr>
              <a:t>cyfieithu</a:t>
            </a:r>
            <a:r>
              <a:rPr lang="en-GB" sz="1800" b="1"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Efallai</a:t>
            </a:r>
            <a:r>
              <a:rPr lang="en-GB" sz="1800" b="0" i="0" u="none" strike="noStrike" kern="1200" dirty="0">
                <a:solidFill>
                  <a:srgbClr val="000000"/>
                </a:solidFill>
                <a:effectLst/>
                <a:latin typeface="Gotham" panose="02000504050000020004"/>
              </a:rPr>
              <a:t> bod </a:t>
            </a:r>
            <a:r>
              <a:rPr lang="en-GB" sz="1800" b="0" i="0" u="none" strike="noStrike" kern="1200" dirty="0" err="1">
                <a:solidFill>
                  <a:srgbClr val="000000"/>
                </a:solidFill>
                <a:effectLst/>
                <a:latin typeface="Gotham" panose="02000504050000020004"/>
              </a:rPr>
              <a:t>myfyrwyr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gyfarwydd</a:t>
            </a:r>
            <a:r>
              <a:rPr lang="en-GB" sz="1800" b="0" i="0" u="none" strike="noStrike" kern="1200" dirty="0">
                <a:solidFill>
                  <a:srgbClr val="000000"/>
                </a:solidFill>
                <a:effectLst/>
                <a:latin typeface="Gotham" panose="02000504050000020004"/>
              </a:rPr>
              <a:t> â </a:t>
            </a:r>
            <a:r>
              <a:rPr lang="en-GB" sz="1800" b="0" i="0" u="none" strike="noStrike" kern="1200" dirty="0" err="1">
                <a:solidFill>
                  <a:srgbClr val="000000"/>
                </a:solidFill>
                <a:effectLst/>
                <a:latin typeface="Gotham" panose="02000504050000020004"/>
              </a:rPr>
              <a:t>gwefannau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cyfieithu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rhwng</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Saesneg</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Gymraeg</a:t>
            </a:r>
            <a:r>
              <a:rPr lang="en-GB" sz="1800" b="0" i="0" u="none" strike="noStrike" kern="1200" dirty="0">
                <a:solidFill>
                  <a:srgbClr val="000000"/>
                </a:solidFill>
                <a:effectLst/>
                <a:latin typeface="Gotham" panose="02000504050000020004"/>
              </a:rPr>
              <a:t> neu </a:t>
            </a:r>
            <a:r>
              <a:rPr lang="en-GB" sz="1800" b="0" i="0" u="none" strike="noStrike" kern="1200" dirty="0" err="1">
                <a:solidFill>
                  <a:srgbClr val="000000"/>
                </a:solidFill>
                <a:effectLst/>
                <a:latin typeface="Gotham" panose="02000504050000020004"/>
              </a:rPr>
              <a:t>ieithoedd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tramor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Nid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yw</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llawer</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apiau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cyfieithu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hytrach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nhw'n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llawer</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reolau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wedi'u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rhaglennu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ymlaen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llaw</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Ond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rhai</a:t>
            </a:r>
            <a:r>
              <a:rPr lang="en-GB" sz="1800" b="0" i="0" u="none" strike="noStrike" kern="1200" dirty="0">
                <a:solidFill>
                  <a:srgbClr val="000000"/>
                </a:solidFill>
                <a:effectLst/>
                <a:latin typeface="Gotham" panose="02000504050000020004"/>
              </a:rPr>
              <a:t> offer </a:t>
            </a:r>
            <a:r>
              <a:rPr lang="en-GB" sz="1800" b="0" i="0" u="none" strike="noStrike" kern="1200" dirty="0" err="1">
                <a:solidFill>
                  <a:srgbClr val="000000"/>
                </a:solidFill>
                <a:effectLst/>
                <a:latin typeface="Gotham" panose="02000504050000020004"/>
              </a:rPr>
              <a:t>mwy</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newydd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dechrau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adeiladu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systemau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cyfieithu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sail </a:t>
            </a:r>
            <a:r>
              <a:rPr lang="en-GB" sz="1800" b="0" i="0" u="none" strike="noStrike" kern="1200" dirty="0" err="1">
                <a:solidFill>
                  <a:srgbClr val="000000"/>
                </a:solidFill>
                <a:effectLst/>
                <a:latin typeface="Gotham" panose="02000504050000020004"/>
              </a:rPr>
              <a:t>ystadegau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Trwy</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edrych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filiynau</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enghreifftiau</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ddeunydd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sydd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eisoes</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wedi'i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gyfieithu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gellir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ragweld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sut</a:t>
            </a:r>
            <a:r>
              <a:rPr lang="en-GB" sz="1800" b="0" i="0" u="none" strike="noStrike" kern="1200" dirty="0">
                <a:solidFill>
                  <a:srgbClr val="000000"/>
                </a:solidFill>
                <a:effectLst/>
                <a:latin typeface="Gotham" panose="02000504050000020004"/>
              </a:rPr>
              <a:t> y </a:t>
            </a:r>
            <a:r>
              <a:rPr lang="en-GB" sz="1800" b="0" i="0" u="none" strike="noStrike" kern="1200" dirty="0" err="1">
                <a:solidFill>
                  <a:srgbClr val="000000"/>
                </a:solidFill>
                <a:effectLst/>
                <a:latin typeface="Gotham" panose="02000504050000020004"/>
              </a:rPr>
              <a:t>bydd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pethau'n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cael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cyfieithu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trwy</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ddata</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hytrach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na</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thrwy</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ddilyn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rheolau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penodol</a:t>
            </a:r>
            <a:r>
              <a:rPr lang="en-GB" sz="1800" b="0" i="0" u="none" strike="noStrike" kern="1200" dirty="0">
                <a:solidFill>
                  <a:srgbClr val="000000"/>
                </a:solidFill>
                <a:effectLst/>
                <a:latin typeface="Gotham" panose="02000504050000020004"/>
              </a:rPr>
              <a:t>.​</a:t>
            </a:r>
            <a:endParaRPr lang="en-GB" sz="1800" b="0" i="0" u="none" strike="noStrike" dirty="0">
              <a:effectLst/>
              <a:latin typeface="Arial" panose="020B0604020202020204" pitchFamily="34" charset="0"/>
            </a:endParaRPr>
          </a:p>
          <a:p>
            <a:pPr marL="285750" marR="0" indent="-285750" algn="l" rtl="0" eaLnBrk="1" fontAlgn="base" latinLnBrk="0" hangingPunct="1">
              <a:spcBef>
                <a:spcPts val="0"/>
              </a:spcBef>
              <a:spcAft>
                <a:spcPts val="0"/>
              </a:spcAft>
              <a:buFont typeface="Arial" panose="020B0604020202020204" pitchFamily="34" charset="0"/>
              <a:buChar char="•"/>
            </a:pPr>
            <a:r>
              <a:rPr lang="en-GB" sz="1800" b="1" i="0" u="none" strike="noStrike" kern="1200" dirty="0" err="1">
                <a:solidFill>
                  <a:srgbClr val="000000"/>
                </a:solidFill>
                <a:effectLst/>
                <a:latin typeface="Gotham" panose="02000504050000020004"/>
              </a:rPr>
              <a:t>Siopa</a:t>
            </a:r>
            <a:r>
              <a:rPr lang="en-GB" sz="1800" b="1" i="0" u="none" strike="noStrike" kern="1200" dirty="0">
                <a:solidFill>
                  <a:srgbClr val="000000"/>
                </a:solidFill>
                <a:effectLst/>
                <a:latin typeface="Gotham" panose="02000504050000020004"/>
              </a:rPr>
              <a:t> a </a:t>
            </a:r>
            <a:r>
              <a:rPr lang="en-GB" sz="1800" b="1" i="0" u="none" strike="noStrike" kern="1200" dirty="0" err="1">
                <a:solidFill>
                  <a:srgbClr val="000000"/>
                </a:solidFill>
                <a:effectLst/>
                <a:latin typeface="Gotham" panose="02000504050000020004"/>
              </a:rPr>
              <a:t>chyfryngau</a:t>
            </a:r>
            <a:r>
              <a:rPr lang="en-GB" sz="1800" b="1" i="0" u="none" strike="noStrike" kern="1200" dirty="0">
                <a:solidFill>
                  <a:srgbClr val="000000"/>
                </a:solidFill>
                <a:effectLst/>
                <a:latin typeface="Gotham" panose="02000504050000020004"/>
              </a:rPr>
              <a:t> </a:t>
            </a:r>
            <a:r>
              <a:rPr lang="en-GB" sz="1800" b="1" i="0" u="none" strike="noStrike" kern="1200" dirty="0" err="1">
                <a:solidFill>
                  <a:srgbClr val="000000"/>
                </a:solidFill>
                <a:effectLst/>
                <a:latin typeface="Gotham" panose="02000504050000020004"/>
              </a:rPr>
              <a:t>ar-lein</a:t>
            </a:r>
            <a:r>
              <a:rPr lang="en-GB" sz="1800" b="1" i="0" u="none" strike="noStrike" kern="1200" dirty="0">
                <a:solidFill>
                  <a:srgbClr val="000000"/>
                </a:solidFill>
                <a:effectLst/>
                <a:latin typeface="Gotham" panose="02000504050000020004"/>
              </a:rPr>
              <a:t>:</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Efallai</a:t>
            </a:r>
            <a:r>
              <a:rPr lang="en-GB" sz="1800" b="0" i="0" u="none" strike="noStrike" kern="1200" dirty="0">
                <a:solidFill>
                  <a:srgbClr val="000000"/>
                </a:solidFill>
                <a:effectLst/>
                <a:latin typeface="Gotham" panose="02000504050000020004"/>
              </a:rPr>
              <a:t> bod </a:t>
            </a:r>
            <a:r>
              <a:rPr lang="en-GB" sz="1800" b="0" i="0" u="none" strike="noStrike" kern="1200" dirty="0" err="1">
                <a:solidFill>
                  <a:srgbClr val="000000"/>
                </a:solidFill>
                <a:effectLst/>
                <a:latin typeface="Gotham" panose="02000504050000020004"/>
              </a:rPr>
              <a:t>myfyrwyr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wedi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dod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draws </a:t>
            </a:r>
            <a:r>
              <a:rPr lang="en-GB" sz="1800" b="0" i="0" u="none" strike="noStrike" kern="1200" dirty="0" err="1">
                <a:solidFill>
                  <a:srgbClr val="000000"/>
                </a:solidFill>
                <a:effectLst/>
                <a:latin typeface="Gotham" panose="02000504050000020004"/>
              </a:rPr>
              <a:t>hyn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wrth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ddefnyddio</a:t>
            </a:r>
            <a:r>
              <a:rPr lang="en-GB" sz="1800" b="0" i="0" u="none" strike="noStrike" kern="1200" dirty="0">
                <a:solidFill>
                  <a:srgbClr val="000000"/>
                </a:solidFill>
                <a:effectLst/>
                <a:latin typeface="Gotham" panose="02000504050000020004"/>
              </a:rPr>
              <a:t> YouTube neu </a:t>
            </a:r>
            <a:r>
              <a:rPr lang="en-GB" sz="1800" b="0" i="0" u="none" strike="noStrike" kern="1200" dirty="0" err="1">
                <a:solidFill>
                  <a:srgbClr val="000000"/>
                </a:solidFill>
                <a:effectLst/>
                <a:latin typeface="Gotham" panose="02000504050000020004"/>
              </a:rPr>
              <a:t>tra’n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siopa</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ar-lein</a:t>
            </a:r>
            <a:r>
              <a:rPr lang="en-GB" sz="1800" b="0" i="0" u="none" strike="noStrike" kern="1200" dirty="0">
                <a:solidFill>
                  <a:srgbClr val="000000"/>
                </a:solidFill>
                <a:effectLst/>
                <a:latin typeface="Gotham" panose="02000504050000020004"/>
              </a:rPr>
              <a:t>. Mae </a:t>
            </a:r>
            <a:r>
              <a:rPr lang="en-GB" sz="1800" b="0" i="0" u="none" strike="noStrike" kern="1200" dirty="0" err="1">
                <a:solidFill>
                  <a:srgbClr val="000000"/>
                </a:solidFill>
                <a:effectLst/>
                <a:latin typeface="Gotham" panose="02000504050000020004"/>
              </a:rPr>
              <a:t>rhai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gwefannau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fel</a:t>
            </a:r>
            <a:r>
              <a:rPr lang="en-GB" sz="1800" b="0" i="0" u="none" strike="noStrike" kern="1200" dirty="0">
                <a:solidFill>
                  <a:srgbClr val="000000"/>
                </a:solidFill>
                <a:effectLst/>
                <a:latin typeface="Gotham" panose="02000504050000020004"/>
              </a:rPr>
              <a:t> Amazon,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ddarparu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argymhellion</a:t>
            </a:r>
            <a:r>
              <a:rPr lang="en-GB" sz="1800" b="0" i="0" u="none" strike="noStrike" kern="1200" dirty="0">
                <a:solidFill>
                  <a:srgbClr val="000000"/>
                </a:solidFill>
                <a:effectLst/>
                <a:latin typeface="Gotham" panose="02000504050000020004"/>
              </a:rPr>
              <a:t> ac </a:t>
            </a:r>
            <a:r>
              <a:rPr lang="en-GB" sz="1800" b="0" i="0" u="none" strike="noStrike" kern="1200" dirty="0" err="1">
                <a:solidFill>
                  <a:srgbClr val="000000"/>
                </a:solidFill>
                <a:effectLst/>
                <a:latin typeface="Gotham" panose="02000504050000020004"/>
              </a:rPr>
              <a:t>annog</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defnyddwyr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brynu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mwy</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gynhyrchion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Maent</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dechrau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trwy</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argymell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pethau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hap a </a:t>
            </a:r>
            <a:r>
              <a:rPr lang="en-GB" sz="1800" b="0" i="0" u="none" strike="noStrike" kern="1200" dirty="0" err="1">
                <a:solidFill>
                  <a:srgbClr val="000000"/>
                </a:solidFill>
                <a:effectLst/>
                <a:latin typeface="Gotham" panose="02000504050000020004"/>
              </a:rPr>
              <a:t>thros</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amser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offeryn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mireinio'r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argymhellion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trwy</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ddadansoddi'r</a:t>
            </a:r>
            <a:r>
              <a:rPr lang="en-GB" sz="1800" b="0" i="0" u="none" strike="noStrike" kern="1200" dirty="0">
                <a:solidFill>
                  <a:srgbClr val="000000"/>
                </a:solidFill>
                <a:effectLst/>
                <a:latin typeface="Gotham" panose="02000504050000020004"/>
              </a:rPr>
              <a:t> data am </a:t>
            </a:r>
            <a:r>
              <a:rPr lang="en-GB" sz="1800" b="0" i="0" u="none" strike="noStrike" kern="1200" dirty="0" err="1">
                <a:solidFill>
                  <a:srgbClr val="000000"/>
                </a:solidFill>
                <a:effectLst/>
                <a:latin typeface="Gotham" panose="02000504050000020004"/>
              </a:rPr>
              <a:t>yr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hyn</a:t>
            </a:r>
            <a:r>
              <a:rPr lang="en-GB" sz="1800" b="0" i="0" u="none" strike="noStrike" kern="1200" dirty="0">
                <a:solidFill>
                  <a:srgbClr val="000000"/>
                </a:solidFill>
                <a:effectLst/>
                <a:latin typeface="Gotham" panose="02000504050000020004"/>
              </a:rPr>
              <a:t> a </a:t>
            </a:r>
            <a:r>
              <a:rPr lang="en-GB" sz="1800" b="0" i="0" u="none" strike="noStrike" kern="1200" dirty="0" err="1">
                <a:solidFill>
                  <a:srgbClr val="000000"/>
                </a:solidFill>
                <a:effectLst/>
                <a:latin typeface="Gotham" panose="02000504050000020004"/>
              </a:rPr>
              <a:t>brynwyd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na</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chafodd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brynu</a:t>
            </a:r>
            <a:r>
              <a:rPr lang="en-GB" sz="1800" b="0" i="0" u="none" strike="noStrike" kern="1200" dirty="0">
                <a:solidFill>
                  <a:srgbClr val="000000"/>
                </a:solidFill>
                <a:effectLst/>
                <a:latin typeface="Gotham" panose="02000504050000020004"/>
              </a:rPr>
              <a:t>.</a:t>
            </a:r>
            <a:endParaRPr lang="en-GB" sz="1800" b="0" i="0" u="none" strike="noStrike" dirty="0">
              <a:effectLst/>
              <a:latin typeface="Arial" panose="020B0604020202020204" pitchFamily="34" charset="0"/>
            </a:endParaRPr>
          </a:p>
          <a:p>
            <a:pPr marL="285750" marR="0" indent="-285750" algn="l" rtl="0" eaLnBrk="1" fontAlgn="base" latinLnBrk="0" hangingPunct="1">
              <a:spcBef>
                <a:spcPts val="0"/>
              </a:spcBef>
              <a:spcAft>
                <a:spcPts val="0"/>
              </a:spcAft>
              <a:buFont typeface="Arial" panose="020B0604020202020204" pitchFamily="34" charset="0"/>
              <a:buChar char="•"/>
            </a:pPr>
            <a:r>
              <a:rPr lang="en-GB" sz="1800" b="1" i="0" u="none" strike="noStrike" kern="1200" dirty="0" err="1">
                <a:solidFill>
                  <a:srgbClr val="FFFFFF"/>
                </a:solidFill>
                <a:effectLst/>
                <a:latin typeface="Gotham" panose="02000504050000020004"/>
              </a:rPr>
              <a:t>Darganfod</a:t>
            </a:r>
            <a:r>
              <a:rPr lang="en-GB" sz="1800" b="1" i="0" u="none" strike="noStrike" kern="1200" dirty="0">
                <a:solidFill>
                  <a:srgbClr val="FFFFFF"/>
                </a:solidFill>
                <a:effectLst/>
                <a:latin typeface="Gotham" panose="02000504050000020004"/>
              </a:rPr>
              <a:t> </a:t>
            </a:r>
            <a:r>
              <a:rPr lang="en-GB" sz="1800" b="1" i="0" u="none" strike="noStrike" kern="1200" dirty="0" err="1">
                <a:solidFill>
                  <a:srgbClr val="FFFFFF"/>
                </a:solidFill>
                <a:effectLst/>
                <a:latin typeface="Gotham" panose="02000504050000020004"/>
              </a:rPr>
              <a:t>twyll</a:t>
            </a:r>
            <a:r>
              <a:rPr lang="en-GB" sz="1800" b="1"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Efallai</a:t>
            </a:r>
            <a:r>
              <a:rPr lang="en-GB" sz="1800" b="0" i="0" u="none" strike="noStrike" kern="1200" dirty="0">
                <a:solidFill>
                  <a:srgbClr val="FFFFFF"/>
                </a:solidFill>
                <a:effectLst/>
                <a:latin typeface="Gotham" panose="02000504050000020004"/>
              </a:rPr>
              <a:t> y </a:t>
            </a:r>
            <a:r>
              <a:rPr lang="en-GB" sz="1800" b="0" i="0" u="none" strike="noStrike" kern="1200" dirty="0" err="1">
                <a:solidFill>
                  <a:srgbClr val="FFFFFF"/>
                </a:solidFill>
                <a:effectLst/>
                <a:latin typeface="Gotham" panose="02000504050000020004"/>
              </a:rPr>
              <a:t>bydd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myfyrwyr</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wedi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dod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ar</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ei</a:t>
            </a:r>
            <a:r>
              <a:rPr lang="en-GB" sz="1800" b="0" i="0" u="none" strike="noStrike" kern="1200" dirty="0">
                <a:solidFill>
                  <a:srgbClr val="FFFFFF"/>
                </a:solidFill>
                <a:effectLst/>
                <a:latin typeface="Gotham" panose="02000504050000020004"/>
              </a:rPr>
              <a:t> draws </a:t>
            </a:r>
            <a:r>
              <a:rPr lang="en-GB" sz="1800" b="0" i="0" u="none" strike="noStrike" kern="1200" dirty="0" err="1">
                <a:solidFill>
                  <a:srgbClr val="FFFFFF"/>
                </a:solidFill>
                <a:effectLst/>
                <a:latin typeface="Gotham" panose="02000504050000020004"/>
              </a:rPr>
              <a:t>os</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oes</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ganddynt</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gyfrif</a:t>
            </a:r>
            <a:r>
              <a:rPr lang="en-GB" sz="1800" b="0" i="0" u="none" strike="noStrike" kern="1200" dirty="0">
                <a:solidFill>
                  <a:srgbClr val="FFFFFF"/>
                </a:solidFill>
                <a:effectLst/>
                <a:latin typeface="Gotham" panose="02000504050000020004"/>
              </a:rPr>
              <a:t> e-</a:t>
            </a:r>
            <a:r>
              <a:rPr lang="en-GB" sz="1800" b="0" i="0" u="none" strike="noStrike" kern="1200" dirty="0" err="1">
                <a:solidFill>
                  <a:srgbClr val="FFFFFF"/>
                </a:solidFill>
                <a:effectLst/>
                <a:latin typeface="Gotham" panose="02000504050000020004"/>
              </a:rPr>
              <a:t>bost</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gyda</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hidlydd</a:t>
            </a:r>
            <a:r>
              <a:rPr lang="en-GB" sz="1800" b="0" i="0" u="none" strike="noStrike" kern="1200" dirty="0">
                <a:solidFill>
                  <a:srgbClr val="FFFFFF"/>
                </a:solidFill>
                <a:effectLst/>
                <a:latin typeface="Gotham" panose="02000504050000020004"/>
              </a:rPr>
              <a:t> SPAM. </a:t>
            </a:r>
            <a:r>
              <a:rPr lang="en-GB" sz="1800" b="0" i="0" u="none" strike="noStrike" kern="1200" dirty="0" err="1">
                <a:solidFill>
                  <a:srgbClr val="FFFFFF"/>
                </a:solidFill>
                <a:effectLst/>
                <a:latin typeface="Gotham" panose="02000504050000020004"/>
              </a:rPr>
              <a:t>Efallai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fod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ganddyn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nhw</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aelodau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o'r</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teulu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sydd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wedi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profi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twyll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cardiau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credyd</a:t>
            </a:r>
            <a:r>
              <a:rPr lang="en-GB" sz="1800" b="0" i="0" u="none" strike="noStrike" kern="1200" dirty="0">
                <a:solidFill>
                  <a:srgbClr val="FFFFFF"/>
                </a:solidFill>
                <a:effectLst/>
                <a:latin typeface="Gotham" panose="02000504050000020004"/>
              </a:rPr>
              <a:t> a </a:t>
            </a:r>
            <a:r>
              <a:rPr lang="en-GB" sz="1800" b="0" i="0" u="none" strike="noStrike" kern="1200" dirty="0" err="1">
                <a:solidFill>
                  <a:srgbClr val="FFFFFF"/>
                </a:solidFill>
                <a:effectLst/>
                <a:latin typeface="Gotham" panose="02000504050000020004"/>
              </a:rPr>
              <a:t>welwyd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gan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dechnoleg</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dysgu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peirianyddol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hytrach</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na</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rhaglennu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meddalwedd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canfod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twyll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chwilio</a:t>
            </a:r>
            <a:r>
              <a:rPr lang="en-GB" sz="1800" b="0" i="0" u="none" strike="noStrike" kern="1200" dirty="0">
                <a:solidFill>
                  <a:srgbClr val="FFFFFF"/>
                </a:solidFill>
                <a:effectLst/>
                <a:latin typeface="Gotham" panose="02000504050000020004"/>
              </a:rPr>
              <a:t> am </a:t>
            </a:r>
            <a:r>
              <a:rPr lang="en-GB" sz="1800" b="0" i="0" u="none" strike="noStrike" kern="1200" dirty="0" err="1">
                <a:solidFill>
                  <a:srgbClr val="FFFFFF"/>
                </a:solidFill>
                <a:effectLst/>
                <a:latin typeface="Gotham" panose="02000504050000020004"/>
              </a:rPr>
              <a:t>eiriau</a:t>
            </a:r>
            <a:r>
              <a:rPr lang="en-GB" sz="1800" b="0" i="0" u="none" strike="noStrike" kern="1200" dirty="0">
                <a:solidFill>
                  <a:srgbClr val="FFFFFF"/>
                </a:solidFill>
                <a:effectLst/>
                <a:latin typeface="Gotham" panose="02000504050000020004"/>
              </a:rPr>
              <a:t> neu </a:t>
            </a:r>
            <a:r>
              <a:rPr lang="en-GB" sz="1800" b="0" i="0" u="none" strike="noStrike" kern="1200" dirty="0" err="1">
                <a:solidFill>
                  <a:srgbClr val="FFFFFF"/>
                </a:solidFill>
                <a:effectLst/>
                <a:latin typeface="Gotham" panose="02000504050000020004"/>
              </a:rPr>
              <a:t>ymadroddion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penodol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mae</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meddalwedd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canfod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twyll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mwy</a:t>
            </a:r>
            <a:r>
              <a:rPr lang="en-GB" sz="1800" b="0" i="0" u="none" strike="noStrike" kern="1200" dirty="0">
                <a:solidFill>
                  <a:srgbClr val="FFFFFF"/>
                </a:solidFill>
                <a:effectLst/>
                <a:latin typeface="Gotham" panose="02000504050000020004"/>
              </a:rPr>
              <a:t> modern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defnyddio</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dysgu</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peirianyddol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gan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roi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llawer</a:t>
            </a:r>
            <a:r>
              <a:rPr lang="en-GB" sz="1800" b="0" i="0" u="none" strike="noStrike" kern="1200" dirty="0">
                <a:solidFill>
                  <a:srgbClr val="FFFFFF"/>
                </a:solidFill>
                <a:effectLst/>
                <a:latin typeface="Gotham" panose="02000504050000020004"/>
              </a:rPr>
              <a:t> o </a:t>
            </a:r>
            <a:r>
              <a:rPr lang="en-GB" sz="1800" b="0" i="0" u="none" strike="noStrike" kern="1200" dirty="0" err="1">
                <a:solidFill>
                  <a:srgbClr val="FFFFFF"/>
                </a:solidFill>
                <a:effectLst/>
                <a:latin typeface="Gotham" panose="02000504050000020004"/>
              </a:rPr>
              <a:t>enghreifftiau</a:t>
            </a:r>
            <a:r>
              <a:rPr lang="en-GB" sz="1800" b="0" i="0" u="none" strike="noStrike" kern="1200" dirty="0">
                <a:solidFill>
                  <a:srgbClr val="FFFFFF"/>
                </a:solidFill>
                <a:effectLst/>
                <a:latin typeface="Gotham" panose="02000504050000020004"/>
              </a:rPr>
              <a:t> o </a:t>
            </a:r>
            <a:r>
              <a:rPr lang="en-GB" sz="1800" b="0" i="0" u="none" strike="noStrike" kern="1200" dirty="0" err="1">
                <a:solidFill>
                  <a:srgbClr val="FFFFFF"/>
                </a:solidFill>
                <a:effectLst/>
                <a:latin typeface="Gotham" panose="02000504050000020004"/>
              </a:rPr>
              <a:t>negeseuon</a:t>
            </a:r>
            <a:r>
              <a:rPr lang="en-GB" sz="1800" b="0" i="0" u="none" strike="noStrike" kern="1200" dirty="0">
                <a:solidFill>
                  <a:srgbClr val="FFFFFF"/>
                </a:solidFill>
                <a:effectLst/>
                <a:latin typeface="Gotham" panose="02000504050000020004"/>
              </a:rPr>
              <a:t> e-</a:t>
            </a:r>
            <a:r>
              <a:rPr lang="en-GB" sz="1800" b="0" i="0" u="none" strike="noStrike" kern="1200" dirty="0" err="1">
                <a:solidFill>
                  <a:srgbClr val="FFFFFF"/>
                </a:solidFill>
                <a:effectLst/>
                <a:latin typeface="Gotham" panose="02000504050000020004"/>
              </a:rPr>
              <a:t>bost</a:t>
            </a:r>
            <a:r>
              <a:rPr lang="en-GB" sz="1800" b="0" i="0" u="none" strike="noStrike" kern="1200" dirty="0">
                <a:solidFill>
                  <a:srgbClr val="FFFFFF"/>
                </a:solidFill>
                <a:effectLst/>
                <a:latin typeface="Gotham" panose="02000504050000020004"/>
              </a:rPr>
              <a:t> neu </a:t>
            </a:r>
            <a:r>
              <a:rPr lang="en-GB" sz="1800" b="0" i="0" u="none" strike="noStrike" kern="1200" dirty="0" err="1">
                <a:solidFill>
                  <a:srgbClr val="FFFFFF"/>
                </a:solidFill>
                <a:effectLst/>
                <a:latin typeface="Gotham" panose="02000504050000020004"/>
              </a:rPr>
              <a:t>drafodion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i'r</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offeryn</a:t>
            </a:r>
            <a:r>
              <a:rPr lang="en-GB" sz="1800" b="0" i="0" u="none" strike="noStrike" kern="1200" dirty="0">
                <a:solidFill>
                  <a:srgbClr val="FFFFFF"/>
                </a:solidFill>
                <a:effectLst/>
                <a:latin typeface="Gotham" panose="02000504050000020004"/>
              </a:rPr>
              <a:t> a </a:t>
            </a:r>
            <a:r>
              <a:rPr lang="en-GB" sz="1800" b="0" i="0" u="none" strike="noStrike" kern="1200" dirty="0" err="1">
                <a:solidFill>
                  <a:srgbClr val="FFFFFF"/>
                </a:solidFill>
                <a:effectLst/>
                <a:latin typeface="Gotham" panose="02000504050000020004"/>
              </a:rPr>
              <a:t>gofyn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iddo</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ei</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gategoreiddio</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fel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twyllodrus</a:t>
            </a:r>
            <a:r>
              <a:rPr lang="en-GB" sz="1800" b="0" i="0" u="none" strike="noStrike" kern="1200" dirty="0">
                <a:solidFill>
                  <a:srgbClr val="FFFFFF"/>
                </a:solidFill>
                <a:effectLst/>
                <a:latin typeface="Gotham" panose="02000504050000020004"/>
              </a:rPr>
              <a:t> ai </a:t>
            </a:r>
            <a:r>
              <a:rPr lang="en-GB" sz="1800" b="0" i="0" u="none" strike="noStrike" kern="1200" dirty="0" err="1">
                <a:solidFill>
                  <a:srgbClr val="FFFFFF"/>
                </a:solidFill>
                <a:effectLst/>
                <a:latin typeface="Gotham" panose="02000504050000020004"/>
              </a:rPr>
              <a:t>peidio</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Mae'r</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offeryn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gwella'n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raddol</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wrth</a:t>
            </a:r>
            <a:r>
              <a:rPr lang="en-GB" sz="1800" b="0" i="0" u="none" strike="noStrike" kern="1200" dirty="0">
                <a:solidFill>
                  <a:srgbClr val="FFFFFF"/>
                </a:solidFill>
                <a:effectLst/>
                <a:latin typeface="Gotham" panose="02000504050000020004"/>
              </a:rPr>
              <a:t> nodi pa e-</a:t>
            </a:r>
            <a:r>
              <a:rPr lang="en-GB" sz="1800" b="0" i="0" u="none" strike="noStrike" kern="1200" dirty="0" err="1">
                <a:solidFill>
                  <a:srgbClr val="FFFFFF"/>
                </a:solidFill>
                <a:effectLst/>
                <a:latin typeface="Gotham" panose="02000504050000020004"/>
              </a:rPr>
              <a:t>byst</a:t>
            </a:r>
            <a:r>
              <a:rPr lang="en-GB" sz="1800" b="0" i="0" u="none" strike="noStrike" kern="1200" dirty="0">
                <a:solidFill>
                  <a:srgbClr val="FFFFFF"/>
                </a:solidFill>
                <a:effectLst/>
                <a:latin typeface="Gotham" panose="02000504050000020004"/>
              </a:rPr>
              <a:t> neu </a:t>
            </a:r>
            <a:r>
              <a:rPr lang="en-GB" sz="1800" b="0" i="0" u="none" strike="noStrike" kern="1200" dirty="0" err="1">
                <a:solidFill>
                  <a:srgbClr val="FFFFFF"/>
                </a:solidFill>
                <a:effectLst/>
                <a:latin typeface="Gotham" panose="02000504050000020004"/>
              </a:rPr>
              <a:t>drafodion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sy'n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dwyllodrus</a:t>
            </a:r>
            <a:r>
              <a:rPr lang="en-GB" sz="1800" b="0" i="0" u="none" strike="noStrike" kern="1200" dirty="0">
                <a:solidFill>
                  <a:srgbClr val="FFFFFF"/>
                </a:solidFill>
                <a:effectLst/>
                <a:latin typeface="Gotham" panose="02000504050000020004"/>
              </a:rPr>
              <a:t> ai </a:t>
            </a:r>
            <a:r>
              <a:rPr lang="en-GB" sz="1800" b="0" i="0" u="none" strike="noStrike" kern="1200" dirty="0" err="1">
                <a:solidFill>
                  <a:srgbClr val="FFFFFF"/>
                </a:solidFill>
                <a:effectLst/>
                <a:latin typeface="Gotham" panose="02000504050000020004"/>
              </a:rPr>
              <a:t>peidio</a:t>
            </a:r>
            <a:r>
              <a:rPr lang="en-GB" sz="1800" b="0" i="0" u="none" strike="noStrike" kern="1200" dirty="0">
                <a:solidFill>
                  <a:srgbClr val="FFFFFF"/>
                </a:solidFill>
                <a:effectLst/>
                <a:latin typeface="Gotham" panose="02000504050000020004"/>
              </a:rPr>
              <a:t>, er </a:t>
            </a:r>
            <a:r>
              <a:rPr lang="en-GB" sz="1800" b="0" i="0" u="none" strike="noStrike" kern="1200" dirty="0" err="1">
                <a:solidFill>
                  <a:srgbClr val="FFFFFF"/>
                </a:solidFill>
                <a:effectLst/>
                <a:latin typeface="Gotham" panose="02000504050000020004"/>
              </a:rPr>
              <a:t>nad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ydym</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gwybod</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iawn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beth</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maent</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yn</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edrych</a:t>
            </a:r>
            <a:r>
              <a:rPr lang="en-GB" sz="1800" b="0" i="0" u="none" strike="noStrike" kern="1200" dirty="0">
                <a:solidFill>
                  <a:srgbClr val="FFFFFF"/>
                </a:solidFill>
                <a:effectLst/>
                <a:latin typeface="Gotham" panose="02000504050000020004"/>
              </a:rPr>
              <a:t> </a:t>
            </a:r>
            <a:r>
              <a:rPr lang="en-GB" sz="1800" b="0" i="0" u="none" strike="noStrike" kern="1200" dirty="0" err="1">
                <a:solidFill>
                  <a:srgbClr val="FFFFFF"/>
                </a:solidFill>
                <a:effectLst/>
                <a:latin typeface="Gotham" panose="02000504050000020004"/>
              </a:rPr>
              <a:t>amdano</a:t>
            </a:r>
            <a:r>
              <a:rPr lang="en-GB" sz="1800" b="0" i="0" u="none" strike="noStrike" kern="1200" dirty="0">
                <a:solidFill>
                  <a:srgbClr val="FFFFFF"/>
                </a:solidFill>
                <a:effectLst/>
                <a:latin typeface="Gotham" panose="02000504050000020004"/>
              </a:rPr>
              <a:t>!</a:t>
            </a:r>
            <a:r>
              <a:rPr lang="en-GB" sz="1800" b="1" i="0" u="none" strike="noStrike" kern="1200" dirty="0">
                <a:solidFill>
                  <a:srgbClr val="FFFFFF"/>
                </a:solidFill>
                <a:effectLst/>
                <a:latin typeface="Gotham" panose="02000504050000020004"/>
              </a:rPr>
              <a:t>​</a:t>
            </a:r>
            <a:endParaRPr lang="en-GB" sz="1800" b="0" i="0" u="none" strike="noStrike" dirty="0">
              <a:effectLst/>
              <a:latin typeface="Arial" panose="020B0604020202020204" pitchFamily="34" charset="0"/>
            </a:endParaRPr>
          </a:p>
          <a:p>
            <a:pPr marL="285750" marR="0" indent="-285750" algn="l" rtl="0" eaLnBrk="1" fontAlgn="base" latinLnBrk="0" hangingPunct="1">
              <a:spcBef>
                <a:spcPts val="0"/>
              </a:spcBef>
              <a:spcAft>
                <a:spcPts val="0"/>
              </a:spcAft>
              <a:buFont typeface="Arial" panose="020B0604020202020204" pitchFamily="34" charset="0"/>
              <a:buChar char="•"/>
            </a:pPr>
            <a:r>
              <a:rPr lang="en-GB" sz="1800" b="1" i="0" u="none" strike="noStrike" kern="1200" dirty="0" err="1">
                <a:solidFill>
                  <a:srgbClr val="000000"/>
                </a:solidFill>
                <a:effectLst/>
                <a:latin typeface="Gotham" panose="02000504050000020004"/>
              </a:rPr>
              <a:t>Cerbydau</a:t>
            </a:r>
            <a:r>
              <a:rPr lang="en-GB" sz="1800" b="1" i="0" u="none" strike="noStrike" kern="1200" dirty="0">
                <a:solidFill>
                  <a:srgbClr val="000000"/>
                </a:solidFill>
                <a:effectLst/>
                <a:latin typeface="Gotham" panose="02000504050000020004"/>
              </a:rPr>
              <a:t> </a:t>
            </a:r>
            <a:r>
              <a:rPr lang="en-GB" sz="1800" b="1" i="0" u="none" strike="noStrike" kern="1200" dirty="0" err="1">
                <a:solidFill>
                  <a:srgbClr val="000000"/>
                </a:solidFill>
                <a:effectLst/>
                <a:latin typeface="Gotham" panose="02000504050000020004"/>
              </a:rPr>
              <a:t>hunan-yrru</a:t>
            </a:r>
            <a:r>
              <a:rPr lang="en-GB" sz="1800" b="1"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Efallai</a:t>
            </a:r>
            <a:r>
              <a:rPr lang="en-GB" sz="1800" b="0" i="0" u="none" strike="noStrike" kern="1200" dirty="0">
                <a:solidFill>
                  <a:srgbClr val="000000"/>
                </a:solidFill>
                <a:effectLst/>
                <a:latin typeface="Gotham" panose="02000504050000020004"/>
              </a:rPr>
              <a:t> bod </a:t>
            </a:r>
            <a:r>
              <a:rPr lang="en-GB" sz="1800" b="0" i="0" u="none" strike="noStrike" kern="1200" dirty="0" err="1">
                <a:solidFill>
                  <a:srgbClr val="000000"/>
                </a:solidFill>
                <a:effectLst/>
                <a:latin typeface="Gotham" panose="02000504050000020004"/>
              </a:rPr>
              <a:t>myfyrwyr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wedi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clywed</a:t>
            </a:r>
            <a:r>
              <a:rPr lang="en-GB" sz="1800" b="0" i="0" u="none" strike="noStrike" kern="1200" dirty="0">
                <a:solidFill>
                  <a:srgbClr val="000000"/>
                </a:solidFill>
                <a:effectLst/>
                <a:latin typeface="Gotham" panose="02000504050000020004"/>
              </a:rPr>
              <a:t> am </a:t>
            </a:r>
            <a:r>
              <a:rPr lang="en-GB" sz="1800" b="0" i="0" u="none" strike="noStrike" kern="1200" dirty="0" err="1">
                <a:solidFill>
                  <a:srgbClr val="000000"/>
                </a:solidFill>
                <a:effectLst/>
                <a:latin typeface="Gotham" panose="02000504050000020004"/>
              </a:rPr>
              <a:t>hyn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y </a:t>
            </a:r>
            <a:r>
              <a:rPr lang="en-GB" sz="1800" b="0" i="0" u="none" strike="noStrike" kern="1200" dirty="0" err="1">
                <a:solidFill>
                  <a:srgbClr val="000000"/>
                </a:solidFill>
                <a:effectLst/>
                <a:latin typeface="Gotham" panose="02000504050000020004"/>
              </a:rPr>
              <a:t>cyfryngau</a:t>
            </a:r>
            <a:r>
              <a:rPr lang="en-GB" sz="1800" b="0" i="0" u="none" strike="noStrike" kern="1200" dirty="0">
                <a:solidFill>
                  <a:srgbClr val="000000"/>
                </a:solidFill>
                <a:effectLst/>
                <a:latin typeface="Gotham" panose="02000504050000020004"/>
              </a:rPr>
              <a:t>.</a:t>
            </a:r>
            <a:r>
              <a:rPr lang="en-GB" sz="1800" b="1" i="0" u="none" strike="noStrike" kern="1200" dirty="0">
                <a:solidFill>
                  <a:srgbClr val="000000"/>
                </a:solidFill>
                <a:effectLst/>
                <a:latin typeface="Gotham" panose="02000504050000020004"/>
              </a:rPr>
              <a:t> </a:t>
            </a:r>
            <a:r>
              <a:rPr lang="en-GB" sz="1800" b="0" i="0" u="none" strike="noStrike" kern="1200" dirty="0">
                <a:solidFill>
                  <a:srgbClr val="000000"/>
                </a:solidFill>
                <a:effectLst/>
                <a:latin typeface="Gotham" panose="02000504050000020004"/>
              </a:rPr>
              <a:t>Mae </a:t>
            </a:r>
            <a:r>
              <a:rPr lang="en-GB" sz="1800" b="0" i="0" u="none" strike="noStrike" kern="1200" dirty="0" err="1">
                <a:solidFill>
                  <a:srgbClr val="000000"/>
                </a:solidFill>
                <a:effectLst/>
                <a:latin typeface="Gotham" panose="02000504050000020004"/>
              </a:rPr>
              <a:t>ceir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hunan-yrru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defnyddio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dysgu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peirianyddol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hytrach</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na</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chael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rhaglennu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ddilyn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rheolau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gyrru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meddalwedd</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cael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fwydo</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gyda</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miliynau</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ffeiliau</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fideos</a:t>
            </a:r>
            <a:r>
              <a:rPr lang="en-GB" sz="1800" b="0" i="0" u="none" strike="noStrike" kern="1200" dirty="0">
                <a:solidFill>
                  <a:srgbClr val="000000"/>
                </a:solidFill>
                <a:effectLst/>
                <a:latin typeface="Gotham" panose="02000504050000020004"/>
              </a:rPr>
              <a:t> a </a:t>
            </a:r>
            <a:r>
              <a:rPr lang="en-GB" sz="1800" b="0" i="0" u="none" strike="noStrike" kern="1200" dirty="0" err="1">
                <a:solidFill>
                  <a:srgbClr val="000000"/>
                </a:solidFill>
                <a:effectLst/>
                <a:latin typeface="Gotham" panose="02000504050000020004"/>
              </a:rPr>
              <a:t>delweddau</a:t>
            </a:r>
            <a:r>
              <a:rPr lang="en-GB" sz="1800" b="0" i="0" u="none" strike="noStrike" kern="1200" dirty="0">
                <a:solidFill>
                  <a:srgbClr val="000000"/>
                </a:solidFill>
                <a:effectLst/>
                <a:latin typeface="Gotham" panose="02000504050000020004"/>
              </a:rPr>
              <a:t> o </a:t>
            </a:r>
            <a:r>
              <a:rPr lang="en-GB" sz="1800" b="0" i="0" u="none" strike="noStrike" kern="1200" dirty="0" err="1">
                <a:solidFill>
                  <a:srgbClr val="000000"/>
                </a:solidFill>
                <a:effectLst/>
                <a:latin typeface="Gotham" panose="02000504050000020004"/>
              </a:rPr>
              <a:t>yrru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dda</a:t>
            </a:r>
            <a:r>
              <a:rPr lang="en-GB" sz="1800" b="0" i="0" u="none" strike="noStrike" kern="1200" dirty="0">
                <a:solidFill>
                  <a:srgbClr val="000000"/>
                </a:solidFill>
                <a:effectLst/>
                <a:latin typeface="Gotham" panose="02000504050000020004"/>
              </a:rPr>
              <a:t> a </a:t>
            </a:r>
            <a:r>
              <a:rPr lang="en-GB" sz="1800" b="0" i="0" u="none" strike="noStrike" kern="1200" dirty="0" err="1">
                <a:solidFill>
                  <a:srgbClr val="000000"/>
                </a:solidFill>
                <a:effectLst/>
                <a:latin typeface="Gotham" panose="02000504050000020004"/>
              </a:rPr>
              <a:t>gyrru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ddrwg</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raddol</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gwella'r</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ffordd</a:t>
            </a:r>
            <a:r>
              <a:rPr lang="en-GB" sz="1800" b="0" i="0" u="none" strike="noStrike" kern="1200" dirty="0">
                <a:solidFill>
                  <a:srgbClr val="000000"/>
                </a:solidFill>
                <a:effectLst/>
                <a:latin typeface="Gotham" panose="02000504050000020004"/>
              </a:rPr>
              <a:t> y </a:t>
            </a:r>
            <a:r>
              <a:rPr lang="en-GB" sz="1800" b="0" i="0" u="none" strike="noStrike" kern="1200" dirty="0" err="1">
                <a:solidFill>
                  <a:srgbClr val="000000"/>
                </a:solidFill>
                <a:effectLst/>
                <a:latin typeface="Gotham" panose="02000504050000020004"/>
              </a:rPr>
              <a:t>mae'r</a:t>
            </a:r>
            <a:r>
              <a:rPr lang="en-GB" sz="1800" b="0" i="0" u="none" strike="noStrike" kern="1200" dirty="0">
                <a:solidFill>
                  <a:srgbClr val="000000"/>
                </a:solidFill>
                <a:effectLst/>
                <a:latin typeface="Gotham" panose="02000504050000020004"/>
              </a:rPr>
              <a:t> car </a:t>
            </a:r>
            <a:r>
              <a:rPr lang="en-GB" sz="1800" b="0" i="0" u="none" strike="noStrike" kern="1200" dirty="0" err="1">
                <a:solidFill>
                  <a:srgbClr val="000000"/>
                </a:solidFill>
                <a:effectLst/>
                <a:latin typeface="Gotham" panose="02000504050000020004"/>
              </a:rPr>
              <a:t>yn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gyrru</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ei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hun</a:t>
            </a:r>
            <a:r>
              <a:rPr lang="en-GB" sz="1800" b="0" i="0" u="none" strike="noStrike" kern="1200" dirty="0">
                <a:solidFill>
                  <a:srgbClr val="000000"/>
                </a:solidFill>
                <a:effectLst/>
                <a:latin typeface="Gotham" panose="02000504050000020004"/>
              </a:rPr>
              <a:t> a </a:t>
            </a:r>
            <a:r>
              <a:rPr lang="en-GB" sz="1800" b="0" i="0" u="none" strike="noStrike" kern="1200" dirty="0" err="1">
                <a:solidFill>
                  <a:srgbClr val="000000"/>
                </a:solidFill>
                <a:effectLst/>
                <a:latin typeface="Gotham" panose="02000504050000020004"/>
              </a:rPr>
              <a:t>sut</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mae'n</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ymateb</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i</a:t>
            </a:r>
            <a:r>
              <a:rPr lang="en-GB" sz="1800" b="0" i="0" u="none" strike="noStrike" kern="1200" dirty="0">
                <a:solidFill>
                  <a:srgbClr val="000000"/>
                </a:solidFill>
                <a:effectLst/>
                <a:latin typeface="Gotham" panose="02000504050000020004"/>
              </a:rPr>
              <a:t> </a:t>
            </a:r>
            <a:r>
              <a:rPr lang="en-GB" sz="1800" b="0" i="0" u="none" strike="noStrike" kern="1200" dirty="0" err="1">
                <a:solidFill>
                  <a:srgbClr val="000000"/>
                </a:solidFill>
                <a:effectLst/>
                <a:latin typeface="Gotham" panose="02000504050000020004"/>
              </a:rPr>
              <a:t>sefyllfaoedd</a:t>
            </a:r>
            <a:r>
              <a:rPr lang="en-GB" sz="1800" b="0" i="0" u="none" strike="noStrike" kern="1200" dirty="0">
                <a:solidFill>
                  <a:srgbClr val="000000"/>
                </a:solidFill>
                <a:effectLst/>
                <a:latin typeface="Gotham" panose="02000504050000020004"/>
              </a:rPr>
              <a:t>.​</a:t>
            </a:r>
            <a:endParaRPr lang="en-GB" sz="1800" b="0" i="0" u="none" strike="noStrike" dirty="0">
              <a:effectLst/>
              <a:latin typeface="Arial" panose="020B0604020202020204" pitchFamily="34" charset="0"/>
            </a:endParaRPr>
          </a:p>
          <a:p>
            <a:pPr marL="323215" indent="0">
              <a:lnSpc>
                <a:spcPct val="115000"/>
              </a:lnSpc>
              <a:buClr>
                <a:srgbClr val="434343"/>
              </a:buClr>
              <a:buSzPts val="1100"/>
              <a:buNone/>
            </a:pPr>
            <a:endParaRPr lang="en-GB" sz="750" dirty="0">
              <a:solidFill>
                <a:srgbClr val="434343"/>
              </a:solidFill>
              <a:cs typeface="Calibri"/>
            </a:endParaRPr>
          </a:p>
          <a:p>
            <a:pPr marL="0" lvl="0" indent="0" algn="l" rtl="0">
              <a:lnSpc>
                <a:spcPct val="115000"/>
              </a:lnSpc>
              <a:spcBef>
                <a:spcPts val="0"/>
              </a:spcBef>
              <a:spcAft>
                <a:spcPts val="0"/>
              </a:spcAft>
              <a:buSzPts val="1100"/>
              <a:buNone/>
            </a:pPr>
            <a:endParaRPr lang="en-GB" dirty="0">
              <a:solidFill>
                <a:srgbClr val="434343"/>
              </a:solidFill>
            </a:endParaRPr>
          </a:p>
          <a:p>
            <a:pPr marL="0" lvl="0" indent="0" algn="l" rtl="0">
              <a:lnSpc>
                <a:spcPct val="115000"/>
              </a:lnSpc>
              <a:spcBef>
                <a:spcPts val="0"/>
              </a:spcBef>
              <a:spcAft>
                <a:spcPts val="0"/>
              </a:spcAft>
              <a:buSzPts val="1100"/>
              <a:buNone/>
            </a:pPr>
            <a:r>
              <a:rPr lang="en-GB" sz="750" b="1" dirty="0">
                <a:solidFill>
                  <a:srgbClr val="434343"/>
                </a:solidFill>
              </a:rPr>
              <a:t>4. </a:t>
            </a:r>
            <a:r>
              <a:rPr lang="en-GB" sz="750" b="1" dirty="0" err="1">
                <a:solidFill>
                  <a:srgbClr val="434343"/>
                </a:solidFill>
              </a:rPr>
              <a:t>Crynhowch</a:t>
            </a:r>
            <a:endParaRPr lang="en-GB" sz="750" b="1" dirty="0">
              <a:solidFill>
                <a:srgbClr val="434343"/>
              </a:solidFill>
              <a:cs typeface="Calibri"/>
            </a:endParaRPr>
          </a:p>
          <a:p>
            <a:pPr>
              <a:lnSpc>
                <a:spcPct val="115000"/>
              </a:lnSpc>
              <a:buSzPts val="1100"/>
            </a:pPr>
            <a:r>
              <a:rPr lang="en-GB" sz="750" dirty="0" err="1">
                <a:solidFill>
                  <a:srgbClr val="434343"/>
                </a:solidFill>
              </a:rPr>
              <a:t>Dros</a:t>
            </a:r>
            <a:r>
              <a:rPr lang="en-GB" sz="750" dirty="0">
                <a:solidFill>
                  <a:srgbClr val="434343"/>
                </a:solidFill>
              </a:rPr>
              <a:t> </a:t>
            </a:r>
            <a:r>
              <a:rPr lang="en-GB" sz="750" dirty="0" err="1">
                <a:solidFill>
                  <a:srgbClr val="434343"/>
                </a:solidFill>
              </a:rPr>
              <a:t>yr</a:t>
            </a:r>
            <a:r>
              <a:rPr lang="en-GB" sz="750" dirty="0">
                <a:solidFill>
                  <a:srgbClr val="434343"/>
                </a:solidFill>
              </a:rPr>
              <a:t> </a:t>
            </a:r>
            <a:r>
              <a:rPr lang="en-GB" sz="750" dirty="0" err="1">
                <a:solidFill>
                  <a:srgbClr val="434343"/>
                </a:solidFill>
              </a:rPr>
              <a:t>ychydig</a:t>
            </a:r>
            <a:r>
              <a:rPr lang="en-GB" sz="750" dirty="0">
                <a:solidFill>
                  <a:srgbClr val="434343"/>
                </a:solidFill>
              </a:rPr>
              <a:t> </a:t>
            </a:r>
            <a:r>
              <a:rPr lang="en-GB" sz="750" dirty="0" err="1">
                <a:solidFill>
                  <a:srgbClr val="434343"/>
                </a:solidFill>
              </a:rPr>
              <a:t>flynyddoedd</a:t>
            </a:r>
            <a:r>
              <a:rPr lang="en-GB" sz="750" dirty="0">
                <a:solidFill>
                  <a:srgbClr val="434343"/>
                </a:solidFill>
              </a:rPr>
              <a:t> </a:t>
            </a:r>
            <a:r>
              <a:rPr lang="en-GB" sz="750" dirty="0" err="1">
                <a:solidFill>
                  <a:srgbClr val="434343"/>
                </a:solidFill>
              </a:rPr>
              <a:t>diwethaf</a:t>
            </a:r>
            <a:r>
              <a:rPr lang="en-GB" sz="750" dirty="0">
                <a:solidFill>
                  <a:srgbClr val="434343"/>
                </a:solidFill>
              </a:rPr>
              <a:t> </a:t>
            </a:r>
            <a:r>
              <a:rPr lang="en-GB" sz="750" dirty="0" err="1">
                <a:solidFill>
                  <a:srgbClr val="434343"/>
                </a:solidFill>
              </a:rPr>
              <a:t>rydym</a:t>
            </a:r>
            <a:r>
              <a:rPr lang="en-GB" sz="750" dirty="0">
                <a:solidFill>
                  <a:srgbClr val="434343"/>
                </a:solidFill>
              </a:rPr>
              <a:t> </a:t>
            </a:r>
            <a:r>
              <a:rPr lang="en-GB" sz="750" dirty="0" err="1">
                <a:solidFill>
                  <a:srgbClr val="434343"/>
                </a:solidFill>
              </a:rPr>
              <a:t>wedi</a:t>
            </a:r>
            <a:r>
              <a:rPr lang="en-GB" sz="750" dirty="0">
                <a:solidFill>
                  <a:srgbClr val="434343"/>
                </a:solidFill>
              </a:rPr>
              <a:t> </a:t>
            </a:r>
            <a:r>
              <a:rPr lang="en-GB" sz="750" dirty="0" err="1">
                <a:solidFill>
                  <a:srgbClr val="434343"/>
                </a:solidFill>
              </a:rPr>
              <a:t>gweld</a:t>
            </a:r>
            <a:r>
              <a:rPr lang="en-GB" sz="750" dirty="0">
                <a:solidFill>
                  <a:srgbClr val="434343"/>
                </a:solidFill>
              </a:rPr>
              <a:t> </a:t>
            </a:r>
            <a:r>
              <a:rPr lang="en-GB" sz="750" dirty="0" err="1">
                <a:solidFill>
                  <a:srgbClr val="434343"/>
                </a:solidFill>
              </a:rPr>
              <a:t>datblygiadau</a:t>
            </a:r>
            <a:r>
              <a:rPr lang="en-GB" sz="750" dirty="0">
                <a:solidFill>
                  <a:srgbClr val="434343"/>
                </a:solidFill>
              </a:rPr>
              <a:t> </a:t>
            </a:r>
            <a:r>
              <a:rPr lang="en-GB" sz="750" dirty="0" err="1">
                <a:solidFill>
                  <a:srgbClr val="434343"/>
                </a:solidFill>
              </a:rPr>
              <a:t>mawr</a:t>
            </a:r>
            <a:r>
              <a:rPr lang="en-GB" sz="750" dirty="0">
                <a:solidFill>
                  <a:srgbClr val="434343"/>
                </a:solidFill>
              </a:rPr>
              <a:t> </a:t>
            </a:r>
            <a:r>
              <a:rPr lang="en-GB" sz="750" dirty="0" err="1">
                <a:solidFill>
                  <a:srgbClr val="434343"/>
                </a:solidFill>
              </a:rPr>
              <a:t>ym</a:t>
            </a:r>
            <a:r>
              <a:rPr lang="en-GB" sz="750" dirty="0">
                <a:solidFill>
                  <a:srgbClr val="434343"/>
                </a:solidFill>
              </a:rPr>
              <a:t> </a:t>
            </a:r>
            <a:r>
              <a:rPr lang="en-GB" sz="750" dirty="0" err="1">
                <a:solidFill>
                  <a:srgbClr val="434343"/>
                </a:solidFill>
              </a:rPr>
              <a:t>maes</a:t>
            </a:r>
            <a:r>
              <a:rPr lang="en-GB" sz="750" dirty="0">
                <a:solidFill>
                  <a:srgbClr val="434343"/>
                </a:solidFill>
              </a:rPr>
              <a:t> </a:t>
            </a:r>
            <a:r>
              <a:rPr lang="en-GB" sz="750" dirty="0" err="1">
                <a:solidFill>
                  <a:srgbClr val="434343"/>
                </a:solidFill>
              </a:rPr>
              <a:t>dysgu</a:t>
            </a:r>
            <a:r>
              <a:rPr lang="en-GB" sz="750" dirty="0">
                <a:solidFill>
                  <a:srgbClr val="434343"/>
                </a:solidFill>
              </a:rPr>
              <a:t> </a:t>
            </a:r>
            <a:r>
              <a:rPr lang="en-GB" sz="750" dirty="0" err="1">
                <a:solidFill>
                  <a:srgbClr val="434343"/>
                </a:solidFill>
              </a:rPr>
              <a:t>peirianyddol</a:t>
            </a:r>
            <a:r>
              <a:rPr lang="en-GB" sz="750" dirty="0">
                <a:solidFill>
                  <a:srgbClr val="434343"/>
                </a:solidFill>
              </a:rPr>
              <a:t>. </a:t>
            </a:r>
            <a:r>
              <a:rPr lang="en-GB" sz="750" dirty="0" err="1">
                <a:solidFill>
                  <a:srgbClr val="434343"/>
                </a:solidFill>
              </a:rPr>
              <a:t>Nid</a:t>
            </a:r>
            <a:r>
              <a:rPr lang="en-GB" sz="750" dirty="0">
                <a:solidFill>
                  <a:srgbClr val="434343"/>
                </a:solidFill>
              </a:rPr>
              <a:t> </a:t>
            </a:r>
            <a:r>
              <a:rPr lang="en-GB" sz="750" dirty="0" err="1">
                <a:solidFill>
                  <a:srgbClr val="434343"/>
                </a:solidFill>
              </a:rPr>
              <a:t>yw</a:t>
            </a:r>
            <a:r>
              <a:rPr lang="en-GB" sz="750" dirty="0">
                <a:solidFill>
                  <a:srgbClr val="434343"/>
                </a:solidFill>
              </a:rPr>
              <a:t> </a:t>
            </a:r>
            <a:r>
              <a:rPr lang="en-GB" sz="750" dirty="0" err="1">
                <a:solidFill>
                  <a:srgbClr val="434343"/>
                </a:solidFill>
              </a:rPr>
              <a:t>dysgu</a:t>
            </a:r>
            <a:r>
              <a:rPr lang="en-GB" sz="750" dirty="0">
                <a:solidFill>
                  <a:srgbClr val="434343"/>
                </a:solidFill>
              </a:rPr>
              <a:t> </a:t>
            </a:r>
            <a:r>
              <a:rPr lang="en-GB" sz="750" dirty="0" err="1">
                <a:solidFill>
                  <a:srgbClr val="434343"/>
                </a:solidFill>
              </a:rPr>
              <a:t>peirianyddol</a:t>
            </a:r>
            <a:r>
              <a:rPr lang="en-GB" sz="750" dirty="0">
                <a:solidFill>
                  <a:srgbClr val="434343"/>
                </a:solidFill>
              </a:rPr>
              <a:t> </a:t>
            </a:r>
            <a:r>
              <a:rPr lang="en-GB" sz="750" dirty="0" err="1">
                <a:solidFill>
                  <a:srgbClr val="434343"/>
                </a:solidFill>
              </a:rPr>
              <a:t>yn</a:t>
            </a:r>
            <a:r>
              <a:rPr lang="en-GB" sz="750" dirty="0">
                <a:solidFill>
                  <a:srgbClr val="434343"/>
                </a:solidFill>
              </a:rPr>
              <a:t> </a:t>
            </a:r>
            <a:r>
              <a:rPr lang="en-GB" sz="750" dirty="0" err="1">
                <a:solidFill>
                  <a:srgbClr val="434343"/>
                </a:solidFill>
              </a:rPr>
              <a:t>rhywbeth</a:t>
            </a:r>
            <a:r>
              <a:rPr lang="en-GB" sz="750" dirty="0">
                <a:solidFill>
                  <a:srgbClr val="434343"/>
                </a:solidFill>
              </a:rPr>
              <a:t> </a:t>
            </a:r>
            <a:r>
              <a:rPr lang="en-GB" sz="750" dirty="0" err="1">
                <a:solidFill>
                  <a:srgbClr val="434343"/>
                </a:solidFill>
              </a:rPr>
              <a:t>yn</a:t>
            </a:r>
            <a:r>
              <a:rPr lang="en-GB" sz="750" dirty="0">
                <a:solidFill>
                  <a:srgbClr val="434343"/>
                </a:solidFill>
              </a:rPr>
              <a:t> y </a:t>
            </a:r>
            <a:r>
              <a:rPr lang="en-GB" sz="750" dirty="0" err="1">
                <a:solidFill>
                  <a:srgbClr val="434343"/>
                </a:solidFill>
              </a:rPr>
              <a:t>dyfodol</a:t>
            </a:r>
            <a:r>
              <a:rPr lang="en-GB" sz="750" dirty="0">
                <a:solidFill>
                  <a:srgbClr val="434343"/>
                </a:solidFill>
              </a:rPr>
              <a:t> </a:t>
            </a:r>
            <a:r>
              <a:rPr lang="en-GB" sz="750" dirty="0" err="1">
                <a:solidFill>
                  <a:srgbClr val="434343"/>
                </a:solidFill>
              </a:rPr>
              <a:t>mwyach</a:t>
            </a:r>
            <a:r>
              <a:rPr lang="en-GB" sz="750" dirty="0">
                <a:solidFill>
                  <a:srgbClr val="434343"/>
                </a:solidFill>
              </a:rPr>
              <a:t>, </a:t>
            </a:r>
            <a:r>
              <a:rPr lang="en-GB" sz="750" dirty="0" err="1">
                <a:solidFill>
                  <a:srgbClr val="434343"/>
                </a:solidFill>
              </a:rPr>
              <a:t>mae</a:t>
            </a:r>
            <a:r>
              <a:rPr lang="en-GB" sz="750" dirty="0">
                <a:solidFill>
                  <a:srgbClr val="434343"/>
                </a:solidFill>
              </a:rPr>
              <a:t> </a:t>
            </a:r>
            <a:r>
              <a:rPr lang="en-GB" sz="750" dirty="0" err="1">
                <a:solidFill>
                  <a:srgbClr val="434343"/>
                </a:solidFill>
              </a:rPr>
              <a:t>llawer</a:t>
            </a:r>
            <a:r>
              <a:rPr lang="en-GB" sz="750" dirty="0">
                <a:solidFill>
                  <a:srgbClr val="434343"/>
                </a:solidFill>
              </a:rPr>
              <a:t> </a:t>
            </a:r>
            <a:r>
              <a:rPr lang="en-GB" sz="750" dirty="0" err="1">
                <a:solidFill>
                  <a:srgbClr val="434343"/>
                </a:solidFill>
              </a:rPr>
              <a:t>ohonom</a:t>
            </a:r>
            <a:r>
              <a:rPr lang="en-GB" sz="750" dirty="0">
                <a:solidFill>
                  <a:srgbClr val="434343"/>
                </a:solidFill>
              </a:rPr>
              <a:t> </a:t>
            </a:r>
            <a:r>
              <a:rPr lang="en-GB" sz="750" dirty="0" err="1">
                <a:solidFill>
                  <a:srgbClr val="434343"/>
                </a:solidFill>
              </a:rPr>
              <a:t>bellach</a:t>
            </a:r>
            <a:r>
              <a:rPr lang="en-GB" sz="750" dirty="0">
                <a:solidFill>
                  <a:srgbClr val="434343"/>
                </a:solidFill>
              </a:rPr>
              <a:t> </a:t>
            </a:r>
            <a:r>
              <a:rPr lang="en-GB" sz="750" dirty="0" err="1">
                <a:solidFill>
                  <a:srgbClr val="434343"/>
                </a:solidFill>
              </a:rPr>
              <a:t>yn</a:t>
            </a:r>
            <a:r>
              <a:rPr lang="en-GB" sz="750" dirty="0">
                <a:solidFill>
                  <a:srgbClr val="434343"/>
                </a:solidFill>
              </a:rPr>
              <a:t> </a:t>
            </a:r>
            <a:r>
              <a:rPr lang="en-GB" sz="750" dirty="0" err="1">
                <a:solidFill>
                  <a:srgbClr val="434343"/>
                </a:solidFill>
              </a:rPr>
              <a:t>rhyngweithio</a:t>
            </a:r>
            <a:r>
              <a:rPr lang="en-GB" sz="750" dirty="0">
                <a:solidFill>
                  <a:srgbClr val="434343"/>
                </a:solidFill>
              </a:rPr>
              <a:t> â </a:t>
            </a:r>
            <a:r>
              <a:rPr lang="en-GB" sz="750" dirty="0" err="1">
                <a:solidFill>
                  <a:srgbClr val="434343"/>
                </a:solidFill>
              </a:rPr>
              <a:t>systemau</a:t>
            </a:r>
            <a:r>
              <a:rPr lang="en-GB" sz="750" dirty="0">
                <a:solidFill>
                  <a:srgbClr val="434343"/>
                </a:solidFill>
              </a:rPr>
              <a:t> </a:t>
            </a:r>
            <a:r>
              <a:rPr lang="en-GB" sz="750" dirty="0" err="1">
                <a:solidFill>
                  <a:srgbClr val="434343"/>
                </a:solidFill>
              </a:rPr>
              <a:t>gan</a:t>
            </a:r>
            <a:r>
              <a:rPr lang="en-GB" sz="750" dirty="0">
                <a:solidFill>
                  <a:srgbClr val="434343"/>
                </a:solidFill>
              </a:rPr>
              <a:t> </a:t>
            </a:r>
            <a:r>
              <a:rPr lang="en-GB" sz="750" dirty="0" err="1">
                <a:solidFill>
                  <a:srgbClr val="434343"/>
                </a:solidFill>
              </a:rPr>
              <a:t>ddefnyddio</a:t>
            </a:r>
            <a:r>
              <a:rPr lang="en-GB" sz="750" dirty="0">
                <a:solidFill>
                  <a:srgbClr val="434343"/>
                </a:solidFill>
              </a:rPr>
              <a:t> </a:t>
            </a:r>
            <a:r>
              <a:rPr lang="en-GB" sz="750" dirty="0" err="1">
                <a:solidFill>
                  <a:srgbClr val="434343"/>
                </a:solidFill>
              </a:rPr>
              <a:t>dysgu</a:t>
            </a:r>
            <a:r>
              <a:rPr lang="en-GB" sz="750" dirty="0">
                <a:solidFill>
                  <a:srgbClr val="434343"/>
                </a:solidFill>
              </a:rPr>
              <a:t> </a:t>
            </a:r>
            <a:r>
              <a:rPr lang="en-GB" sz="750" dirty="0" err="1">
                <a:solidFill>
                  <a:srgbClr val="434343"/>
                </a:solidFill>
              </a:rPr>
              <a:t>peirianyddol</a:t>
            </a:r>
            <a:r>
              <a:rPr lang="en-GB" sz="750" dirty="0">
                <a:solidFill>
                  <a:srgbClr val="434343"/>
                </a:solidFill>
              </a:rPr>
              <a:t> </a:t>
            </a:r>
            <a:r>
              <a:rPr lang="en-GB" sz="750" dirty="0" err="1">
                <a:solidFill>
                  <a:srgbClr val="434343"/>
                </a:solidFill>
              </a:rPr>
              <a:t>yn</a:t>
            </a:r>
            <a:r>
              <a:rPr lang="en-GB" sz="750" dirty="0">
                <a:solidFill>
                  <a:srgbClr val="434343"/>
                </a:solidFill>
              </a:rPr>
              <a:t> </a:t>
            </a:r>
            <a:r>
              <a:rPr lang="en-GB" sz="750" dirty="0" err="1">
                <a:solidFill>
                  <a:srgbClr val="434343"/>
                </a:solidFill>
              </a:rPr>
              <a:t>ddyddiol</a:t>
            </a:r>
            <a:r>
              <a:rPr lang="en-GB" sz="750" dirty="0">
                <a:solidFill>
                  <a:srgbClr val="434343"/>
                </a:solidFill>
              </a:rPr>
              <a:t>, </a:t>
            </a:r>
            <a:r>
              <a:rPr lang="en-GB" sz="750" dirty="0" err="1">
                <a:solidFill>
                  <a:srgbClr val="434343"/>
                </a:solidFill>
              </a:rPr>
              <a:t>megis</a:t>
            </a:r>
            <a:r>
              <a:rPr lang="en-GB" sz="750" dirty="0">
                <a:solidFill>
                  <a:srgbClr val="434343"/>
                </a:solidFill>
              </a:rPr>
              <a:t> </a:t>
            </a:r>
            <a:r>
              <a:rPr lang="en-GB" sz="750" dirty="0" err="1">
                <a:solidFill>
                  <a:srgbClr val="434343"/>
                </a:solidFill>
              </a:rPr>
              <a:t>adnabod</a:t>
            </a:r>
            <a:r>
              <a:rPr lang="en-GB" sz="750" dirty="0">
                <a:solidFill>
                  <a:srgbClr val="434343"/>
                </a:solidFill>
              </a:rPr>
              <a:t> </a:t>
            </a:r>
            <a:r>
              <a:rPr lang="en-GB" sz="750" dirty="0" err="1">
                <a:solidFill>
                  <a:srgbClr val="434343"/>
                </a:solidFill>
              </a:rPr>
              <a:t>delwedd</a:t>
            </a:r>
            <a:r>
              <a:rPr lang="en-GB" sz="750" dirty="0">
                <a:solidFill>
                  <a:srgbClr val="434343"/>
                </a:solidFill>
              </a:rPr>
              <a:t> a </a:t>
            </a:r>
            <a:r>
              <a:rPr lang="en-GB" sz="750" dirty="0" err="1">
                <a:solidFill>
                  <a:srgbClr val="434343"/>
                </a:solidFill>
              </a:rPr>
              <a:t>llais</a:t>
            </a:r>
            <a:r>
              <a:rPr lang="en-GB" sz="750" dirty="0">
                <a:solidFill>
                  <a:srgbClr val="434343"/>
                </a:solidFill>
              </a:rPr>
              <a:t> </a:t>
            </a:r>
            <a:r>
              <a:rPr lang="en-GB" sz="750" dirty="0" err="1">
                <a:solidFill>
                  <a:srgbClr val="434343"/>
                </a:solidFill>
              </a:rPr>
              <a:t>ar</a:t>
            </a:r>
            <a:r>
              <a:rPr lang="en-GB" sz="750" dirty="0">
                <a:solidFill>
                  <a:srgbClr val="434343"/>
                </a:solidFill>
              </a:rPr>
              <a:t> </a:t>
            </a:r>
            <a:r>
              <a:rPr lang="en-GB" sz="750" dirty="0" err="1">
                <a:solidFill>
                  <a:srgbClr val="434343"/>
                </a:solidFill>
              </a:rPr>
              <a:t>gyfryngau</a:t>
            </a:r>
            <a:r>
              <a:rPr lang="en-GB" sz="750" dirty="0">
                <a:solidFill>
                  <a:srgbClr val="434343"/>
                </a:solidFill>
              </a:rPr>
              <a:t> </a:t>
            </a:r>
            <a:r>
              <a:rPr lang="en-GB" sz="750" dirty="0" err="1">
                <a:solidFill>
                  <a:srgbClr val="434343"/>
                </a:solidFill>
              </a:rPr>
              <a:t>cymdeithasol</a:t>
            </a:r>
            <a:r>
              <a:rPr lang="en-GB" sz="750" dirty="0">
                <a:solidFill>
                  <a:srgbClr val="434343"/>
                </a:solidFill>
              </a:rPr>
              <a:t> a </a:t>
            </a:r>
            <a:r>
              <a:rPr lang="en-GB" sz="750" dirty="0" err="1">
                <a:solidFill>
                  <a:srgbClr val="434343"/>
                </a:solidFill>
              </a:rPr>
              <a:t>chynorthwywyr</a:t>
            </a:r>
            <a:r>
              <a:rPr lang="en-GB" sz="750" dirty="0">
                <a:solidFill>
                  <a:srgbClr val="434343"/>
                </a:solidFill>
              </a:rPr>
              <a:t> </a:t>
            </a:r>
            <a:r>
              <a:rPr lang="en-GB" sz="750" dirty="0" err="1">
                <a:solidFill>
                  <a:srgbClr val="434343"/>
                </a:solidFill>
              </a:rPr>
              <a:t>personol</a:t>
            </a:r>
            <a:r>
              <a:rPr lang="en-GB" sz="750" dirty="0">
                <a:solidFill>
                  <a:srgbClr val="434343"/>
                </a:solidFill>
              </a:rPr>
              <a:t> </a:t>
            </a:r>
            <a:r>
              <a:rPr lang="en-GB" sz="750" dirty="0" err="1">
                <a:solidFill>
                  <a:srgbClr val="434343"/>
                </a:solidFill>
              </a:rPr>
              <a:t>rhithwir</a:t>
            </a:r>
            <a:r>
              <a:rPr lang="en-GB" sz="750" dirty="0">
                <a:solidFill>
                  <a:srgbClr val="434343"/>
                </a:solidFill>
              </a:rPr>
              <a:t>.</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6</a:t>
            </a:fld>
            <a:endParaRPr lang="en-GB"/>
          </a:p>
        </p:txBody>
      </p:sp>
    </p:spTree>
    <p:extLst>
      <p:ext uri="{BB962C8B-B14F-4D97-AF65-F5344CB8AC3E}">
        <p14:creationId xmlns:p14="http://schemas.microsoft.com/office/powerpoint/2010/main" val="178496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t>1. </a:t>
            </a:r>
            <a:r>
              <a:rPr lang="en-GB" b="1" dirty="0" err="1"/>
              <a:t>Gwyliwch</a:t>
            </a:r>
            <a:r>
              <a:rPr lang="en-GB" b="1" dirty="0"/>
              <a:t> y </a:t>
            </a:r>
            <a:r>
              <a:rPr lang="en-GB" b="1" dirty="0" err="1"/>
              <a:t>fideo</a:t>
            </a:r>
            <a:r>
              <a:rPr lang="en-GB" b="1" dirty="0"/>
              <a:t> (</a:t>
            </a:r>
            <a:r>
              <a:rPr lang="en-GB" b="1" dirty="0" err="1"/>
              <a:t>nes</a:t>
            </a:r>
            <a:r>
              <a:rPr lang="en-GB" b="1" dirty="0"/>
              <a:t> 5.48)</a:t>
            </a:r>
          </a:p>
          <a:p>
            <a:pPr marL="0" lvl="0" indent="0" algn="l" rtl="0">
              <a:lnSpc>
                <a:spcPct val="100000"/>
              </a:lnSpc>
              <a:spcBef>
                <a:spcPts val="0"/>
              </a:spcBef>
              <a:spcAft>
                <a:spcPts val="0"/>
              </a:spcAft>
              <a:buSzPts val="1100"/>
              <a:buNone/>
            </a:pPr>
            <a:endParaRPr lang="en-GB" b="1" dirty="0"/>
          </a:p>
          <a:p>
            <a:pPr marL="0" lvl="0" indent="0" algn="l" rtl="0">
              <a:lnSpc>
                <a:spcPct val="100000"/>
              </a:lnSpc>
              <a:spcBef>
                <a:spcPts val="0"/>
              </a:spcBef>
              <a:spcAft>
                <a:spcPts val="0"/>
              </a:spcAft>
              <a:buSzPts val="1100"/>
              <a:buNone/>
            </a:pPr>
            <a:r>
              <a:rPr lang="en-GB" b="1" dirty="0"/>
              <a:t>2. </a:t>
            </a:r>
            <a:r>
              <a:rPr lang="en-GB" b="1" dirty="0" err="1"/>
              <a:t>Atgoffa</a:t>
            </a:r>
            <a:r>
              <a:rPr lang="en-GB" b="1" dirty="0"/>
              <a:t> </a:t>
            </a:r>
          </a:p>
          <a:p>
            <a:pPr marL="0" lvl="0" indent="0" algn="l" rtl="0">
              <a:lnSpc>
                <a:spcPct val="100000"/>
              </a:lnSpc>
              <a:spcBef>
                <a:spcPts val="0"/>
              </a:spcBef>
              <a:spcAft>
                <a:spcPts val="0"/>
              </a:spcAft>
              <a:buSzPts val="1100"/>
              <a:buNone/>
            </a:pPr>
            <a:r>
              <a:rPr lang="en-GB" dirty="0" err="1"/>
              <a:t>Defnyddiwch</a:t>
            </a:r>
            <a:r>
              <a:rPr lang="en-GB" dirty="0"/>
              <a:t> y </a:t>
            </a:r>
            <a:r>
              <a:rPr lang="en-GB" dirty="0" err="1"/>
              <a:t>cwestiynau</a:t>
            </a:r>
            <a:r>
              <a:rPr lang="en-GB" dirty="0"/>
              <a:t> </a:t>
            </a:r>
            <a:r>
              <a:rPr lang="en-GB" dirty="0" err="1"/>
              <a:t>ysgogi</a:t>
            </a:r>
            <a:r>
              <a:rPr lang="en-GB" dirty="0"/>
              <a:t> </a:t>
            </a:r>
            <a:r>
              <a:rPr lang="en-GB" dirty="0" err="1"/>
              <a:t>canlynol</a:t>
            </a:r>
            <a:r>
              <a:rPr lang="en-GB" dirty="0"/>
              <a:t> </a:t>
            </a:r>
            <a:r>
              <a:rPr lang="en-GB" dirty="0" err="1"/>
              <a:t>i</a:t>
            </a:r>
            <a:r>
              <a:rPr lang="en-GB" dirty="0"/>
              <a:t> </a:t>
            </a:r>
            <a:r>
              <a:rPr lang="en-GB" dirty="0" err="1"/>
              <a:t>atgoffa</a:t>
            </a:r>
            <a:r>
              <a:rPr lang="en-GB" dirty="0"/>
              <a:t> a </a:t>
            </a:r>
            <a:r>
              <a:rPr lang="en-GB" dirty="0" err="1"/>
              <a:t>gwirio</a:t>
            </a:r>
            <a:r>
              <a:rPr lang="en-GB" dirty="0"/>
              <a:t> </a:t>
            </a:r>
            <a:r>
              <a:rPr lang="en-GB" dirty="0" err="1"/>
              <a:t>dealltwriaeth</a:t>
            </a:r>
            <a:r>
              <a:rPr lang="en-GB" dirty="0"/>
              <a:t> y </a:t>
            </a:r>
            <a:r>
              <a:rPr lang="en-GB" dirty="0" err="1"/>
              <a:t>myfyrwyr</a:t>
            </a:r>
            <a:r>
              <a:rPr lang="en-GB" dirty="0"/>
              <a:t> </a:t>
            </a:r>
            <a:r>
              <a:rPr lang="en-GB" dirty="0" err="1"/>
              <a:t>o’r</a:t>
            </a:r>
            <a:r>
              <a:rPr lang="en-GB" dirty="0"/>
              <a:t> </a:t>
            </a:r>
            <a:r>
              <a:rPr lang="en-GB" dirty="0" err="1"/>
              <a:t>fideo</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r>
              <a:rPr lang="en-GB" dirty="0"/>
              <a:t>Beth </a:t>
            </a:r>
            <a:r>
              <a:rPr lang="en-GB" dirty="0" err="1"/>
              <a:t>ddysgoch</a:t>
            </a:r>
            <a:r>
              <a:rPr lang="en-GB" dirty="0"/>
              <a:t> chi </a:t>
            </a:r>
            <a:r>
              <a:rPr lang="en-GB" dirty="0" err="1"/>
              <a:t>nad</a:t>
            </a:r>
            <a:r>
              <a:rPr lang="en-GB" dirty="0"/>
              <a:t> </a:t>
            </a:r>
            <a:r>
              <a:rPr lang="en-GB" dirty="0" err="1"/>
              <a:t>oeddech</a:t>
            </a:r>
            <a:r>
              <a:rPr lang="en-GB" dirty="0"/>
              <a:t> chi </a:t>
            </a:r>
            <a:r>
              <a:rPr lang="en-GB" dirty="0" err="1"/>
              <a:t>eisoes</a:t>
            </a:r>
            <a:r>
              <a:rPr lang="en-GB" dirty="0"/>
              <a:t> </a:t>
            </a:r>
            <a:r>
              <a:rPr lang="en-GB" dirty="0" err="1"/>
              <a:t>yn</a:t>
            </a:r>
            <a:r>
              <a:rPr lang="en-GB" dirty="0"/>
              <a:t> </a:t>
            </a:r>
            <a:r>
              <a:rPr lang="en-GB" dirty="0" err="1"/>
              <a:t>ei</a:t>
            </a:r>
            <a:r>
              <a:rPr lang="en-GB" dirty="0"/>
              <a:t> </a:t>
            </a:r>
            <a:r>
              <a:rPr lang="en-GB" dirty="0" err="1"/>
              <a:t>wybod</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r>
              <a:rPr lang="en-GB" dirty="0"/>
              <a:t>Sut </a:t>
            </a:r>
            <a:r>
              <a:rPr lang="en-GB" dirty="0" err="1"/>
              <a:t>mae'r</a:t>
            </a:r>
            <a:r>
              <a:rPr lang="en-GB" dirty="0"/>
              <a:t> </a:t>
            </a:r>
            <a:r>
              <a:rPr lang="en-GB" dirty="0" err="1"/>
              <a:t>peiriant</a:t>
            </a:r>
            <a:r>
              <a:rPr lang="en-GB" dirty="0"/>
              <a:t> </a:t>
            </a:r>
            <a:r>
              <a:rPr lang="en-GB" dirty="0" err="1"/>
              <a:t>yn</a:t>
            </a:r>
            <a:r>
              <a:rPr lang="en-GB" dirty="0"/>
              <a:t> </a:t>
            </a:r>
            <a:r>
              <a:rPr lang="en-GB" dirty="0" err="1"/>
              <a:t>gwybod</a:t>
            </a:r>
            <a:r>
              <a:rPr lang="en-GB" dirty="0"/>
              <a:t> </a:t>
            </a:r>
            <a:r>
              <a:rPr lang="en-GB" dirty="0" err="1"/>
              <a:t>beth</a:t>
            </a:r>
            <a:r>
              <a:rPr lang="en-GB" dirty="0"/>
              <a:t> </a:t>
            </a:r>
            <a:r>
              <a:rPr lang="en-GB" dirty="0" err="1"/>
              <a:t>i'w</a:t>
            </a:r>
            <a:r>
              <a:rPr lang="en-GB" dirty="0"/>
              <a:t> </a:t>
            </a:r>
            <a:r>
              <a:rPr lang="en-GB" dirty="0" err="1"/>
              <a:t>wneud</a:t>
            </a:r>
            <a:r>
              <a:rPr lang="en-GB" dirty="0"/>
              <a:t>? (</a:t>
            </a:r>
            <a:r>
              <a:rPr lang="en-GB" dirty="0" err="1"/>
              <a:t>Oherwydd</a:t>
            </a:r>
            <a:r>
              <a:rPr lang="en-GB" dirty="0"/>
              <a:t> </a:t>
            </a:r>
            <a:r>
              <a:rPr lang="en-GB" dirty="0" err="1"/>
              <a:t>ei</a:t>
            </a:r>
            <a:r>
              <a:rPr lang="en-GB" dirty="0"/>
              <a:t> </a:t>
            </a:r>
            <a:r>
              <a:rPr lang="en-GB" dirty="0" err="1"/>
              <a:t>fod</a:t>
            </a:r>
            <a:r>
              <a:rPr lang="en-GB" dirty="0"/>
              <a:t> </a:t>
            </a:r>
            <a:r>
              <a:rPr lang="en-GB" dirty="0" err="1"/>
              <a:t>wedi'i</a:t>
            </a:r>
            <a:r>
              <a:rPr lang="en-GB" dirty="0"/>
              <a:t> </a:t>
            </a:r>
            <a:r>
              <a:rPr lang="en-GB" dirty="0" err="1"/>
              <a:t>raglennu</a:t>
            </a:r>
            <a:r>
              <a:rPr lang="en-GB" dirty="0"/>
              <a:t> </a:t>
            </a:r>
            <a:r>
              <a:rPr lang="en-GB" dirty="0" err="1"/>
              <a:t>gan</a:t>
            </a:r>
            <a:r>
              <a:rPr lang="en-GB" dirty="0"/>
              <a:t> </a:t>
            </a:r>
            <a:r>
              <a:rPr lang="en-GB" dirty="0" err="1"/>
              <a:t>fodau</a:t>
            </a:r>
            <a:r>
              <a:rPr lang="en-GB" dirty="0"/>
              <a:t> </a:t>
            </a:r>
            <a:r>
              <a:rPr lang="en-GB" dirty="0" err="1"/>
              <a:t>dynol</a:t>
            </a:r>
            <a:r>
              <a:rPr lang="en-GB" dirty="0"/>
              <a:t> </a:t>
            </a:r>
            <a:r>
              <a:rPr lang="en-GB" dirty="0" err="1"/>
              <a:t>i</a:t>
            </a:r>
            <a:r>
              <a:rPr lang="en-GB" dirty="0"/>
              <a:t> </a:t>
            </a:r>
            <a:r>
              <a:rPr lang="en-GB" dirty="0" err="1"/>
              <a:t>ddilyn</a:t>
            </a:r>
            <a:r>
              <a:rPr lang="en-GB" dirty="0"/>
              <a:t> algorithm - proses neu set o </a:t>
            </a:r>
            <a:r>
              <a:rPr lang="en-GB" dirty="0" err="1"/>
              <a:t>reolau</a:t>
            </a:r>
            <a:r>
              <a:rPr lang="en-GB" dirty="0"/>
              <a:t>, </a:t>
            </a:r>
            <a:r>
              <a:rPr lang="en-GB" dirty="0" err="1"/>
              <a:t>sydd</a:t>
            </a:r>
            <a:r>
              <a:rPr lang="en-GB" dirty="0"/>
              <a:t> </a:t>
            </a:r>
            <a:r>
              <a:rPr lang="en-GB" dirty="0" err="1"/>
              <a:t>yn</a:t>
            </a:r>
            <a:r>
              <a:rPr lang="en-GB" dirty="0"/>
              <a:t> </a:t>
            </a:r>
            <a:r>
              <a:rPr lang="en-GB" dirty="0" err="1"/>
              <a:t>yr</a:t>
            </a:r>
            <a:r>
              <a:rPr lang="en-GB" dirty="0"/>
              <a:t> </a:t>
            </a:r>
            <a:r>
              <a:rPr lang="en-GB" dirty="0" err="1"/>
              <a:t>enghraifft</a:t>
            </a:r>
            <a:r>
              <a:rPr lang="en-GB" dirty="0"/>
              <a:t> hon </a:t>
            </a:r>
            <a:r>
              <a:rPr lang="en-GB" dirty="0" err="1"/>
              <a:t>yn</a:t>
            </a:r>
            <a:r>
              <a:rPr lang="en-GB" dirty="0"/>
              <a:t> </a:t>
            </a:r>
            <a:r>
              <a:rPr lang="en-GB" dirty="0" err="1"/>
              <a:t>dweud</a:t>
            </a:r>
            <a:r>
              <a:rPr lang="en-GB" dirty="0"/>
              <a:t> </a:t>
            </a:r>
            <a:r>
              <a:rPr lang="en-GB" dirty="0" err="1"/>
              <a:t>wrth</a:t>
            </a:r>
            <a:r>
              <a:rPr lang="en-GB" dirty="0"/>
              <a:t> y </a:t>
            </a:r>
            <a:r>
              <a:rPr lang="en-GB" dirty="0" err="1"/>
              <a:t>peiriant</a:t>
            </a:r>
            <a:r>
              <a:rPr lang="en-GB" dirty="0"/>
              <a:t> </a:t>
            </a:r>
            <a:r>
              <a:rPr lang="en-GB" dirty="0" err="1"/>
              <a:t>ddidoli</a:t>
            </a:r>
            <a:r>
              <a:rPr lang="en-GB" dirty="0"/>
              <a:t> </a:t>
            </a:r>
            <a:r>
              <a:rPr lang="en-GB" dirty="0" err="1"/>
              <a:t>delweddau</a:t>
            </a:r>
            <a:r>
              <a:rPr lang="en-GB" dirty="0"/>
              <a:t> </a:t>
            </a:r>
            <a:r>
              <a:rPr lang="en-GB" dirty="0" err="1"/>
              <a:t>yn</a:t>
            </a:r>
            <a:r>
              <a:rPr lang="en-GB" dirty="0"/>
              <a:t> </a:t>
            </a:r>
            <a:r>
              <a:rPr lang="en-GB" dirty="0" err="1"/>
              <a:t>wenyn</a:t>
            </a:r>
            <a:r>
              <a:rPr lang="en-GB" dirty="0"/>
              <a:t> neu </a:t>
            </a:r>
            <a:r>
              <a:rPr lang="en-GB" dirty="0" err="1"/>
              <a:t>dri</a:t>
            </a:r>
            <a:r>
              <a:rPr lang="en-GB" dirty="0"/>
              <a:t>, </a:t>
            </a:r>
            <a:r>
              <a:rPr lang="en-GB" dirty="0" err="1"/>
              <a:t>ond</a:t>
            </a:r>
            <a:r>
              <a:rPr lang="en-GB" dirty="0"/>
              <a:t> </a:t>
            </a:r>
            <a:r>
              <a:rPr lang="en-GB" dirty="0" err="1"/>
              <a:t>nid</a:t>
            </a:r>
            <a:r>
              <a:rPr lang="en-GB" dirty="0"/>
              <a:t> </a:t>
            </a:r>
            <a:r>
              <a:rPr lang="en-GB" dirty="0" err="1"/>
              <a:t>yw'n</a:t>
            </a:r>
            <a:r>
              <a:rPr lang="en-GB" dirty="0"/>
              <a:t> </a:t>
            </a:r>
            <a:r>
              <a:rPr lang="en-GB" dirty="0" err="1"/>
              <a:t>dweud</a:t>
            </a:r>
            <a:r>
              <a:rPr lang="en-GB" dirty="0"/>
              <a:t> </a:t>
            </a:r>
            <a:r>
              <a:rPr lang="en-GB" dirty="0" err="1"/>
              <a:t>wrtho</a:t>
            </a:r>
            <a:r>
              <a:rPr lang="en-GB" dirty="0"/>
              <a:t> </a:t>
            </a:r>
            <a:r>
              <a:rPr lang="en-GB" b="1" dirty="0" err="1"/>
              <a:t>sut</a:t>
            </a:r>
            <a:r>
              <a:rPr lang="en-GB" dirty="0"/>
              <a:t> </a:t>
            </a:r>
            <a:r>
              <a:rPr lang="en-GB" dirty="0" err="1"/>
              <a:t>i</a:t>
            </a:r>
            <a:r>
              <a:rPr lang="en-GB" dirty="0"/>
              <a:t> </a:t>
            </a:r>
            <a:r>
              <a:rPr lang="en-GB" dirty="0" err="1"/>
              <a:t>ddidoli'r</a:t>
            </a:r>
            <a:r>
              <a:rPr lang="en-GB" dirty="0"/>
              <a:t> </a:t>
            </a:r>
            <a:r>
              <a:rPr lang="en-GB" dirty="0" err="1"/>
              <a:t>delweddau</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r>
              <a:rPr lang="en-GB" dirty="0"/>
              <a:t>Sut </a:t>
            </a:r>
            <a:r>
              <a:rPr lang="en-GB" dirty="0" err="1"/>
              <a:t>mae'r</a:t>
            </a:r>
            <a:r>
              <a:rPr lang="en-GB" dirty="0"/>
              <a:t> </a:t>
            </a:r>
            <a:r>
              <a:rPr lang="en-GB" dirty="0" err="1"/>
              <a:t>peiriant</a:t>
            </a:r>
            <a:r>
              <a:rPr lang="en-GB" dirty="0"/>
              <a:t> </a:t>
            </a:r>
            <a:r>
              <a:rPr lang="en-GB" dirty="0" err="1"/>
              <a:t>yn</a:t>
            </a:r>
            <a:r>
              <a:rPr lang="en-GB" dirty="0"/>
              <a:t> </a:t>
            </a:r>
            <a:r>
              <a:rPr lang="en-GB" dirty="0" err="1"/>
              <a:t>gwybod</a:t>
            </a:r>
            <a:r>
              <a:rPr lang="en-GB" dirty="0"/>
              <a:t> pa </a:t>
            </a:r>
            <a:r>
              <a:rPr lang="en-GB" dirty="0" err="1"/>
              <a:t>ddelweddau</a:t>
            </a:r>
            <a:r>
              <a:rPr lang="en-GB" dirty="0"/>
              <a:t> </a:t>
            </a:r>
            <a:r>
              <a:rPr lang="en-GB" dirty="0" err="1"/>
              <a:t>yw</a:t>
            </a:r>
            <a:r>
              <a:rPr lang="en-GB" dirty="0"/>
              <a:t> </a:t>
            </a:r>
            <a:r>
              <a:rPr lang="en-GB" dirty="0" err="1"/>
              <a:t>gwenyn</a:t>
            </a:r>
            <a:r>
              <a:rPr lang="en-GB" dirty="0"/>
              <a:t> a </a:t>
            </a:r>
            <a:r>
              <a:rPr lang="en-GB" dirty="0" err="1"/>
              <a:t>pha</a:t>
            </a:r>
            <a:r>
              <a:rPr lang="en-GB" dirty="0"/>
              <a:t> rai </a:t>
            </a:r>
            <a:r>
              <a:rPr lang="en-GB" dirty="0" err="1"/>
              <a:t>sy'n</a:t>
            </a:r>
            <a:r>
              <a:rPr lang="en-GB" dirty="0"/>
              <a:t> </a:t>
            </a:r>
            <a:r>
              <a:rPr lang="en-GB" dirty="0" err="1"/>
              <a:t>dri</a:t>
            </a:r>
            <a:r>
              <a:rPr lang="en-GB" dirty="0"/>
              <a:t>? (</a:t>
            </a:r>
            <a:r>
              <a:rPr lang="en-GB" dirty="0" err="1"/>
              <a:t>Nid</a:t>
            </a:r>
            <a:r>
              <a:rPr lang="en-GB" dirty="0"/>
              <a:t> </a:t>
            </a:r>
            <a:r>
              <a:rPr lang="en-GB" dirty="0" err="1"/>
              <a:t>ydym</a:t>
            </a:r>
            <a:r>
              <a:rPr lang="en-GB" dirty="0"/>
              <a:t> </a:t>
            </a:r>
            <a:r>
              <a:rPr lang="en-GB" dirty="0" err="1"/>
              <a:t>yn</a:t>
            </a:r>
            <a:r>
              <a:rPr lang="en-GB" dirty="0"/>
              <a:t> </a:t>
            </a:r>
            <a:r>
              <a:rPr lang="en-GB" dirty="0" err="1"/>
              <a:t>gwybod</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r>
              <a:rPr lang="en-GB" dirty="0"/>
              <a:t>Sut </a:t>
            </a:r>
            <a:r>
              <a:rPr lang="en-GB" dirty="0" err="1"/>
              <a:t>mae'r</a:t>
            </a:r>
            <a:r>
              <a:rPr lang="en-GB" dirty="0"/>
              <a:t> </a:t>
            </a:r>
            <a:r>
              <a:rPr lang="en-GB" dirty="0" err="1"/>
              <a:t>peiriant</a:t>
            </a:r>
            <a:r>
              <a:rPr lang="en-GB" dirty="0"/>
              <a:t> </a:t>
            </a:r>
            <a:r>
              <a:rPr lang="en-GB" dirty="0" err="1"/>
              <a:t>yn</a:t>
            </a:r>
            <a:r>
              <a:rPr lang="en-GB" dirty="0"/>
              <a:t> </a:t>
            </a:r>
            <a:r>
              <a:rPr lang="en-GB" dirty="0" err="1"/>
              <a:t>gwella</a:t>
            </a:r>
            <a:r>
              <a:rPr lang="en-GB" dirty="0"/>
              <a:t> </a:t>
            </a:r>
            <a:r>
              <a:rPr lang="en-GB" dirty="0" err="1"/>
              <a:t>wrth</a:t>
            </a:r>
            <a:r>
              <a:rPr lang="en-GB" dirty="0"/>
              <a:t> </a:t>
            </a:r>
            <a:r>
              <a:rPr lang="en-GB" dirty="0" err="1"/>
              <a:t>gategoreiddio</a:t>
            </a:r>
            <a:r>
              <a:rPr lang="en-GB" dirty="0"/>
              <a:t> </a:t>
            </a:r>
            <a:r>
              <a:rPr lang="en-GB" dirty="0" err="1"/>
              <a:t>delweddau</a:t>
            </a:r>
            <a:r>
              <a:rPr lang="en-GB" dirty="0"/>
              <a:t>? (</a:t>
            </a:r>
            <a:r>
              <a:rPr lang="en-GB" dirty="0" err="1"/>
              <a:t>Trwy</a:t>
            </a:r>
            <a:r>
              <a:rPr lang="en-GB" dirty="0"/>
              <a:t> </a:t>
            </a:r>
            <a:r>
              <a:rPr lang="en-GB" dirty="0" err="1"/>
              <a:t>brofion</a:t>
            </a:r>
            <a:r>
              <a:rPr lang="en-GB" dirty="0"/>
              <a:t> </a:t>
            </a:r>
            <a:r>
              <a:rPr lang="en-GB" dirty="0" err="1"/>
              <a:t>parhaus</a:t>
            </a:r>
            <a:r>
              <a:rPr lang="en-GB" dirty="0"/>
              <a:t> </a:t>
            </a:r>
            <a:r>
              <a:rPr lang="en-GB" dirty="0" err="1"/>
              <a:t>ar</a:t>
            </a:r>
            <a:r>
              <a:rPr lang="en-GB" dirty="0"/>
              <a:t> </a:t>
            </a:r>
            <a:r>
              <a:rPr lang="en-GB" dirty="0" err="1"/>
              <a:t>ystod</a:t>
            </a:r>
            <a:r>
              <a:rPr lang="en-GB" dirty="0"/>
              <a:t> </a:t>
            </a:r>
            <a:r>
              <a:rPr lang="en-GB" dirty="0" err="1"/>
              <a:t>ehangach</a:t>
            </a:r>
            <a:r>
              <a:rPr lang="en-GB" dirty="0"/>
              <a:t> ac </a:t>
            </a:r>
            <a:r>
              <a:rPr lang="en-GB" dirty="0" err="1"/>
              <a:t>ehangach</a:t>
            </a:r>
            <a:r>
              <a:rPr lang="en-GB" dirty="0"/>
              <a:t> o </a:t>
            </a:r>
            <a:r>
              <a:rPr lang="en-GB" dirty="0" err="1"/>
              <a:t>ddata</a:t>
            </a:r>
            <a:r>
              <a:rPr lang="en-GB" dirty="0"/>
              <a:t>. </a:t>
            </a:r>
            <a:r>
              <a:rPr lang="en-GB" dirty="0" err="1"/>
              <a:t>Darperir</a:t>
            </a:r>
            <a:r>
              <a:rPr lang="en-GB" dirty="0"/>
              <a:t> </a:t>
            </a:r>
            <a:r>
              <a:rPr lang="en-GB" dirty="0" err="1"/>
              <a:t>yr</a:t>
            </a:r>
            <a:r>
              <a:rPr lang="en-GB" dirty="0"/>
              <a:t> </a:t>
            </a:r>
            <a:r>
              <a:rPr lang="en-GB" dirty="0" err="1"/>
              <a:t>atebion</a:t>
            </a:r>
            <a:r>
              <a:rPr lang="en-GB" dirty="0"/>
              <a:t> </a:t>
            </a:r>
            <a:r>
              <a:rPr lang="en-GB" dirty="0" err="1"/>
              <a:t>i'r</a:t>
            </a:r>
            <a:r>
              <a:rPr lang="en-GB" dirty="0"/>
              <a:t> </a:t>
            </a:r>
            <a:r>
              <a:rPr lang="en-GB" dirty="0" err="1"/>
              <a:t>profion</a:t>
            </a:r>
            <a:r>
              <a:rPr lang="en-GB" dirty="0"/>
              <a:t> </a:t>
            </a:r>
            <a:r>
              <a:rPr lang="en-GB" dirty="0" err="1"/>
              <a:t>gan</a:t>
            </a:r>
            <a:r>
              <a:rPr lang="en-GB" dirty="0"/>
              <a:t> </a:t>
            </a:r>
            <a:r>
              <a:rPr lang="en-GB" dirty="0" err="1"/>
              <a:t>ddata</a:t>
            </a:r>
            <a:r>
              <a:rPr lang="en-GB" dirty="0"/>
              <a:t> a </a:t>
            </a:r>
            <a:r>
              <a:rPr lang="en-GB" dirty="0" err="1"/>
              <a:t>gynhyrchir</a:t>
            </a:r>
            <a:r>
              <a:rPr lang="en-GB" dirty="0"/>
              <a:t> </a:t>
            </a:r>
            <a:r>
              <a:rPr lang="en-GB" dirty="0" err="1"/>
              <a:t>gan</a:t>
            </a:r>
            <a:r>
              <a:rPr lang="en-GB" dirty="0"/>
              <a:t> </a:t>
            </a:r>
            <a:r>
              <a:rPr lang="en-GB" dirty="0" err="1"/>
              <a:t>fodau</a:t>
            </a:r>
            <a:r>
              <a:rPr lang="en-GB" dirty="0"/>
              <a:t> </a:t>
            </a:r>
            <a:r>
              <a:rPr lang="en-GB" dirty="0" err="1"/>
              <a:t>dynol</a:t>
            </a:r>
            <a:r>
              <a:rPr lang="en-GB" dirty="0"/>
              <a:t>, felly gall y </a:t>
            </a:r>
            <a:r>
              <a:rPr lang="en-GB" dirty="0" err="1"/>
              <a:t>peiriant</a:t>
            </a:r>
            <a:r>
              <a:rPr lang="en-GB" dirty="0"/>
              <a:t> </a:t>
            </a:r>
            <a:r>
              <a:rPr lang="en-GB" dirty="0" err="1"/>
              <a:t>wybod</a:t>
            </a:r>
            <a:r>
              <a:rPr lang="en-GB" dirty="0"/>
              <a:t> pa mor </a:t>
            </a:r>
            <a:r>
              <a:rPr lang="en-GB" dirty="0" err="1"/>
              <a:t>gywir</a:t>
            </a:r>
            <a:r>
              <a:rPr lang="en-GB" dirty="0"/>
              <a:t> </a:t>
            </a:r>
            <a:r>
              <a:rPr lang="en-GB" dirty="0" err="1"/>
              <a:t>yw</a:t>
            </a:r>
            <a:r>
              <a:rPr lang="en-GB" dirty="0"/>
              <a:t> </a:t>
            </a:r>
            <a:r>
              <a:rPr lang="en-GB" dirty="0" err="1"/>
              <a:t>ei</a:t>
            </a:r>
            <a:r>
              <a:rPr lang="en-GB" dirty="0"/>
              <a:t> </a:t>
            </a:r>
            <a:r>
              <a:rPr lang="en-GB" dirty="0" err="1"/>
              <a:t>atebion</a:t>
            </a:r>
            <a:r>
              <a:rPr lang="en-GB" dirty="0"/>
              <a:t> a </a:t>
            </a:r>
            <a:r>
              <a:rPr lang="en-GB" dirty="0" err="1"/>
              <a:t>gwella</a:t>
            </a:r>
            <a:r>
              <a:rPr lang="en-GB" dirty="0"/>
              <a:t>, </a:t>
            </a:r>
            <a:r>
              <a:rPr lang="en-GB" dirty="0" err="1"/>
              <a:t>ond</a:t>
            </a:r>
            <a:r>
              <a:rPr lang="en-GB" dirty="0"/>
              <a:t> </a:t>
            </a:r>
            <a:r>
              <a:rPr lang="en-GB" dirty="0" err="1"/>
              <a:t>ni</a:t>
            </a:r>
            <a:r>
              <a:rPr lang="en-GB" dirty="0"/>
              <a:t> </a:t>
            </a:r>
            <a:r>
              <a:rPr lang="en-GB" dirty="0" err="1"/>
              <a:t>allwn</a:t>
            </a:r>
            <a:r>
              <a:rPr lang="en-GB" dirty="0"/>
              <a:t> </a:t>
            </a:r>
            <a:r>
              <a:rPr lang="en-GB" dirty="0" err="1"/>
              <a:t>ddeall</a:t>
            </a:r>
            <a:r>
              <a:rPr lang="en-GB" dirty="0"/>
              <a:t> </a:t>
            </a:r>
            <a:r>
              <a:rPr lang="en-GB" dirty="0" err="1"/>
              <a:t>yn</a:t>
            </a:r>
            <a:r>
              <a:rPr lang="en-GB" dirty="0"/>
              <a:t> </a:t>
            </a:r>
            <a:r>
              <a:rPr lang="en-GB" dirty="0" err="1"/>
              <a:t>iawn</a:t>
            </a:r>
            <a:r>
              <a:rPr lang="en-GB" dirty="0"/>
              <a:t> </a:t>
            </a:r>
            <a:r>
              <a:rPr lang="en-GB" dirty="0" err="1"/>
              <a:t>beth</a:t>
            </a:r>
            <a:r>
              <a:rPr lang="en-GB" dirty="0"/>
              <a:t> </a:t>
            </a:r>
            <a:r>
              <a:rPr lang="en-GB" dirty="0" err="1"/>
              <a:t>mae'r</a:t>
            </a:r>
            <a:r>
              <a:rPr lang="en-GB" dirty="0"/>
              <a:t> </a:t>
            </a:r>
            <a:r>
              <a:rPr lang="en-GB" dirty="0" err="1"/>
              <a:t>peiriannau'n</a:t>
            </a:r>
            <a:r>
              <a:rPr lang="en-GB" dirty="0"/>
              <a:t> </a:t>
            </a:r>
            <a:r>
              <a:rPr lang="en-GB" dirty="0" err="1"/>
              <a:t>ei</a:t>
            </a:r>
            <a:r>
              <a:rPr lang="en-GB" dirty="0"/>
              <a:t> </a:t>
            </a:r>
            <a:r>
              <a:rPr lang="en-GB" dirty="0" err="1"/>
              <a:t>wneud</a:t>
            </a:r>
            <a:r>
              <a:rPr lang="en-GB" dirty="0"/>
              <a:t> </a:t>
            </a:r>
            <a:r>
              <a:rPr lang="en-GB" dirty="0" err="1"/>
              <a:t>i</a:t>
            </a:r>
            <a:r>
              <a:rPr lang="en-GB" dirty="0"/>
              <a:t> </a:t>
            </a:r>
            <a:r>
              <a:rPr lang="en-GB" dirty="0" err="1"/>
              <a:t>wella</a:t>
            </a:r>
            <a:r>
              <a:rPr lang="en-GB" dirty="0"/>
              <a:t>).</a:t>
            </a:r>
          </a:p>
          <a:p>
            <a:pPr marL="171450" lvl="0" indent="-171450" algn="l" rtl="0">
              <a:lnSpc>
                <a:spcPct val="100000"/>
              </a:lnSpc>
              <a:spcBef>
                <a:spcPts val="0"/>
              </a:spcBef>
              <a:spcAft>
                <a:spcPts val="0"/>
              </a:spcAft>
              <a:buSzPts val="110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7</a:t>
            </a:fld>
            <a:endParaRPr lang="en-GB"/>
          </a:p>
        </p:txBody>
      </p:sp>
    </p:spTree>
    <p:extLst>
      <p:ext uri="{BB962C8B-B14F-4D97-AF65-F5344CB8AC3E}">
        <p14:creationId xmlns:p14="http://schemas.microsoft.com/office/powerpoint/2010/main" val="281960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GB" dirty="0"/>
              <a:t>Mae </a:t>
            </a:r>
            <a:r>
              <a:rPr lang="en-GB" dirty="0" err="1"/>
              <a:t>dysgu</a:t>
            </a:r>
            <a:r>
              <a:rPr lang="en-GB" dirty="0"/>
              <a:t> </a:t>
            </a:r>
            <a:r>
              <a:rPr lang="en-GB" dirty="0" err="1"/>
              <a:t>peirianyddol</a:t>
            </a:r>
            <a:r>
              <a:rPr lang="en-GB" dirty="0"/>
              <a:t> </a:t>
            </a:r>
            <a:r>
              <a:rPr lang="en-GB" dirty="0" err="1"/>
              <a:t>yn</a:t>
            </a:r>
            <a:r>
              <a:rPr lang="en-GB" dirty="0"/>
              <a:t> </a:t>
            </a:r>
            <a:r>
              <a:rPr lang="en-GB" dirty="0" err="1"/>
              <a:t>dechnoleg</a:t>
            </a:r>
            <a:r>
              <a:rPr lang="en-GB" dirty="0"/>
              <a:t> </a:t>
            </a:r>
            <a:r>
              <a:rPr lang="en-GB" dirty="0" err="1"/>
              <a:t>sy'n</a:t>
            </a:r>
            <a:r>
              <a:rPr lang="en-GB" dirty="0"/>
              <a:t> </a:t>
            </a:r>
            <a:r>
              <a:rPr lang="en-GB" dirty="0" err="1"/>
              <a:t>caniatáu</a:t>
            </a:r>
            <a:r>
              <a:rPr lang="en-GB" dirty="0"/>
              <a:t> </a:t>
            </a:r>
            <a:r>
              <a:rPr lang="en-GB" dirty="0" err="1"/>
              <a:t>i</a:t>
            </a:r>
            <a:r>
              <a:rPr lang="en-GB" dirty="0"/>
              <a:t> </a:t>
            </a:r>
            <a:r>
              <a:rPr lang="en-GB" dirty="0" err="1"/>
              <a:t>gyfrifiaduron</a:t>
            </a:r>
            <a:r>
              <a:rPr lang="en-GB" dirty="0"/>
              <a:t> </a:t>
            </a:r>
            <a:r>
              <a:rPr lang="en-GB" dirty="0" err="1"/>
              <a:t>gyflawni</a:t>
            </a:r>
            <a:r>
              <a:rPr lang="en-GB" dirty="0"/>
              <a:t> </a:t>
            </a:r>
            <a:r>
              <a:rPr lang="en-GB" dirty="0" err="1"/>
              <a:t>tasgau</a:t>
            </a:r>
            <a:r>
              <a:rPr lang="en-GB" dirty="0"/>
              <a:t> </a:t>
            </a:r>
            <a:r>
              <a:rPr lang="en-GB" dirty="0" err="1"/>
              <a:t>penodol</a:t>
            </a:r>
            <a:r>
              <a:rPr lang="en-GB" dirty="0"/>
              <a:t> </a:t>
            </a:r>
            <a:r>
              <a:rPr lang="en-GB" dirty="0" err="1"/>
              <a:t>yn</a:t>
            </a:r>
            <a:r>
              <a:rPr lang="en-GB" dirty="0"/>
              <a:t> </a:t>
            </a:r>
            <a:r>
              <a:rPr lang="en-GB" dirty="0" err="1"/>
              <a:t>ddeallus</a:t>
            </a:r>
            <a:r>
              <a:rPr lang="en-GB" dirty="0"/>
              <a:t>, </a:t>
            </a:r>
            <a:r>
              <a:rPr lang="en-GB" dirty="0" err="1"/>
              <a:t>trwy</a:t>
            </a:r>
            <a:r>
              <a:rPr lang="en-GB" dirty="0"/>
              <a:t> </a:t>
            </a:r>
            <a:r>
              <a:rPr lang="en-GB" dirty="0" err="1"/>
              <a:t>ddysgu</a:t>
            </a:r>
            <a:r>
              <a:rPr lang="en-GB" dirty="0"/>
              <a:t> o </a:t>
            </a:r>
            <a:r>
              <a:rPr lang="en-GB" dirty="0" err="1"/>
              <a:t>ddata</a:t>
            </a:r>
            <a:r>
              <a:rPr lang="en-GB" dirty="0"/>
              <a:t>, </a:t>
            </a:r>
            <a:r>
              <a:rPr lang="en-GB" dirty="0" err="1"/>
              <a:t>enghreifftiau</a:t>
            </a:r>
            <a:r>
              <a:rPr lang="en-GB" dirty="0"/>
              <a:t> a </a:t>
            </a:r>
            <a:r>
              <a:rPr lang="en-GB" dirty="0" err="1"/>
              <a:t>phrofiad</a:t>
            </a:r>
            <a:r>
              <a:rPr lang="en-GB" dirty="0"/>
              <a:t>.</a:t>
            </a:r>
          </a:p>
          <a:p>
            <a:pPr marL="0" lvl="0" indent="0" algn="l" rtl="0">
              <a:lnSpc>
                <a:spcPct val="100000"/>
              </a:lnSpc>
              <a:spcBef>
                <a:spcPts val="0"/>
              </a:spcBef>
              <a:spcAft>
                <a:spcPts val="0"/>
              </a:spcAft>
              <a:buNone/>
            </a:pPr>
            <a:endParaRPr lang="en-GB" dirty="0"/>
          </a:p>
          <a:p>
            <a:pPr marL="171450" lvl="0" indent="-171450" algn="l" rtl="0">
              <a:lnSpc>
                <a:spcPct val="100000"/>
              </a:lnSpc>
              <a:spcBef>
                <a:spcPts val="0"/>
              </a:spcBef>
              <a:spcAft>
                <a:spcPts val="0"/>
              </a:spcAft>
              <a:buFont typeface="Arial" panose="020B0604020202020204" pitchFamily="34" charset="0"/>
              <a:buChar char="•"/>
            </a:pPr>
            <a:r>
              <a:rPr lang="en-GB" dirty="0" err="1"/>
              <a:t>Gyda'r</a:t>
            </a:r>
            <a:r>
              <a:rPr lang="en-GB" dirty="0"/>
              <a:t> </a:t>
            </a:r>
            <a:r>
              <a:rPr lang="en-GB" dirty="0" err="1"/>
              <a:t>mwyafrif</a:t>
            </a:r>
            <a:r>
              <a:rPr lang="en-GB" dirty="0"/>
              <a:t> o </a:t>
            </a:r>
            <a:r>
              <a:rPr lang="en-GB" dirty="0" err="1"/>
              <a:t>ddysgu</a:t>
            </a:r>
            <a:r>
              <a:rPr lang="en-GB" dirty="0"/>
              <a:t> </a:t>
            </a:r>
            <a:r>
              <a:rPr lang="en-GB" dirty="0" err="1"/>
              <a:t>peirianyddol</a:t>
            </a:r>
            <a:r>
              <a:rPr lang="en-GB" dirty="0"/>
              <a:t> </a:t>
            </a:r>
            <a:r>
              <a:rPr lang="en-GB" dirty="0" err="1"/>
              <a:t>mae'r</a:t>
            </a:r>
            <a:r>
              <a:rPr lang="en-GB" dirty="0"/>
              <a:t> </a:t>
            </a:r>
            <a:r>
              <a:rPr lang="en-GB" dirty="0" err="1"/>
              <a:t>peiriant</a:t>
            </a:r>
            <a:r>
              <a:rPr lang="en-GB" dirty="0"/>
              <a:t> </a:t>
            </a:r>
            <a:r>
              <a:rPr lang="en-GB" dirty="0" err="1"/>
              <a:t>yn</a:t>
            </a:r>
            <a:r>
              <a:rPr lang="en-GB" dirty="0"/>
              <a:t> </a:t>
            </a:r>
            <a:r>
              <a:rPr lang="en-GB" dirty="0" err="1"/>
              <a:t>dilyn</a:t>
            </a:r>
            <a:r>
              <a:rPr lang="en-GB" dirty="0"/>
              <a:t> </a:t>
            </a:r>
            <a:r>
              <a:rPr lang="en-GB" dirty="0" err="1"/>
              <a:t>rhai</a:t>
            </a:r>
            <a:r>
              <a:rPr lang="en-GB" dirty="0"/>
              <a:t> </a:t>
            </a:r>
            <a:r>
              <a:rPr lang="en-GB" dirty="0" err="1"/>
              <a:t>cyfarwyddiadau</a:t>
            </a:r>
            <a:r>
              <a:rPr lang="en-GB" dirty="0"/>
              <a:t> </a:t>
            </a:r>
            <a:r>
              <a:rPr lang="en-GB" dirty="0" err="1"/>
              <a:t>mewn</a:t>
            </a:r>
            <a:r>
              <a:rPr lang="en-GB" dirty="0"/>
              <a:t> </a:t>
            </a:r>
            <a:r>
              <a:rPr lang="en-GB" dirty="0" err="1"/>
              <a:t>ymateb</a:t>
            </a:r>
            <a:r>
              <a:rPr lang="en-GB" dirty="0"/>
              <a:t> </a:t>
            </a:r>
            <a:r>
              <a:rPr lang="en-GB" dirty="0" err="1"/>
              <a:t>i</a:t>
            </a:r>
            <a:r>
              <a:rPr lang="en-GB" dirty="0"/>
              <a:t> </a:t>
            </a:r>
            <a:r>
              <a:rPr lang="en-GB" dirty="0" err="1"/>
              <a:t>batrymau</a:t>
            </a:r>
            <a:r>
              <a:rPr lang="en-GB" dirty="0"/>
              <a:t>.</a:t>
            </a:r>
          </a:p>
          <a:p>
            <a:pPr marL="171450" lvl="0" indent="-171450" algn="l" rtl="0">
              <a:lnSpc>
                <a:spcPct val="100000"/>
              </a:lnSpc>
              <a:spcBef>
                <a:spcPts val="0"/>
              </a:spcBef>
              <a:spcAft>
                <a:spcPts val="0"/>
              </a:spcAft>
              <a:buFont typeface="Arial" panose="020B0604020202020204" pitchFamily="34" charset="0"/>
              <a:buChar char="•"/>
            </a:pPr>
            <a:endParaRPr lang="en-GB" dirty="0"/>
          </a:p>
          <a:p>
            <a:pPr marL="171450" lvl="0" indent="-171450" algn="l" rtl="0">
              <a:lnSpc>
                <a:spcPct val="100000"/>
              </a:lnSpc>
              <a:spcBef>
                <a:spcPts val="0"/>
              </a:spcBef>
              <a:spcAft>
                <a:spcPts val="0"/>
              </a:spcAft>
              <a:buFont typeface="Arial" panose="020B0604020202020204" pitchFamily="34" charset="0"/>
              <a:buChar char="•"/>
            </a:pPr>
            <a:r>
              <a:rPr lang="en-GB" dirty="0"/>
              <a:t>Mae </a:t>
            </a:r>
            <a:r>
              <a:rPr lang="en-GB" dirty="0" err="1"/>
              <a:t>rhywfaint</a:t>
            </a:r>
            <a:r>
              <a:rPr lang="en-GB" dirty="0"/>
              <a:t> o </a:t>
            </a:r>
            <a:r>
              <a:rPr lang="en-GB" dirty="0" err="1"/>
              <a:t>ddysgu</a:t>
            </a:r>
            <a:r>
              <a:rPr lang="en-GB" dirty="0"/>
              <a:t> </a:t>
            </a:r>
            <a:r>
              <a:rPr lang="en-GB" dirty="0" err="1"/>
              <a:t>peirianyddol</a:t>
            </a:r>
            <a:r>
              <a:rPr lang="en-GB" dirty="0"/>
              <a:t> </a:t>
            </a:r>
            <a:r>
              <a:rPr lang="en-GB" dirty="0" err="1"/>
              <a:t>hefyd</a:t>
            </a:r>
            <a:r>
              <a:rPr lang="en-GB" dirty="0"/>
              <a:t> </a:t>
            </a:r>
            <a:r>
              <a:rPr lang="en-GB" dirty="0" err="1"/>
              <a:t>yn</a:t>
            </a:r>
            <a:r>
              <a:rPr lang="en-GB" dirty="0"/>
              <a:t> </a:t>
            </a:r>
            <a:r>
              <a:rPr lang="en-GB" dirty="0" err="1"/>
              <a:t>digwydd</a:t>
            </a:r>
            <a:r>
              <a:rPr lang="en-GB" dirty="0"/>
              <a:t> pan </a:t>
            </a:r>
            <a:r>
              <a:rPr lang="en-GB" dirty="0" err="1"/>
              <a:t>mae</a:t>
            </a:r>
            <a:r>
              <a:rPr lang="en-GB" dirty="0"/>
              <a:t> </a:t>
            </a:r>
            <a:r>
              <a:rPr lang="en-GB" dirty="0" err="1"/>
              <a:t>cyfrifiadur</a:t>
            </a:r>
            <a:r>
              <a:rPr lang="en-GB" dirty="0"/>
              <a:t> </a:t>
            </a:r>
            <a:r>
              <a:rPr lang="en-GB" dirty="0" err="1"/>
              <a:t>yn</a:t>
            </a:r>
            <a:r>
              <a:rPr lang="en-GB" dirty="0"/>
              <a:t> </a:t>
            </a:r>
            <a:r>
              <a:rPr lang="en-GB" dirty="0" err="1"/>
              <a:t>sylwi</a:t>
            </a:r>
            <a:r>
              <a:rPr lang="en-GB" dirty="0"/>
              <a:t> </a:t>
            </a:r>
            <a:r>
              <a:rPr lang="en-GB" dirty="0" err="1"/>
              <a:t>ar</a:t>
            </a:r>
            <a:r>
              <a:rPr lang="en-GB" dirty="0"/>
              <a:t> </a:t>
            </a:r>
            <a:r>
              <a:rPr lang="en-GB" dirty="0" err="1"/>
              <a:t>batrymau</a:t>
            </a:r>
            <a:r>
              <a:rPr lang="en-GB" dirty="0"/>
              <a:t> </a:t>
            </a:r>
            <a:r>
              <a:rPr lang="en-GB" dirty="0" err="1"/>
              <a:t>ar</a:t>
            </a:r>
            <a:r>
              <a:rPr lang="en-GB" dirty="0"/>
              <a:t> </a:t>
            </a:r>
            <a:r>
              <a:rPr lang="en-GB" dirty="0" err="1"/>
              <a:t>ei</a:t>
            </a:r>
            <a:r>
              <a:rPr lang="en-GB" dirty="0"/>
              <a:t> ben </a:t>
            </a:r>
            <a:r>
              <a:rPr lang="en-GB" dirty="0" err="1"/>
              <a:t>ei</a:t>
            </a:r>
            <a:r>
              <a:rPr lang="en-GB" dirty="0"/>
              <a:t> </a:t>
            </a:r>
            <a:r>
              <a:rPr lang="en-GB" dirty="0" err="1"/>
              <a:t>hun</a:t>
            </a:r>
            <a:r>
              <a:rPr lang="en-GB" dirty="0"/>
              <a:t> - </a:t>
            </a:r>
            <a:r>
              <a:rPr lang="en-GB" dirty="0" err="1"/>
              <a:t>heb</a:t>
            </a:r>
            <a:r>
              <a:rPr lang="en-GB" dirty="0"/>
              <a:t> </a:t>
            </a:r>
            <a:r>
              <a:rPr lang="en-GB" dirty="0" err="1"/>
              <a:t>gefnogaeth</a:t>
            </a:r>
            <a:r>
              <a:rPr lang="en-GB" dirty="0"/>
              <a:t> </a:t>
            </a:r>
            <a:r>
              <a:rPr lang="en-GB" dirty="0" err="1"/>
              <a:t>gwyddonydd</a:t>
            </a:r>
            <a:r>
              <a:rPr lang="en-GB" dirty="0"/>
              <a:t>. Mae </a:t>
            </a:r>
            <a:r>
              <a:rPr lang="en-GB" dirty="0" err="1"/>
              <a:t>hyn</a:t>
            </a:r>
            <a:r>
              <a:rPr lang="en-GB" dirty="0"/>
              <a:t> </a:t>
            </a:r>
            <a:r>
              <a:rPr lang="en-GB" dirty="0" err="1"/>
              <a:t>yn</a:t>
            </a:r>
            <a:r>
              <a:rPr lang="en-GB" dirty="0"/>
              <a:t> </a:t>
            </a:r>
            <a:r>
              <a:rPr lang="en-GB" dirty="0" err="1"/>
              <a:t>ein</a:t>
            </a:r>
            <a:r>
              <a:rPr lang="en-GB" dirty="0"/>
              <a:t> </a:t>
            </a:r>
            <a:r>
              <a:rPr lang="en-GB" dirty="0" err="1"/>
              <a:t>helpu</a:t>
            </a:r>
            <a:r>
              <a:rPr lang="en-GB" dirty="0"/>
              <a:t> </a:t>
            </a:r>
            <a:r>
              <a:rPr lang="en-GB" dirty="0" err="1"/>
              <a:t>i</a:t>
            </a:r>
            <a:r>
              <a:rPr lang="en-GB" dirty="0"/>
              <a:t> </a:t>
            </a:r>
            <a:r>
              <a:rPr lang="en-GB" dirty="0" err="1"/>
              <a:t>adnabod</a:t>
            </a:r>
            <a:r>
              <a:rPr lang="en-GB" dirty="0"/>
              <a:t> </a:t>
            </a:r>
            <a:r>
              <a:rPr lang="en-GB" dirty="0" err="1"/>
              <a:t>patrymau</a:t>
            </a:r>
            <a:r>
              <a:rPr lang="en-GB" dirty="0"/>
              <a:t> </a:t>
            </a:r>
            <a:r>
              <a:rPr lang="en-GB" dirty="0" err="1"/>
              <a:t>na</a:t>
            </a:r>
            <a:r>
              <a:rPr lang="en-GB" dirty="0"/>
              <a:t> </a:t>
            </a:r>
            <a:r>
              <a:rPr lang="en-GB" dirty="0" err="1"/>
              <a:t>fyddai</a:t>
            </a:r>
            <a:r>
              <a:rPr lang="en-GB" dirty="0"/>
              <a:t> </a:t>
            </a:r>
            <a:r>
              <a:rPr lang="en-GB" dirty="0" err="1"/>
              <a:t>bodau</a:t>
            </a:r>
            <a:r>
              <a:rPr lang="en-GB" dirty="0"/>
              <a:t> </a:t>
            </a:r>
            <a:r>
              <a:rPr lang="en-GB" dirty="0" err="1"/>
              <a:t>dynol</a:t>
            </a:r>
            <a:r>
              <a:rPr lang="en-GB" dirty="0"/>
              <a:t> </a:t>
            </a:r>
            <a:r>
              <a:rPr lang="en-GB" dirty="0" err="1"/>
              <a:t>fel</a:t>
            </a:r>
            <a:r>
              <a:rPr lang="en-GB" dirty="0"/>
              <a:t> </a:t>
            </a:r>
            <a:r>
              <a:rPr lang="en-GB" dirty="0" err="1"/>
              <a:t>arfer</a:t>
            </a:r>
            <a:r>
              <a:rPr lang="en-GB" dirty="0"/>
              <a:t> </a:t>
            </a:r>
            <a:r>
              <a:rPr lang="en-GB" dirty="0" err="1"/>
              <a:t>yn</a:t>
            </a:r>
            <a:r>
              <a:rPr lang="en-GB" dirty="0"/>
              <a:t> </a:t>
            </a:r>
            <a:r>
              <a:rPr lang="en-GB" dirty="0" err="1"/>
              <a:t>sylwi</a:t>
            </a:r>
            <a:r>
              <a:rPr lang="en-GB" dirty="0"/>
              <a:t> </a:t>
            </a:r>
            <a:r>
              <a:rPr lang="en-GB" dirty="0" err="1"/>
              <a:t>arnynt</a:t>
            </a:r>
            <a:r>
              <a:rPr lang="en-GB" dirty="0"/>
              <a:t>.</a:t>
            </a:r>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8</a:t>
            </a:fld>
            <a:endParaRPr lang="en-GB"/>
          </a:p>
        </p:txBody>
      </p:sp>
    </p:spTree>
    <p:extLst>
      <p:ext uri="{BB962C8B-B14F-4D97-AF65-F5344CB8AC3E}">
        <p14:creationId xmlns:p14="http://schemas.microsoft.com/office/powerpoint/2010/main" val="195639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9568" lvl="2" indent="0" algn="l" rtl="0">
              <a:lnSpc>
                <a:spcPct val="115000"/>
              </a:lnSpc>
              <a:spcBef>
                <a:spcPts val="0"/>
              </a:spcBef>
              <a:spcAft>
                <a:spcPts val="0"/>
              </a:spcAft>
              <a:buClr>
                <a:srgbClr val="434343"/>
              </a:buClr>
              <a:buSzPts val="1100"/>
              <a:buNone/>
            </a:pPr>
            <a:r>
              <a:rPr lang="en-GB" dirty="0">
                <a:solidFill>
                  <a:srgbClr val="434343"/>
                </a:solidFill>
              </a:rPr>
              <a:t>Mae </a:t>
            </a:r>
            <a:r>
              <a:rPr lang="en-GB" dirty="0" err="1">
                <a:solidFill>
                  <a:srgbClr val="434343"/>
                </a:solidFill>
              </a:rPr>
              <a:t>hwn</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gwis</a:t>
            </a:r>
            <a:r>
              <a:rPr lang="en-GB" dirty="0">
                <a:solidFill>
                  <a:srgbClr val="434343"/>
                </a:solidFill>
              </a:rPr>
              <a:t> </a:t>
            </a:r>
            <a:r>
              <a:rPr lang="en-GB" dirty="0" err="1">
                <a:solidFill>
                  <a:srgbClr val="434343"/>
                </a:solidFill>
              </a:rPr>
              <a:t>ar</a:t>
            </a:r>
            <a:r>
              <a:rPr lang="en-GB" dirty="0">
                <a:solidFill>
                  <a:srgbClr val="434343"/>
                </a:solidFill>
              </a:rPr>
              <a:t> </a:t>
            </a:r>
            <a:r>
              <a:rPr lang="en-GB" dirty="0" err="1">
                <a:solidFill>
                  <a:srgbClr val="434343"/>
                </a:solidFill>
              </a:rPr>
              <a:t>wefan</a:t>
            </a:r>
            <a:r>
              <a:rPr lang="en-GB" dirty="0">
                <a:solidFill>
                  <a:srgbClr val="434343"/>
                </a:solidFill>
              </a:rPr>
              <a:t> The Royal Society. Does dim </a:t>
            </a:r>
            <a:r>
              <a:rPr lang="en-GB" dirty="0" err="1">
                <a:solidFill>
                  <a:srgbClr val="434343"/>
                </a:solidFill>
              </a:rPr>
              <a:t>cyfieithiad</a:t>
            </a:r>
            <a:r>
              <a:rPr lang="en-GB" dirty="0">
                <a:solidFill>
                  <a:srgbClr val="434343"/>
                </a:solidFill>
              </a:rPr>
              <a:t> Cymraeg.</a:t>
            </a:r>
          </a:p>
          <a:p>
            <a:pPr marL="930447" lvl="0" indent="-607375" algn="l" rtl="0">
              <a:lnSpc>
                <a:spcPct val="115000"/>
              </a:lnSpc>
              <a:spcBef>
                <a:spcPts val="0"/>
              </a:spcBef>
              <a:spcAft>
                <a:spcPts val="0"/>
              </a:spcAft>
              <a:buClr>
                <a:srgbClr val="434343"/>
              </a:buClr>
              <a:buSzPts val="1100"/>
              <a:buAutoNum type="arabicPeriod"/>
            </a:pPr>
            <a:r>
              <a:rPr lang="en-GB" dirty="0" err="1">
                <a:solidFill>
                  <a:srgbClr val="434343"/>
                </a:solidFill>
              </a:rPr>
              <a:t>Sgroliwch</a:t>
            </a:r>
            <a:r>
              <a:rPr lang="en-GB" dirty="0">
                <a:solidFill>
                  <a:srgbClr val="434343"/>
                </a:solidFill>
              </a:rPr>
              <a:t> </a:t>
            </a:r>
            <a:r>
              <a:rPr lang="en-GB" dirty="0" err="1">
                <a:solidFill>
                  <a:srgbClr val="434343"/>
                </a:solidFill>
              </a:rPr>
              <a:t>i</a:t>
            </a:r>
            <a:r>
              <a:rPr lang="en-GB" dirty="0">
                <a:solidFill>
                  <a:srgbClr val="434343"/>
                </a:solidFill>
              </a:rPr>
              <a:t> </a:t>
            </a:r>
            <a:r>
              <a:rPr lang="en-GB" dirty="0" err="1">
                <a:solidFill>
                  <a:srgbClr val="434343"/>
                </a:solidFill>
              </a:rPr>
              <a:t>lawr</a:t>
            </a:r>
            <a:r>
              <a:rPr lang="en-GB" dirty="0">
                <a:solidFill>
                  <a:srgbClr val="434343"/>
                </a:solidFill>
              </a:rPr>
              <a:t> y </a:t>
            </a:r>
            <a:r>
              <a:rPr lang="en-GB" dirty="0" err="1">
                <a:solidFill>
                  <a:srgbClr val="434343"/>
                </a:solidFill>
              </a:rPr>
              <a:t>dudalen</a:t>
            </a:r>
            <a:r>
              <a:rPr lang="en-GB" dirty="0">
                <a:solidFill>
                  <a:srgbClr val="434343"/>
                </a:solidFill>
              </a:rPr>
              <a:t> at y </a:t>
            </a:r>
            <a:r>
              <a:rPr lang="en-GB" dirty="0" err="1">
                <a:solidFill>
                  <a:srgbClr val="434343"/>
                </a:solidFill>
              </a:rPr>
              <a:t>cwis</a:t>
            </a:r>
            <a:r>
              <a:rPr lang="en-GB" dirty="0">
                <a:solidFill>
                  <a:srgbClr val="434343"/>
                </a:solidFill>
              </a:rPr>
              <a:t> </a:t>
            </a:r>
            <a:r>
              <a:rPr lang="en-GB" u="sng" dirty="0">
                <a:solidFill>
                  <a:srgbClr val="1155CC"/>
                </a:solidFill>
                <a:hlinkClick r:id="rId3"/>
              </a:rPr>
              <a:t>‘Does this involve machine learning?’ short quiz</a:t>
            </a:r>
            <a:r>
              <a:rPr lang="en-GB" dirty="0">
                <a:solidFill>
                  <a:srgbClr val="434343"/>
                </a:solidFill>
              </a:rPr>
              <a:t>. </a:t>
            </a:r>
          </a:p>
          <a:p>
            <a:pPr marL="930447" lvl="0" indent="-607375" algn="l" rtl="0">
              <a:lnSpc>
                <a:spcPct val="115000"/>
              </a:lnSpc>
              <a:spcBef>
                <a:spcPts val="0"/>
              </a:spcBef>
              <a:spcAft>
                <a:spcPts val="0"/>
              </a:spcAft>
              <a:buClr>
                <a:srgbClr val="434343"/>
              </a:buClr>
              <a:buSzPts val="1100"/>
              <a:buAutoNum type="arabicPeriod"/>
            </a:pPr>
            <a:r>
              <a:rPr lang="en-GB" dirty="0" err="1">
                <a:solidFill>
                  <a:srgbClr val="434343"/>
                </a:solidFill>
              </a:rPr>
              <a:t>Darllenwch</a:t>
            </a:r>
            <a:r>
              <a:rPr lang="en-GB" dirty="0">
                <a:solidFill>
                  <a:srgbClr val="434343"/>
                </a:solidFill>
              </a:rPr>
              <a:t> </a:t>
            </a:r>
            <a:r>
              <a:rPr lang="en-GB" dirty="0" err="1">
                <a:solidFill>
                  <a:srgbClr val="434343"/>
                </a:solidFill>
              </a:rPr>
              <a:t>bpb</a:t>
            </a:r>
            <a:r>
              <a:rPr lang="en-GB" dirty="0">
                <a:solidFill>
                  <a:srgbClr val="434343"/>
                </a:solidFill>
              </a:rPr>
              <a:t> </a:t>
            </a:r>
            <a:r>
              <a:rPr lang="en-GB" dirty="0" err="1">
                <a:solidFill>
                  <a:srgbClr val="434343"/>
                </a:solidFill>
              </a:rPr>
              <a:t>cwestiwn</a:t>
            </a:r>
            <a:r>
              <a:rPr lang="en-GB" dirty="0">
                <a:solidFill>
                  <a:srgbClr val="434343"/>
                </a:solidFill>
              </a:rPr>
              <a:t> </a:t>
            </a:r>
            <a:r>
              <a:rPr lang="en-GB" dirty="0" err="1">
                <a:solidFill>
                  <a:srgbClr val="434343"/>
                </a:solidFill>
              </a:rPr>
              <a:t>allan</a:t>
            </a:r>
            <a:r>
              <a:rPr lang="en-GB" dirty="0">
                <a:solidFill>
                  <a:srgbClr val="434343"/>
                </a:solidFill>
              </a:rPr>
              <a:t> a </a:t>
            </a:r>
            <a:r>
              <a:rPr lang="en-GB" dirty="0" err="1">
                <a:solidFill>
                  <a:srgbClr val="434343"/>
                </a:solidFill>
              </a:rPr>
              <a:t>chymerwch</a:t>
            </a:r>
            <a:r>
              <a:rPr lang="en-GB" dirty="0">
                <a:solidFill>
                  <a:srgbClr val="434343"/>
                </a:solidFill>
              </a:rPr>
              <a:t> </a:t>
            </a:r>
            <a:r>
              <a:rPr lang="en-GB" dirty="0" err="1">
                <a:solidFill>
                  <a:srgbClr val="434343"/>
                </a:solidFill>
              </a:rPr>
              <a:t>syniadau</a:t>
            </a:r>
            <a:r>
              <a:rPr lang="en-GB" dirty="0">
                <a:solidFill>
                  <a:srgbClr val="434343"/>
                </a:solidFill>
              </a:rPr>
              <a:t> </a:t>
            </a:r>
            <a:r>
              <a:rPr lang="en-GB" dirty="0" err="1">
                <a:solidFill>
                  <a:srgbClr val="434343"/>
                </a:solidFill>
              </a:rPr>
              <a:t>gan</a:t>
            </a:r>
            <a:r>
              <a:rPr lang="en-GB" dirty="0">
                <a:solidFill>
                  <a:srgbClr val="434343"/>
                </a:solidFill>
              </a:rPr>
              <a:t> y </a:t>
            </a:r>
            <a:r>
              <a:rPr lang="en-GB" dirty="0" err="1">
                <a:solidFill>
                  <a:srgbClr val="434343"/>
                </a:solidFill>
              </a:rPr>
              <a:t>dosbarth</a:t>
            </a:r>
            <a:r>
              <a:rPr lang="en-GB" dirty="0">
                <a:solidFill>
                  <a:srgbClr val="434343"/>
                </a:solidFill>
              </a:rPr>
              <a:t> </a:t>
            </a:r>
            <a:r>
              <a:rPr lang="en-GB" dirty="0" err="1">
                <a:solidFill>
                  <a:srgbClr val="434343"/>
                </a:solidFill>
              </a:rPr>
              <a:t>prun</a:t>
            </a:r>
            <a:r>
              <a:rPr lang="en-GB" dirty="0">
                <a:solidFill>
                  <a:srgbClr val="434343"/>
                </a:solidFill>
              </a:rPr>
              <a:t> ai </a:t>
            </a:r>
            <a:r>
              <a:rPr lang="en-GB" dirty="0" err="1">
                <a:solidFill>
                  <a:srgbClr val="434343"/>
                </a:solidFill>
              </a:rPr>
              <a:t>yw’r</a:t>
            </a:r>
            <a:r>
              <a:rPr lang="en-GB" dirty="0">
                <a:solidFill>
                  <a:srgbClr val="434343"/>
                </a:solidFill>
              </a:rPr>
              <a:t> </a:t>
            </a:r>
            <a:r>
              <a:rPr lang="en-GB" dirty="0" err="1">
                <a:solidFill>
                  <a:srgbClr val="434343"/>
                </a:solidFill>
              </a:rPr>
              <a:t>cynhyrchion</a:t>
            </a:r>
            <a:r>
              <a:rPr lang="en-GB" dirty="0">
                <a:solidFill>
                  <a:srgbClr val="434343"/>
                </a:solidFill>
              </a:rPr>
              <a:t> </a:t>
            </a:r>
            <a:r>
              <a:rPr lang="en-GB" dirty="0" err="1">
                <a:solidFill>
                  <a:srgbClr val="434343"/>
                </a:solidFill>
              </a:rPr>
              <a:t>yn</a:t>
            </a:r>
            <a:r>
              <a:rPr lang="en-GB" dirty="0">
                <a:solidFill>
                  <a:srgbClr val="434343"/>
                </a:solidFill>
              </a:rPr>
              <a:t> y </a:t>
            </a:r>
            <a:r>
              <a:rPr lang="en-GB" dirty="0" err="1">
                <a:solidFill>
                  <a:srgbClr val="434343"/>
                </a:solidFill>
              </a:rPr>
              <a:t>cwestiynau</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defnyddio</a:t>
            </a:r>
            <a:r>
              <a:rPr lang="en-GB" dirty="0">
                <a:solidFill>
                  <a:srgbClr val="434343"/>
                </a:solidFill>
              </a:rPr>
              <a:t> </a:t>
            </a:r>
            <a:r>
              <a:rPr lang="en-GB" dirty="0" err="1">
                <a:solidFill>
                  <a:srgbClr val="434343"/>
                </a:solidFill>
              </a:rPr>
              <a:t>dysgu</a:t>
            </a:r>
            <a:r>
              <a:rPr lang="en-GB" dirty="0">
                <a:solidFill>
                  <a:srgbClr val="434343"/>
                </a:solidFill>
              </a:rPr>
              <a:t> </a:t>
            </a:r>
            <a:r>
              <a:rPr lang="en-GB" dirty="0" err="1">
                <a:solidFill>
                  <a:srgbClr val="434343"/>
                </a:solidFill>
              </a:rPr>
              <a:t>peirianyddol</a:t>
            </a:r>
            <a:r>
              <a:rPr lang="en-GB" dirty="0">
                <a:solidFill>
                  <a:srgbClr val="434343"/>
                </a:solidFill>
              </a:rPr>
              <a:t> ai </a:t>
            </a:r>
            <a:r>
              <a:rPr lang="en-GB" dirty="0" err="1">
                <a:solidFill>
                  <a:srgbClr val="434343"/>
                </a:solidFill>
              </a:rPr>
              <a:t>peidio</a:t>
            </a:r>
            <a:r>
              <a:rPr lang="en-GB" dirty="0">
                <a:solidFill>
                  <a:srgbClr val="434343"/>
                </a:solidFill>
              </a:rPr>
              <a:t>. </a:t>
            </a:r>
            <a:r>
              <a:rPr lang="en-GB" dirty="0" err="1">
                <a:solidFill>
                  <a:srgbClr val="434343"/>
                </a:solidFill>
              </a:rPr>
              <a:t>Fedar</a:t>
            </a:r>
            <a:r>
              <a:rPr lang="en-GB" dirty="0">
                <a:solidFill>
                  <a:srgbClr val="434343"/>
                </a:solidFill>
              </a:rPr>
              <a:t> y </a:t>
            </a:r>
            <a:r>
              <a:rPr lang="en-GB" dirty="0" err="1">
                <a:solidFill>
                  <a:srgbClr val="434343"/>
                </a:solidFill>
              </a:rPr>
              <a:t>dosbarth</a:t>
            </a:r>
            <a:r>
              <a:rPr lang="en-GB" dirty="0">
                <a:solidFill>
                  <a:srgbClr val="434343"/>
                </a:solidFill>
              </a:rPr>
              <a:t> </a:t>
            </a:r>
            <a:r>
              <a:rPr lang="en-GB" dirty="0" err="1">
                <a:solidFill>
                  <a:srgbClr val="434343"/>
                </a:solidFill>
              </a:rPr>
              <a:t>weithio</a:t>
            </a:r>
            <a:r>
              <a:rPr lang="en-GB" dirty="0">
                <a:solidFill>
                  <a:srgbClr val="434343"/>
                </a:solidFill>
              </a:rPr>
              <a:t> </a:t>
            </a:r>
            <a:r>
              <a:rPr lang="en-GB" dirty="0" err="1">
                <a:solidFill>
                  <a:srgbClr val="434343"/>
                </a:solidFill>
              </a:rPr>
              <a:t>allan</a:t>
            </a:r>
            <a:r>
              <a:rPr lang="en-GB" dirty="0">
                <a:solidFill>
                  <a:srgbClr val="434343"/>
                </a:solidFill>
              </a:rPr>
              <a:t> pa </a:t>
            </a:r>
            <a:r>
              <a:rPr lang="en-GB" dirty="0" err="1">
                <a:solidFill>
                  <a:srgbClr val="434343"/>
                </a:solidFill>
              </a:rPr>
              <a:t>offerynau</a:t>
            </a:r>
            <a:r>
              <a:rPr lang="en-GB" dirty="0">
                <a:solidFill>
                  <a:srgbClr val="434343"/>
                </a:solidFill>
              </a:rPr>
              <a:t> </a:t>
            </a:r>
            <a:r>
              <a:rPr lang="en-GB" dirty="0" err="1">
                <a:solidFill>
                  <a:srgbClr val="434343"/>
                </a:solidFill>
              </a:rPr>
              <a:t>sydd</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bodoli</a:t>
            </a:r>
            <a:r>
              <a:rPr lang="en-GB" dirty="0">
                <a:solidFill>
                  <a:srgbClr val="434343"/>
                </a:solidFill>
              </a:rPr>
              <a:t>, pa rai </a:t>
            </a:r>
            <a:r>
              <a:rPr lang="en-GB" dirty="0" err="1">
                <a:solidFill>
                  <a:srgbClr val="434343"/>
                </a:solidFill>
              </a:rPr>
              <a:t>sy’n</a:t>
            </a:r>
            <a:r>
              <a:rPr lang="en-GB" dirty="0">
                <a:solidFill>
                  <a:srgbClr val="434343"/>
                </a:solidFill>
              </a:rPr>
              <a:t> </a:t>
            </a:r>
            <a:r>
              <a:rPr lang="en-GB" dirty="0" err="1">
                <a:solidFill>
                  <a:srgbClr val="434343"/>
                </a:solidFill>
              </a:rPr>
              <a:t>defnyddio</a:t>
            </a:r>
            <a:r>
              <a:rPr lang="en-GB" dirty="0">
                <a:solidFill>
                  <a:srgbClr val="434343"/>
                </a:solidFill>
              </a:rPr>
              <a:t> </a:t>
            </a:r>
            <a:r>
              <a:rPr lang="en-GB" dirty="0" err="1">
                <a:solidFill>
                  <a:srgbClr val="434343"/>
                </a:solidFill>
              </a:rPr>
              <a:t>dysgu</a:t>
            </a:r>
            <a:r>
              <a:rPr lang="en-GB" dirty="0">
                <a:solidFill>
                  <a:srgbClr val="434343"/>
                </a:solidFill>
              </a:rPr>
              <a:t> </a:t>
            </a:r>
            <a:r>
              <a:rPr lang="en-GB" dirty="0" err="1">
                <a:solidFill>
                  <a:srgbClr val="434343"/>
                </a:solidFill>
              </a:rPr>
              <a:t>peirianyddol</a:t>
            </a:r>
            <a:r>
              <a:rPr lang="en-GB" dirty="0">
                <a:solidFill>
                  <a:srgbClr val="434343"/>
                </a:solidFill>
              </a:rPr>
              <a:t>, a </a:t>
            </a:r>
            <a:r>
              <a:rPr lang="en-GB" dirty="0" err="1">
                <a:solidFill>
                  <a:srgbClr val="434343"/>
                </a:solidFill>
              </a:rPr>
              <a:t>pha</a:t>
            </a:r>
            <a:r>
              <a:rPr lang="en-GB" dirty="0">
                <a:solidFill>
                  <a:srgbClr val="434343"/>
                </a:solidFill>
              </a:rPr>
              <a:t> rai </a:t>
            </a:r>
            <a:r>
              <a:rPr lang="en-GB" dirty="0" err="1">
                <a:solidFill>
                  <a:srgbClr val="434343"/>
                </a:solidFill>
              </a:rPr>
              <a:t>sydd</a:t>
            </a:r>
            <a:r>
              <a:rPr lang="en-GB" dirty="0">
                <a:solidFill>
                  <a:srgbClr val="434343"/>
                </a:solidFill>
              </a:rPr>
              <a:t> </a:t>
            </a:r>
            <a:r>
              <a:rPr lang="en-GB" dirty="0" err="1">
                <a:solidFill>
                  <a:srgbClr val="434343"/>
                </a:solidFill>
              </a:rPr>
              <a:t>yn</a:t>
            </a:r>
            <a:r>
              <a:rPr lang="en-GB" dirty="0">
                <a:solidFill>
                  <a:srgbClr val="434343"/>
                </a:solidFill>
              </a:rPr>
              <a:t> </a:t>
            </a:r>
            <a:r>
              <a:rPr lang="en-GB" dirty="0" err="1">
                <a:solidFill>
                  <a:srgbClr val="434343"/>
                </a:solidFill>
              </a:rPr>
              <a:t>ffuglen</a:t>
            </a:r>
            <a:r>
              <a:rPr lang="en-GB" dirty="0">
                <a:solidFill>
                  <a:srgbClr val="434343"/>
                </a:solidFill>
              </a:rPr>
              <a:t> </a:t>
            </a:r>
            <a:r>
              <a:rPr lang="en-GB" dirty="0" err="1">
                <a:solidFill>
                  <a:srgbClr val="434343"/>
                </a:solidFill>
              </a:rPr>
              <a:t>llwyr</a:t>
            </a:r>
            <a:r>
              <a:rPr lang="en-GB" dirty="0">
                <a:solidFill>
                  <a:srgbClr val="434343"/>
                </a:solidFill>
              </a:rPr>
              <a:t>. </a:t>
            </a:r>
          </a:p>
          <a:p>
            <a:pPr marL="930447" lvl="0" indent="-607375" algn="l" rtl="0">
              <a:lnSpc>
                <a:spcPct val="115000"/>
              </a:lnSpc>
              <a:spcBef>
                <a:spcPts val="0"/>
              </a:spcBef>
              <a:spcAft>
                <a:spcPts val="0"/>
              </a:spcAft>
              <a:buClr>
                <a:srgbClr val="434343"/>
              </a:buClr>
              <a:buSzPts val="1100"/>
              <a:buAutoNum type="arabicPeriod"/>
            </a:pPr>
            <a:r>
              <a:rPr lang="en-GB" dirty="0" err="1">
                <a:solidFill>
                  <a:srgbClr val="434343"/>
                </a:solidFill>
              </a:rPr>
              <a:t>Cyfrwch</a:t>
            </a:r>
            <a:r>
              <a:rPr lang="en-GB" dirty="0">
                <a:solidFill>
                  <a:srgbClr val="434343"/>
                </a:solidFill>
              </a:rPr>
              <a:t> </a:t>
            </a:r>
            <a:r>
              <a:rPr lang="en-GB" dirty="0" err="1">
                <a:solidFill>
                  <a:srgbClr val="434343"/>
                </a:solidFill>
              </a:rPr>
              <a:t>ddwylo</a:t>
            </a:r>
            <a:r>
              <a:rPr lang="en-GB" dirty="0">
                <a:solidFill>
                  <a:srgbClr val="434343"/>
                </a:solidFill>
              </a:rPr>
              <a:t> </a:t>
            </a:r>
            <a:r>
              <a:rPr lang="en-GB" dirty="0" err="1">
                <a:solidFill>
                  <a:srgbClr val="434343"/>
                </a:solidFill>
              </a:rPr>
              <a:t>i</a:t>
            </a:r>
            <a:r>
              <a:rPr lang="en-GB" dirty="0">
                <a:solidFill>
                  <a:srgbClr val="434343"/>
                </a:solidFill>
              </a:rPr>
              <a:t> </a:t>
            </a:r>
            <a:r>
              <a:rPr lang="en-GB" dirty="0" err="1">
                <a:solidFill>
                  <a:srgbClr val="434343"/>
                </a:solidFill>
              </a:rPr>
              <a:t>benderfynu</a:t>
            </a:r>
            <a:r>
              <a:rPr lang="en-GB" dirty="0">
                <a:solidFill>
                  <a:srgbClr val="434343"/>
                </a:solidFill>
              </a:rPr>
              <a:t> </a:t>
            </a:r>
            <a:r>
              <a:rPr lang="en-GB" dirty="0" err="1">
                <a:solidFill>
                  <a:srgbClr val="434343"/>
                </a:solidFill>
              </a:rPr>
              <a:t>prun</a:t>
            </a:r>
            <a:r>
              <a:rPr lang="en-GB" dirty="0">
                <a:solidFill>
                  <a:srgbClr val="434343"/>
                </a:solidFill>
              </a:rPr>
              <a:t> ai </a:t>
            </a:r>
            <a:r>
              <a:rPr lang="en-GB" dirty="0" err="1">
                <a:solidFill>
                  <a:srgbClr val="434343"/>
                </a:solidFill>
              </a:rPr>
              <a:t>i</a:t>
            </a:r>
            <a:r>
              <a:rPr lang="en-GB" dirty="0">
                <a:solidFill>
                  <a:srgbClr val="434343"/>
                </a:solidFill>
              </a:rPr>
              <a:t> </a:t>
            </a:r>
            <a:r>
              <a:rPr lang="en-GB" dirty="0" err="1">
                <a:solidFill>
                  <a:srgbClr val="434343"/>
                </a:solidFill>
              </a:rPr>
              <a:t>ddewis</a:t>
            </a:r>
            <a:r>
              <a:rPr lang="en-GB" dirty="0">
                <a:solidFill>
                  <a:srgbClr val="434343"/>
                </a:solidFill>
              </a:rPr>
              <a:t> Yes neu No ac </a:t>
            </a:r>
            <a:r>
              <a:rPr lang="en-GB" dirty="0" err="1">
                <a:solidFill>
                  <a:srgbClr val="434343"/>
                </a:solidFill>
              </a:rPr>
              <a:t>yna</a:t>
            </a:r>
            <a:r>
              <a:rPr lang="en-GB" dirty="0">
                <a:solidFill>
                  <a:srgbClr val="434343"/>
                </a:solidFill>
              </a:rPr>
              <a:t> </a:t>
            </a:r>
            <a:r>
              <a:rPr lang="en-GB" dirty="0" err="1">
                <a:solidFill>
                  <a:srgbClr val="434343"/>
                </a:solidFill>
              </a:rPr>
              <a:t>datgelwch</a:t>
            </a:r>
            <a:r>
              <a:rPr lang="en-GB" dirty="0">
                <a:solidFill>
                  <a:srgbClr val="434343"/>
                </a:solidFill>
              </a:rPr>
              <a:t> </a:t>
            </a:r>
            <a:r>
              <a:rPr lang="en-GB" dirty="0" err="1">
                <a:solidFill>
                  <a:srgbClr val="434343"/>
                </a:solidFill>
              </a:rPr>
              <a:t>yr</a:t>
            </a:r>
            <a:r>
              <a:rPr lang="en-GB" dirty="0">
                <a:solidFill>
                  <a:srgbClr val="434343"/>
                </a:solidFill>
              </a:rPr>
              <a:t> </a:t>
            </a:r>
            <a:r>
              <a:rPr lang="en-GB" dirty="0" err="1">
                <a:solidFill>
                  <a:srgbClr val="434343"/>
                </a:solidFill>
              </a:rPr>
              <a:t>ateb</a:t>
            </a:r>
            <a:r>
              <a:rPr lang="en-GB" dirty="0">
                <a:solidFill>
                  <a:srgbClr val="434343"/>
                </a:solidFill>
              </a:rPr>
              <a:t>. </a:t>
            </a:r>
            <a:endParaRPr lang="en-GB" dirty="0"/>
          </a:p>
          <a:p>
            <a:endParaRPr lang="en-GB" dirty="0"/>
          </a:p>
        </p:txBody>
      </p:sp>
      <p:sp>
        <p:nvSpPr>
          <p:cNvPr id="4" name="Slide Number Placeholder 3"/>
          <p:cNvSpPr>
            <a:spLocks noGrp="1"/>
          </p:cNvSpPr>
          <p:nvPr>
            <p:ph type="sldNum" sz="quarter" idx="5"/>
          </p:nvPr>
        </p:nvSpPr>
        <p:spPr/>
        <p:txBody>
          <a:bodyPr/>
          <a:lstStyle/>
          <a:p>
            <a:fld id="{FE285FC9-EBD8-4975-80AA-76C4FB3CA35D}" type="slidenum">
              <a:rPr lang="en-GB" smtClean="0"/>
              <a:t>9</a:t>
            </a:fld>
            <a:endParaRPr lang="en-GB"/>
          </a:p>
        </p:txBody>
      </p:sp>
    </p:spTree>
    <p:extLst>
      <p:ext uri="{BB962C8B-B14F-4D97-AF65-F5344CB8AC3E}">
        <p14:creationId xmlns:p14="http://schemas.microsoft.com/office/powerpoint/2010/main" val="138600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Discov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63648FE-49DA-4922-A1EC-E6CE2C0DE55B}"/>
              </a:ext>
            </a:extLst>
          </p:cNvPr>
          <p:cNvSpPr>
            <a:spLocks noGrp="1"/>
          </p:cNvSpPr>
          <p:nvPr>
            <p:ph type="pic" sz="quarter" idx="13"/>
          </p:nvPr>
        </p:nvSpPr>
        <p:spPr>
          <a:xfrm>
            <a:off x="4576548" y="2982729"/>
            <a:ext cx="7616346" cy="3875271"/>
          </a:xfrm>
          <a:custGeom>
            <a:avLst/>
            <a:gdLst>
              <a:gd name="connsiteX0" fmla="*/ 0 w 5186126"/>
              <a:gd name="connsiteY0" fmla="*/ 0 h 5749046"/>
              <a:gd name="connsiteX1" fmla="*/ 5186126 w 5186126"/>
              <a:gd name="connsiteY1" fmla="*/ 0 h 5749046"/>
              <a:gd name="connsiteX2" fmla="*/ 5186126 w 5186126"/>
              <a:gd name="connsiteY2" fmla="*/ 5749046 h 5749046"/>
              <a:gd name="connsiteX3" fmla="*/ 0 w 5186126"/>
              <a:gd name="connsiteY3" fmla="*/ 5749046 h 5749046"/>
              <a:gd name="connsiteX4" fmla="*/ 0 w 5186126"/>
              <a:gd name="connsiteY4" fmla="*/ 0 h 5749046"/>
              <a:gd name="connsiteX0" fmla="*/ 0 w 5186126"/>
              <a:gd name="connsiteY0" fmla="*/ 0 h 5749046"/>
              <a:gd name="connsiteX1" fmla="*/ 5186126 w 5186126"/>
              <a:gd name="connsiteY1" fmla="*/ 0 h 5749046"/>
              <a:gd name="connsiteX2" fmla="*/ 5186126 w 5186126"/>
              <a:gd name="connsiteY2" fmla="*/ 5749046 h 5749046"/>
              <a:gd name="connsiteX3" fmla="*/ 0 w 5186126"/>
              <a:gd name="connsiteY3" fmla="*/ 0 h 5749046"/>
              <a:gd name="connsiteX0" fmla="*/ 0 w 5195853"/>
              <a:gd name="connsiteY0" fmla="*/ 3093396 h 5749046"/>
              <a:gd name="connsiteX1" fmla="*/ 5195853 w 5195853"/>
              <a:gd name="connsiteY1" fmla="*/ 0 h 5749046"/>
              <a:gd name="connsiteX2" fmla="*/ 5195853 w 5195853"/>
              <a:gd name="connsiteY2" fmla="*/ 5749046 h 5749046"/>
              <a:gd name="connsiteX3" fmla="*/ 0 w 5195853"/>
              <a:gd name="connsiteY3" fmla="*/ 3093396 h 5749046"/>
              <a:gd name="connsiteX0" fmla="*/ 0 w 5190029"/>
              <a:gd name="connsiteY0" fmla="*/ 3099220 h 5749046"/>
              <a:gd name="connsiteX1" fmla="*/ 5190029 w 5190029"/>
              <a:gd name="connsiteY1" fmla="*/ 0 h 5749046"/>
              <a:gd name="connsiteX2" fmla="*/ 5190029 w 5190029"/>
              <a:gd name="connsiteY2" fmla="*/ 5749046 h 5749046"/>
              <a:gd name="connsiteX3" fmla="*/ 0 w 5190029"/>
              <a:gd name="connsiteY3" fmla="*/ 3099220 h 5749046"/>
              <a:gd name="connsiteX0" fmla="*/ 0 w 5192834"/>
              <a:gd name="connsiteY0" fmla="*/ 3099220 h 5768681"/>
              <a:gd name="connsiteX1" fmla="*/ 5190029 w 5192834"/>
              <a:gd name="connsiteY1" fmla="*/ 0 h 5768681"/>
              <a:gd name="connsiteX2" fmla="*/ 5192834 w 5192834"/>
              <a:gd name="connsiteY2" fmla="*/ 5768681 h 5768681"/>
              <a:gd name="connsiteX3" fmla="*/ 0 w 5192834"/>
              <a:gd name="connsiteY3" fmla="*/ 3099220 h 5768681"/>
              <a:gd name="connsiteX0" fmla="*/ 0 w 5192834"/>
              <a:gd name="connsiteY0" fmla="*/ 3104830 h 5774291"/>
              <a:gd name="connsiteX1" fmla="*/ 5187224 w 5192834"/>
              <a:gd name="connsiteY1" fmla="*/ 0 h 5774291"/>
              <a:gd name="connsiteX2" fmla="*/ 5192834 w 5192834"/>
              <a:gd name="connsiteY2" fmla="*/ 5774291 h 5774291"/>
              <a:gd name="connsiteX3" fmla="*/ 0 w 5192834"/>
              <a:gd name="connsiteY3" fmla="*/ 3104830 h 5774291"/>
              <a:gd name="connsiteX0" fmla="*/ 0 w 5236744"/>
              <a:gd name="connsiteY0" fmla="*/ 5771939 h 5774291"/>
              <a:gd name="connsiteX1" fmla="*/ 5231134 w 5236744"/>
              <a:gd name="connsiteY1" fmla="*/ 0 h 5774291"/>
              <a:gd name="connsiteX2" fmla="*/ 5236744 w 5236744"/>
              <a:gd name="connsiteY2" fmla="*/ 5774291 h 5774291"/>
              <a:gd name="connsiteX3" fmla="*/ 0 w 5236744"/>
              <a:gd name="connsiteY3" fmla="*/ 5771939 h 5774291"/>
              <a:gd name="connsiteX0" fmla="*/ 0 w 5236744"/>
              <a:gd name="connsiteY0" fmla="*/ 5771939 h 5774291"/>
              <a:gd name="connsiteX1" fmla="*/ 3691534 w 5236744"/>
              <a:gd name="connsiteY1" fmla="*/ 1666943 h 5774291"/>
              <a:gd name="connsiteX2" fmla="*/ 5231134 w 5236744"/>
              <a:gd name="connsiteY2" fmla="*/ 0 h 5774291"/>
              <a:gd name="connsiteX3" fmla="*/ 5236744 w 5236744"/>
              <a:gd name="connsiteY3" fmla="*/ 5774291 h 5774291"/>
              <a:gd name="connsiteX4" fmla="*/ 0 w 5236744"/>
              <a:gd name="connsiteY4" fmla="*/ 5771939 h 5774291"/>
              <a:gd name="connsiteX0" fmla="*/ 0 w 5236744"/>
              <a:gd name="connsiteY0" fmla="*/ 5771939 h 5774291"/>
              <a:gd name="connsiteX1" fmla="*/ 3534713 w 5236744"/>
              <a:gd name="connsiteY1" fmla="*/ 106684 h 5774291"/>
              <a:gd name="connsiteX2" fmla="*/ 5231134 w 5236744"/>
              <a:gd name="connsiteY2" fmla="*/ 0 h 5774291"/>
              <a:gd name="connsiteX3" fmla="*/ 5236744 w 5236744"/>
              <a:gd name="connsiteY3" fmla="*/ 5774291 h 5774291"/>
              <a:gd name="connsiteX4" fmla="*/ 0 w 5236744"/>
              <a:gd name="connsiteY4" fmla="*/ 5771939 h 5774291"/>
              <a:gd name="connsiteX0" fmla="*/ 0 w 5236744"/>
              <a:gd name="connsiteY0" fmla="*/ 5665255 h 5667607"/>
              <a:gd name="connsiteX1" fmla="*/ 3534713 w 5236744"/>
              <a:gd name="connsiteY1" fmla="*/ 0 h 5667607"/>
              <a:gd name="connsiteX2" fmla="*/ 5224861 w 5236744"/>
              <a:gd name="connsiteY2" fmla="*/ 1840306 h 5667607"/>
              <a:gd name="connsiteX3" fmla="*/ 5236744 w 5236744"/>
              <a:gd name="connsiteY3" fmla="*/ 5667607 h 5667607"/>
              <a:gd name="connsiteX4" fmla="*/ 0 w 5236744"/>
              <a:gd name="connsiteY4" fmla="*/ 5665255 h 5667607"/>
              <a:gd name="connsiteX0" fmla="*/ 0 w 5224248"/>
              <a:gd name="connsiteY0" fmla="*/ 5665255 h 5667607"/>
              <a:gd name="connsiteX1" fmla="*/ 3522217 w 5224248"/>
              <a:gd name="connsiteY1" fmla="*/ 0 h 5667607"/>
              <a:gd name="connsiteX2" fmla="*/ 5212365 w 5224248"/>
              <a:gd name="connsiteY2" fmla="*/ 1840306 h 5667607"/>
              <a:gd name="connsiteX3" fmla="*/ 5224248 w 5224248"/>
              <a:gd name="connsiteY3" fmla="*/ 5667607 h 5667607"/>
              <a:gd name="connsiteX4" fmla="*/ 0 w 5224248"/>
              <a:gd name="connsiteY4" fmla="*/ 5665255 h 5667607"/>
              <a:gd name="connsiteX0" fmla="*/ 0 w 5224248"/>
              <a:gd name="connsiteY0" fmla="*/ 5654629 h 5656981"/>
              <a:gd name="connsiteX1" fmla="*/ 3512221 w 5224248"/>
              <a:gd name="connsiteY1" fmla="*/ 0 h 5656981"/>
              <a:gd name="connsiteX2" fmla="*/ 5212365 w 5224248"/>
              <a:gd name="connsiteY2" fmla="*/ 1829680 h 5656981"/>
              <a:gd name="connsiteX3" fmla="*/ 5224248 w 5224248"/>
              <a:gd name="connsiteY3" fmla="*/ 5656981 h 5656981"/>
              <a:gd name="connsiteX4" fmla="*/ 0 w 5224248"/>
              <a:gd name="connsiteY4" fmla="*/ 5654629 h 5656981"/>
              <a:gd name="connsiteX0" fmla="*/ 0 w 5224248"/>
              <a:gd name="connsiteY0" fmla="*/ 5649316 h 5651668"/>
              <a:gd name="connsiteX1" fmla="*/ 3519719 w 5224248"/>
              <a:gd name="connsiteY1" fmla="*/ 0 h 5651668"/>
              <a:gd name="connsiteX2" fmla="*/ 5212365 w 5224248"/>
              <a:gd name="connsiteY2" fmla="*/ 1824367 h 5651668"/>
              <a:gd name="connsiteX3" fmla="*/ 5224248 w 5224248"/>
              <a:gd name="connsiteY3" fmla="*/ 5651668 h 5651668"/>
              <a:gd name="connsiteX4" fmla="*/ 0 w 5224248"/>
              <a:gd name="connsiteY4" fmla="*/ 5649316 h 5651668"/>
              <a:gd name="connsiteX0" fmla="*/ 0 w 5224248"/>
              <a:gd name="connsiteY0" fmla="*/ 5649316 h 5651668"/>
              <a:gd name="connsiteX1" fmla="*/ 3519719 w 5224248"/>
              <a:gd name="connsiteY1" fmla="*/ 0 h 5651668"/>
              <a:gd name="connsiteX2" fmla="*/ 5219862 w 5224248"/>
              <a:gd name="connsiteY2" fmla="*/ 1829679 h 5651668"/>
              <a:gd name="connsiteX3" fmla="*/ 5224248 w 5224248"/>
              <a:gd name="connsiteY3" fmla="*/ 5651668 h 5651668"/>
              <a:gd name="connsiteX4" fmla="*/ 0 w 5224248"/>
              <a:gd name="connsiteY4" fmla="*/ 5649316 h 5651668"/>
              <a:gd name="connsiteX0" fmla="*/ 0 w 5224248"/>
              <a:gd name="connsiteY0" fmla="*/ 5649316 h 5651668"/>
              <a:gd name="connsiteX1" fmla="*/ 3519719 w 5224248"/>
              <a:gd name="connsiteY1" fmla="*/ 0 h 5651668"/>
              <a:gd name="connsiteX2" fmla="*/ 5222361 w 5224248"/>
              <a:gd name="connsiteY2" fmla="*/ 1834994 h 5651668"/>
              <a:gd name="connsiteX3" fmla="*/ 5224248 w 5224248"/>
              <a:gd name="connsiteY3" fmla="*/ 5651668 h 5651668"/>
              <a:gd name="connsiteX4" fmla="*/ 0 w 5224248"/>
              <a:gd name="connsiteY4" fmla="*/ 5649316 h 5651668"/>
              <a:gd name="connsiteX0" fmla="*/ 0 w 5224861"/>
              <a:gd name="connsiteY0" fmla="*/ 5649316 h 5651668"/>
              <a:gd name="connsiteX1" fmla="*/ 3519719 w 5224861"/>
              <a:gd name="connsiteY1" fmla="*/ 0 h 5651668"/>
              <a:gd name="connsiteX2" fmla="*/ 5224861 w 5224861"/>
              <a:gd name="connsiteY2" fmla="*/ 1834994 h 5651668"/>
              <a:gd name="connsiteX3" fmla="*/ 5224248 w 5224861"/>
              <a:gd name="connsiteY3" fmla="*/ 5651668 h 5651668"/>
              <a:gd name="connsiteX4" fmla="*/ 0 w 5224861"/>
              <a:gd name="connsiteY4" fmla="*/ 5649316 h 565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861" h="5651668">
                <a:moveTo>
                  <a:pt x="0" y="5649316"/>
                </a:moveTo>
                <a:lnTo>
                  <a:pt x="3519719" y="0"/>
                </a:lnTo>
                <a:lnTo>
                  <a:pt x="5224861" y="1834994"/>
                </a:lnTo>
                <a:cubicBezTo>
                  <a:pt x="5224657" y="3107219"/>
                  <a:pt x="5224452" y="4379443"/>
                  <a:pt x="5224248" y="5651668"/>
                </a:cubicBezTo>
                <a:lnTo>
                  <a:pt x="0" y="5649316"/>
                </a:lnTo>
                <a:close/>
              </a:path>
            </a:pathLst>
          </a:custGeom>
        </p:spPr>
        <p:txBody>
          <a:bodyPr/>
          <a:lstStyle/>
          <a:p>
            <a:r>
              <a:rPr lang="en-US"/>
              <a:t>Click icon to add picture</a:t>
            </a:r>
            <a:endParaRPr lang="en-GB"/>
          </a:p>
        </p:txBody>
      </p:sp>
      <p:sp>
        <p:nvSpPr>
          <p:cNvPr id="5" name="Text Placeholder 4">
            <a:extLst>
              <a:ext uri="{FF2B5EF4-FFF2-40B4-BE49-F238E27FC236}">
                <a16:creationId xmlns:a16="http://schemas.microsoft.com/office/drawing/2014/main" id="{E375792B-3ED9-4976-ADA6-F2084C457AD8}"/>
              </a:ext>
            </a:extLst>
          </p:cNvPr>
          <p:cNvSpPr>
            <a:spLocks noGrp="1"/>
          </p:cNvSpPr>
          <p:nvPr>
            <p:ph type="body" sz="quarter" idx="11"/>
          </p:nvPr>
        </p:nvSpPr>
        <p:spPr>
          <a:xfrm>
            <a:off x="623888" y="4039163"/>
            <a:ext cx="5832475" cy="1099765"/>
          </a:xfrm>
        </p:spPr>
        <p:txBody>
          <a:bodyPr>
            <a:noAutofit/>
          </a:bodyPr>
          <a:lstStyle>
            <a:lvl1pPr marL="0" indent="0">
              <a:buNone/>
              <a:defRPr sz="3200">
                <a:solidFill>
                  <a:schemeClr val="bg1"/>
                </a:solidFill>
              </a:defRPr>
            </a:lvl1pPr>
          </a:lstStyle>
          <a:p>
            <a:pPr lvl="0"/>
            <a:r>
              <a:rPr lang="en-US"/>
              <a:t>Click to edit Master text styles</a:t>
            </a:r>
          </a:p>
        </p:txBody>
      </p:sp>
      <p:sp>
        <p:nvSpPr>
          <p:cNvPr id="2" name="Title 1">
            <a:extLst>
              <a:ext uri="{FF2B5EF4-FFF2-40B4-BE49-F238E27FC236}">
                <a16:creationId xmlns:a16="http://schemas.microsoft.com/office/drawing/2014/main" id="{5D1EC283-EE39-43F6-843C-0245BEF434D1}"/>
              </a:ext>
            </a:extLst>
          </p:cNvPr>
          <p:cNvSpPr>
            <a:spLocks noGrp="1"/>
          </p:cNvSpPr>
          <p:nvPr>
            <p:ph type="title"/>
          </p:nvPr>
        </p:nvSpPr>
        <p:spPr>
          <a:xfrm>
            <a:off x="623888" y="1858962"/>
            <a:ext cx="7166799" cy="1862645"/>
          </a:xfrm>
        </p:spPr>
        <p:txBody>
          <a:bodyPr>
            <a:noAutofit/>
          </a:bodyPr>
          <a:lstStyle>
            <a:lvl1pPr>
              <a:defRPr sz="6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26331417"/>
      </p:ext>
    </p:extLst>
  </p:cSld>
  <p:clrMapOvr>
    <a:masterClrMapping/>
  </p:clrMapOvr>
  <p:extLst>
    <p:ext uri="{DCECCB84-F9BA-43D5-87BE-67443E8EF086}">
      <p15:sldGuideLst xmlns:p15="http://schemas.microsoft.com/office/powerpoint/2012/main">
        <p15:guide id="1" orient="horz" pos="41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3 C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2" y="0"/>
            <a:ext cx="10054171" cy="2245424"/>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89602"/>
              <a:gd name="connsiteY0" fmla="*/ 0 h 2509411"/>
              <a:gd name="connsiteX1" fmla="*/ 8089602 w 8089602"/>
              <a:gd name="connsiteY1" fmla="*/ 3080 h 2509411"/>
              <a:gd name="connsiteX2" fmla="*/ 6315990 w 8089602"/>
              <a:gd name="connsiteY2" fmla="*/ 2509411 h 2509411"/>
              <a:gd name="connsiteX3" fmla="*/ 2401 w 8089602"/>
              <a:gd name="connsiteY3" fmla="*/ 1726700 h 2509411"/>
              <a:gd name="connsiteX4" fmla="*/ 0 w 8089602"/>
              <a:gd name="connsiteY4" fmla="*/ 0 h 2509411"/>
              <a:gd name="connsiteX0" fmla="*/ 0 w 6717826"/>
              <a:gd name="connsiteY0" fmla="*/ 0 h 2509411"/>
              <a:gd name="connsiteX1" fmla="*/ 6717826 w 6717826"/>
              <a:gd name="connsiteY1" fmla="*/ 3080 h 2509411"/>
              <a:gd name="connsiteX2" fmla="*/ 6315990 w 6717826"/>
              <a:gd name="connsiteY2" fmla="*/ 2509411 h 2509411"/>
              <a:gd name="connsiteX3" fmla="*/ 2401 w 6717826"/>
              <a:gd name="connsiteY3" fmla="*/ 1726700 h 2509411"/>
              <a:gd name="connsiteX4" fmla="*/ 0 w 6717826"/>
              <a:gd name="connsiteY4" fmla="*/ 0 h 2509411"/>
              <a:gd name="connsiteX0" fmla="*/ 0 w 6717826"/>
              <a:gd name="connsiteY0" fmla="*/ 0 h 2495122"/>
              <a:gd name="connsiteX1" fmla="*/ 6717826 w 6717826"/>
              <a:gd name="connsiteY1" fmla="*/ 3080 h 2495122"/>
              <a:gd name="connsiteX2" fmla="*/ 6213428 w 6717826"/>
              <a:gd name="connsiteY2" fmla="*/ 2495122 h 2495122"/>
              <a:gd name="connsiteX3" fmla="*/ 2401 w 6717826"/>
              <a:gd name="connsiteY3" fmla="*/ 1726700 h 2495122"/>
              <a:gd name="connsiteX4" fmla="*/ 0 w 6717826"/>
              <a:gd name="connsiteY4" fmla="*/ 0 h 2495122"/>
              <a:gd name="connsiteX0" fmla="*/ 0 w 6717826"/>
              <a:gd name="connsiteY0" fmla="*/ 0 h 2491498"/>
              <a:gd name="connsiteX1" fmla="*/ 6717826 w 6717826"/>
              <a:gd name="connsiteY1" fmla="*/ 3080 h 2491498"/>
              <a:gd name="connsiteX2" fmla="*/ 6243769 w 6717826"/>
              <a:gd name="connsiteY2" fmla="*/ 2491498 h 2491498"/>
              <a:gd name="connsiteX3" fmla="*/ 2401 w 6717826"/>
              <a:gd name="connsiteY3" fmla="*/ 1726700 h 2491498"/>
              <a:gd name="connsiteX4" fmla="*/ 0 w 6717826"/>
              <a:gd name="connsiteY4" fmla="*/ 0 h 2491498"/>
              <a:gd name="connsiteX0" fmla="*/ 0 w 6696154"/>
              <a:gd name="connsiteY0" fmla="*/ 0 h 2491498"/>
              <a:gd name="connsiteX1" fmla="*/ 6696154 w 6696154"/>
              <a:gd name="connsiteY1" fmla="*/ 3080 h 2491498"/>
              <a:gd name="connsiteX2" fmla="*/ 6243769 w 6696154"/>
              <a:gd name="connsiteY2" fmla="*/ 2491498 h 2491498"/>
              <a:gd name="connsiteX3" fmla="*/ 2401 w 6696154"/>
              <a:gd name="connsiteY3" fmla="*/ 1726700 h 2491498"/>
              <a:gd name="connsiteX4" fmla="*/ 0 w 6696154"/>
              <a:gd name="connsiteY4" fmla="*/ 0 h 2491498"/>
              <a:gd name="connsiteX0" fmla="*/ 0 w 6665813"/>
              <a:gd name="connsiteY0" fmla="*/ 0 h 2491498"/>
              <a:gd name="connsiteX1" fmla="*/ 6665813 w 6665813"/>
              <a:gd name="connsiteY1" fmla="*/ 6703 h 2491498"/>
              <a:gd name="connsiteX2" fmla="*/ 6243769 w 6665813"/>
              <a:gd name="connsiteY2" fmla="*/ 2491498 h 2491498"/>
              <a:gd name="connsiteX3" fmla="*/ 2401 w 6665813"/>
              <a:gd name="connsiteY3" fmla="*/ 1726700 h 2491498"/>
              <a:gd name="connsiteX4" fmla="*/ 0 w 6665813"/>
              <a:gd name="connsiteY4" fmla="*/ 0 h 2491498"/>
              <a:gd name="connsiteX0" fmla="*/ 0 w 6672315"/>
              <a:gd name="connsiteY0" fmla="*/ 0 h 2491498"/>
              <a:gd name="connsiteX1" fmla="*/ 6672315 w 6672315"/>
              <a:gd name="connsiteY1" fmla="*/ 3079 h 2491498"/>
              <a:gd name="connsiteX2" fmla="*/ 6243769 w 6672315"/>
              <a:gd name="connsiteY2" fmla="*/ 2491498 h 2491498"/>
              <a:gd name="connsiteX3" fmla="*/ 2401 w 6672315"/>
              <a:gd name="connsiteY3" fmla="*/ 1726700 h 2491498"/>
              <a:gd name="connsiteX4" fmla="*/ 0 w 6672315"/>
              <a:gd name="connsiteY4" fmla="*/ 0 h 249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315" h="2491498">
                <a:moveTo>
                  <a:pt x="0" y="0"/>
                </a:moveTo>
                <a:lnTo>
                  <a:pt x="6672315" y="3079"/>
                </a:lnTo>
                <a:lnTo>
                  <a:pt x="6243769" y="2491498"/>
                </a:lnTo>
                <a:lnTo>
                  <a:pt x="2401" y="1726700"/>
                </a:lnTo>
                <a:cubicBezTo>
                  <a:pt x="814" y="1155133"/>
                  <a:pt x="1587" y="571567"/>
                  <a:pt x="0" y="0"/>
                </a:cubicBezTo>
                <a:close/>
              </a:path>
            </a:pathLst>
          </a:custGeom>
          <a:blipFill dpi="0" rotWithShape="1">
            <a:blip r:embed="rId2"/>
            <a:srcRect/>
            <a:stretch>
              <a:fillRect b="-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9" y="333375"/>
            <a:ext cx="8891142" cy="1525588"/>
          </a:xfrm>
        </p:spPr>
        <p:txBody>
          <a:bodyPr/>
          <a:lstStyle>
            <a:lvl1pP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BE6DCD9E-A3D1-41DA-B5C0-2422683DCD6B}"/>
              </a:ext>
            </a:extLst>
          </p:cNvPr>
          <p:cNvSpPr>
            <a:spLocks noGrp="1"/>
          </p:cNvSpPr>
          <p:nvPr>
            <p:ph type="body" sz="quarter" idx="14"/>
          </p:nvPr>
        </p:nvSpPr>
        <p:spPr>
          <a:xfrm>
            <a:off x="623889" y="2528888"/>
            <a:ext cx="7565251" cy="3779837"/>
          </a:xfrm>
        </p:spPr>
        <p:txBody>
          <a:bodyPr/>
          <a:lstStyle>
            <a:lvl1pPr marL="0" indent="0">
              <a:buFont typeface="Arial" panose="020B0604020202020204" pitchFamily="34" charset="0"/>
              <a:buNone/>
              <a:defRPr/>
            </a:lvl1pPr>
            <a:lvl2pPr marL="216000" indent="-216000">
              <a:buFont typeface="Arial" panose="020B0604020202020204" pitchFamily="34" charset="0"/>
              <a:buChar char="•"/>
              <a:defRPr/>
            </a:lvl2pPr>
            <a:lvl3pPr marL="216000" indent="-216000">
              <a:buFont typeface="Arial" panose="020B0604020202020204" pitchFamily="34" charset="0"/>
              <a:buChar char="•"/>
              <a:defRPr/>
            </a:lvl3pPr>
            <a:lvl4pPr marL="216000" indent="-216000">
              <a:buFont typeface="Arial" panose="020B0604020202020204" pitchFamily="34" charset="0"/>
              <a:buChar char="•"/>
              <a:defRPr/>
            </a:lvl4pPr>
            <a:lvl5pPr marL="216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p:nvPr userDrawn="1"/>
        </p:nvSpPr>
        <p:spPr>
          <a:xfrm>
            <a:off x="9517743" y="0"/>
            <a:ext cx="2674257" cy="2446384"/>
          </a:xfrm>
          <a:custGeom>
            <a:avLst/>
            <a:gdLst>
              <a:gd name="connsiteX0" fmla="*/ 0 w 2669177"/>
              <a:gd name="connsiteY0" fmla="*/ 0 h 2439489"/>
              <a:gd name="connsiteX1" fmla="*/ 2669177 w 2669177"/>
              <a:gd name="connsiteY1" fmla="*/ 0 h 2439489"/>
              <a:gd name="connsiteX2" fmla="*/ 2669177 w 2669177"/>
              <a:gd name="connsiteY2" fmla="*/ 2439489 h 2439489"/>
              <a:gd name="connsiteX3" fmla="*/ 0 w 2669177"/>
              <a:gd name="connsiteY3" fmla="*/ 2439489 h 2439489"/>
              <a:gd name="connsiteX4" fmla="*/ 0 w 2669177"/>
              <a:gd name="connsiteY4" fmla="*/ 0 h 2439489"/>
              <a:gd name="connsiteX0" fmla="*/ 398417 w 2669177"/>
              <a:gd name="connsiteY0" fmla="*/ 0 h 2439489"/>
              <a:gd name="connsiteX1" fmla="*/ 2669177 w 2669177"/>
              <a:gd name="connsiteY1" fmla="*/ 0 h 2439489"/>
              <a:gd name="connsiteX2" fmla="*/ 2669177 w 2669177"/>
              <a:gd name="connsiteY2" fmla="*/ 2439489 h 2439489"/>
              <a:gd name="connsiteX3" fmla="*/ 0 w 2669177"/>
              <a:gd name="connsiteY3" fmla="*/ 2439489 h 2439489"/>
              <a:gd name="connsiteX4" fmla="*/ 398417 w 2669177"/>
              <a:gd name="connsiteY4" fmla="*/ 0 h 2439489"/>
              <a:gd name="connsiteX0" fmla="*/ 398417 w 2669177"/>
              <a:gd name="connsiteY0" fmla="*/ 0 h 2439489"/>
              <a:gd name="connsiteX1" fmla="*/ 2669177 w 2669177"/>
              <a:gd name="connsiteY1" fmla="*/ 0 h 2439489"/>
              <a:gd name="connsiteX2" fmla="*/ 2669177 w 2669177"/>
              <a:gd name="connsiteY2" fmla="*/ 2439489 h 2439489"/>
              <a:gd name="connsiteX3" fmla="*/ 0 w 2669177"/>
              <a:gd name="connsiteY3" fmla="*/ 2246811 h 2439489"/>
              <a:gd name="connsiteX4" fmla="*/ 398417 w 2669177"/>
              <a:gd name="connsiteY4" fmla="*/ 0 h 2439489"/>
              <a:gd name="connsiteX0" fmla="*/ 600892 w 2669177"/>
              <a:gd name="connsiteY0" fmla="*/ 3265 h 2439489"/>
              <a:gd name="connsiteX1" fmla="*/ 2669177 w 2669177"/>
              <a:gd name="connsiteY1" fmla="*/ 0 h 2439489"/>
              <a:gd name="connsiteX2" fmla="*/ 2669177 w 2669177"/>
              <a:gd name="connsiteY2" fmla="*/ 2439489 h 2439489"/>
              <a:gd name="connsiteX3" fmla="*/ 0 w 2669177"/>
              <a:gd name="connsiteY3" fmla="*/ 2246811 h 2439489"/>
              <a:gd name="connsiteX4" fmla="*/ 600892 w 2669177"/>
              <a:gd name="connsiteY4" fmla="*/ 3265 h 2439489"/>
              <a:gd name="connsiteX0" fmla="*/ 662941 w 2669177"/>
              <a:gd name="connsiteY0" fmla="*/ 3265 h 2439489"/>
              <a:gd name="connsiteX1" fmla="*/ 2669177 w 2669177"/>
              <a:gd name="connsiteY1" fmla="*/ 0 h 2439489"/>
              <a:gd name="connsiteX2" fmla="*/ 2669177 w 2669177"/>
              <a:gd name="connsiteY2" fmla="*/ 2439489 h 2439489"/>
              <a:gd name="connsiteX3" fmla="*/ 0 w 2669177"/>
              <a:gd name="connsiteY3" fmla="*/ 2246811 h 2439489"/>
              <a:gd name="connsiteX4" fmla="*/ 662941 w 2669177"/>
              <a:gd name="connsiteY4" fmla="*/ 3265 h 2439489"/>
              <a:gd name="connsiteX0" fmla="*/ 640081 w 2669177"/>
              <a:gd name="connsiteY0" fmla="*/ 3265 h 2439489"/>
              <a:gd name="connsiteX1" fmla="*/ 2669177 w 2669177"/>
              <a:gd name="connsiteY1" fmla="*/ 0 h 2439489"/>
              <a:gd name="connsiteX2" fmla="*/ 2669177 w 2669177"/>
              <a:gd name="connsiteY2" fmla="*/ 2439489 h 2439489"/>
              <a:gd name="connsiteX3" fmla="*/ 0 w 2669177"/>
              <a:gd name="connsiteY3" fmla="*/ 2246811 h 2439489"/>
              <a:gd name="connsiteX4" fmla="*/ 640081 w 2669177"/>
              <a:gd name="connsiteY4" fmla="*/ 3265 h 2439489"/>
              <a:gd name="connsiteX0" fmla="*/ 642621 w 2671717"/>
              <a:gd name="connsiteY0" fmla="*/ 3265 h 2439489"/>
              <a:gd name="connsiteX1" fmla="*/ 2671717 w 2671717"/>
              <a:gd name="connsiteY1" fmla="*/ 0 h 2439489"/>
              <a:gd name="connsiteX2" fmla="*/ 2671717 w 2671717"/>
              <a:gd name="connsiteY2" fmla="*/ 2439489 h 2439489"/>
              <a:gd name="connsiteX3" fmla="*/ 0 w 2671717"/>
              <a:gd name="connsiteY3" fmla="*/ 2249351 h 2439489"/>
              <a:gd name="connsiteX4" fmla="*/ 642621 w 2671717"/>
              <a:gd name="connsiteY4" fmla="*/ 3265 h 2439489"/>
              <a:gd name="connsiteX0" fmla="*/ 645161 w 2674257"/>
              <a:gd name="connsiteY0" fmla="*/ 3265 h 2439489"/>
              <a:gd name="connsiteX1" fmla="*/ 2674257 w 2674257"/>
              <a:gd name="connsiteY1" fmla="*/ 0 h 2439489"/>
              <a:gd name="connsiteX2" fmla="*/ 2674257 w 2674257"/>
              <a:gd name="connsiteY2" fmla="*/ 2439489 h 2439489"/>
              <a:gd name="connsiteX3" fmla="*/ 0 w 2674257"/>
              <a:gd name="connsiteY3" fmla="*/ 2254431 h 2439489"/>
              <a:gd name="connsiteX4" fmla="*/ 645161 w 2674257"/>
              <a:gd name="connsiteY4" fmla="*/ 3265 h 2439489"/>
              <a:gd name="connsiteX0" fmla="*/ 647701 w 2674257"/>
              <a:gd name="connsiteY0" fmla="*/ 3265 h 2439489"/>
              <a:gd name="connsiteX1" fmla="*/ 2674257 w 2674257"/>
              <a:gd name="connsiteY1" fmla="*/ 0 h 2439489"/>
              <a:gd name="connsiteX2" fmla="*/ 2674257 w 2674257"/>
              <a:gd name="connsiteY2" fmla="*/ 2439489 h 2439489"/>
              <a:gd name="connsiteX3" fmla="*/ 0 w 2674257"/>
              <a:gd name="connsiteY3" fmla="*/ 2254431 h 2439489"/>
              <a:gd name="connsiteX4" fmla="*/ 647701 w 2674257"/>
              <a:gd name="connsiteY4" fmla="*/ 3265 h 2439489"/>
              <a:gd name="connsiteX0" fmla="*/ 647701 w 2674257"/>
              <a:gd name="connsiteY0" fmla="*/ 0 h 2441304"/>
              <a:gd name="connsiteX1" fmla="*/ 2674257 w 2674257"/>
              <a:gd name="connsiteY1" fmla="*/ 1815 h 2441304"/>
              <a:gd name="connsiteX2" fmla="*/ 2674257 w 2674257"/>
              <a:gd name="connsiteY2" fmla="*/ 2441304 h 2441304"/>
              <a:gd name="connsiteX3" fmla="*/ 0 w 2674257"/>
              <a:gd name="connsiteY3" fmla="*/ 2256246 h 2441304"/>
              <a:gd name="connsiteX4" fmla="*/ 647701 w 2674257"/>
              <a:gd name="connsiteY4" fmla="*/ 0 h 2441304"/>
              <a:gd name="connsiteX0" fmla="*/ 647701 w 2674257"/>
              <a:gd name="connsiteY0" fmla="*/ 0 h 2446384"/>
              <a:gd name="connsiteX1" fmla="*/ 2674257 w 2674257"/>
              <a:gd name="connsiteY1" fmla="*/ 1815 h 2446384"/>
              <a:gd name="connsiteX2" fmla="*/ 2674257 w 2674257"/>
              <a:gd name="connsiteY2" fmla="*/ 2446384 h 2446384"/>
              <a:gd name="connsiteX3" fmla="*/ 0 w 2674257"/>
              <a:gd name="connsiteY3" fmla="*/ 2256246 h 2446384"/>
              <a:gd name="connsiteX4" fmla="*/ 647701 w 2674257"/>
              <a:gd name="connsiteY4" fmla="*/ 0 h 244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57" h="2446384">
                <a:moveTo>
                  <a:pt x="647701" y="0"/>
                </a:moveTo>
                <a:lnTo>
                  <a:pt x="2674257" y="1815"/>
                </a:lnTo>
                <a:lnTo>
                  <a:pt x="2674257" y="2446384"/>
                </a:lnTo>
                <a:lnTo>
                  <a:pt x="0" y="2256246"/>
                </a:lnTo>
                <a:lnTo>
                  <a:pt x="647701" y="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5" name="Picture Placeholder 4"/>
          <p:cNvSpPr>
            <a:spLocks noGrp="1"/>
          </p:cNvSpPr>
          <p:nvPr>
            <p:ph type="pic" sz="quarter" idx="15"/>
          </p:nvPr>
        </p:nvSpPr>
        <p:spPr>
          <a:xfrm>
            <a:off x="8189140" y="2359154"/>
            <a:ext cx="4005573" cy="4498847"/>
          </a:xfrm>
          <a:custGeom>
            <a:avLst/>
            <a:gdLst>
              <a:gd name="connsiteX0" fmla="*/ 0 w 4002860"/>
              <a:gd name="connsiteY0" fmla="*/ 0 h 4329112"/>
              <a:gd name="connsiteX1" fmla="*/ 4002860 w 4002860"/>
              <a:gd name="connsiteY1" fmla="*/ 0 h 4329112"/>
              <a:gd name="connsiteX2" fmla="*/ 4002860 w 4002860"/>
              <a:gd name="connsiteY2" fmla="*/ 4329112 h 4329112"/>
              <a:gd name="connsiteX3" fmla="*/ 0 w 4002860"/>
              <a:gd name="connsiteY3" fmla="*/ 4329112 h 4329112"/>
              <a:gd name="connsiteX4" fmla="*/ 0 w 4002860"/>
              <a:gd name="connsiteY4" fmla="*/ 0 h 4329112"/>
              <a:gd name="connsiteX0" fmla="*/ 1296894 w 4002860"/>
              <a:gd name="connsiteY0" fmla="*/ 0 h 4502430"/>
              <a:gd name="connsiteX1" fmla="*/ 4002860 w 4002860"/>
              <a:gd name="connsiteY1" fmla="*/ 173318 h 4502430"/>
              <a:gd name="connsiteX2" fmla="*/ 4002860 w 4002860"/>
              <a:gd name="connsiteY2" fmla="*/ 4502430 h 4502430"/>
              <a:gd name="connsiteX3" fmla="*/ 0 w 4002860"/>
              <a:gd name="connsiteY3" fmla="*/ 4502430 h 4502430"/>
              <a:gd name="connsiteX4" fmla="*/ 1296894 w 4002860"/>
              <a:gd name="connsiteY4" fmla="*/ 0 h 4502430"/>
              <a:gd name="connsiteX0" fmla="*/ 1296894 w 4002860"/>
              <a:gd name="connsiteY0" fmla="*/ 0 h 4502430"/>
              <a:gd name="connsiteX1" fmla="*/ 4002860 w 4002860"/>
              <a:gd name="connsiteY1" fmla="*/ 203200 h 4502430"/>
              <a:gd name="connsiteX2" fmla="*/ 4002860 w 4002860"/>
              <a:gd name="connsiteY2" fmla="*/ 4502430 h 4502430"/>
              <a:gd name="connsiteX3" fmla="*/ 0 w 4002860"/>
              <a:gd name="connsiteY3" fmla="*/ 4502430 h 4502430"/>
              <a:gd name="connsiteX4" fmla="*/ 1296894 w 4002860"/>
              <a:gd name="connsiteY4" fmla="*/ 0 h 4502430"/>
              <a:gd name="connsiteX0" fmla="*/ 1296894 w 4005573"/>
              <a:gd name="connsiteY0" fmla="*/ 0 h 4502430"/>
              <a:gd name="connsiteX1" fmla="*/ 4005573 w 4005573"/>
              <a:gd name="connsiteY1" fmla="*/ 195060 h 4502430"/>
              <a:gd name="connsiteX2" fmla="*/ 4002860 w 4005573"/>
              <a:gd name="connsiteY2" fmla="*/ 4502430 h 4502430"/>
              <a:gd name="connsiteX3" fmla="*/ 0 w 4005573"/>
              <a:gd name="connsiteY3" fmla="*/ 4502430 h 4502430"/>
              <a:gd name="connsiteX4" fmla="*/ 1296894 w 4005573"/>
              <a:gd name="connsiteY4" fmla="*/ 0 h 4502430"/>
              <a:gd name="connsiteX0" fmla="*/ 1302321 w 4005573"/>
              <a:gd name="connsiteY0" fmla="*/ 0 h 4510570"/>
              <a:gd name="connsiteX1" fmla="*/ 4005573 w 4005573"/>
              <a:gd name="connsiteY1" fmla="*/ 203200 h 4510570"/>
              <a:gd name="connsiteX2" fmla="*/ 4002860 w 4005573"/>
              <a:gd name="connsiteY2" fmla="*/ 4510570 h 4510570"/>
              <a:gd name="connsiteX3" fmla="*/ 0 w 4005573"/>
              <a:gd name="connsiteY3" fmla="*/ 4510570 h 4510570"/>
              <a:gd name="connsiteX4" fmla="*/ 1302321 w 4005573"/>
              <a:gd name="connsiteY4" fmla="*/ 0 h 4510570"/>
              <a:gd name="connsiteX0" fmla="*/ 1302321 w 4005573"/>
              <a:gd name="connsiteY0" fmla="*/ 0 h 4498847"/>
              <a:gd name="connsiteX1" fmla="*/ 4005573 w 4005573"/>
              <a:gd name="connsiteY1" fmla="*/ 191477 h 4498847"/>
              <a:gd name="connsiteX2" fmla="*/ 4002860 w 4005573"/>
              <a:gd name="connsiteY2" fmla="*/ 4498847 h 4498847"/>
              <a:gd name="connsiteX3" fmla="*/ 0 w 4005573"/>
              <a:gd name="connsiteY3" fmla="*/ 4498847 h 4498847"/>
              <a:gd name="connsiteX4" fmla="*/ 1302321 w 4005573"/>
              <a:gd name="connsiteY4" fmla="*/ 0 h 449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5573" h="4498847">
                <a:moveTo>
                  <a:pt x="1302321" y="0"/>
                </a:moveTo>
                <a:lnTo>
                  <a:pt x="4005573" y="191477"/>
                </a:lnTo>
                <a:cubicBezTo>
                  <a:pt x="4004669" y="1627267"/>
                  <a:pt x="4003764" y="3063057"/>
                  <a:pt x="4002860" y="4498847"/>
                </a:cubicBezTo>
                <a:lnTo>
                  <a:pt x="0" y="4498847"/>
                </a:lnTo>
                <a:lnTo>
                  <a:pt x="1302321"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19524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FA6A-9E62-4510-AC18-ECF8D93FEFE2}"/>
              </a:ext>
            </a:extLst>
          </p:cNvPr>
          <p:cNvSpPr>
            <a:spLocks noGrp="1"/>
          </p:cNvSpPr>
          <p:nvPr>
            <p:ph type="title"/>
          </p:nvPr>
        </p:nvSpPr>
        <p:spPr>
          <a:xfrm>
            <a:off x="623887" y="330927"/>
            <a:ext cx="10944226" cy="643631"/>
          </a:xfrm>
        </p:spPr>
        <p:txBody>
          <a:bodyPr/>
          <a:lstStyle>
            <a:lvl1pPr>
              <a:defRPr>
                <a:solidFill>
                  <a:schemeClr val="accent4"/>
                </a:solidFill>
              </a:defRPr>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D09D7673-9889-4C96-883A-5B298999FCA1}"/>
              </a:ext>
            </a:extLst>
          </p:cNvPr>
          <p:cNvSpPr>
            <a:spLocks noGrp="1"/>
          </p:cNvSpPr>
          <p:nvPr>
            <p:ph sz="quarter" idx="10"/>
          </p:nvPr>
        </p:nvSpPr>
        <p:spPr>
          <a:xfrm>
            <a:off x="623888" y="1300163"/>
            <a:ext cx="10944225" cy="5008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09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1 C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BE6DCD9E-A3D1-41DA-B5C0-2422683DCD6B}"/>
              </a:ext>
            </a:extLst>
          </p:cNvPr>
          <p:cNvSpPr>
            <a:spLocks noGrp="1"/>
          </p:cNvSpPr>
          <p:nvPr>
            <p:ph type="body" sz="quarter" idx="14"/>
          </p:nvPr>
        </p:nvSpPr>
        <p:spPr>
          <a:xfrm>
            <a:off x="623888" y="2528888"/>
            <a:ext cx="10944225" cy="3779837"/>
          </a:xfrm>
        </p:spPr>
        <p:txBody>
          <a:bodyPr/>
          <a:lstStyle>
            <a:lvl1pPr marL="0" indent="0">
              <a:buFont typeface="Arial" panose="020B0604020202020204" pitchFamily="34" charset="0"/>
              <a:buNone/>
              <a:defRPr/>
            </a:lvl1pPr>
            <a:lvl2pPr marL="216000" indent="-216000">
              <a:buFont typeface="Arial" panose="020B0604020202020204" pitchFamily="34" charset="0"/>
              <a:buChar char="•"/>
              <a:defRPr/>
            </a:lvl2pPr>
            <a:lvl3pPr marL="216000" indent="-216000">
              <a:buFont typeface="Arial" panose="020B0604020202020204" pitchFamily="34" charset="0"/>
              <a:buChar char="•"/>
              <a:defRPr/>
            </a:lvl3pPr>
            <a:lvl4pPr marL="216000" indent="-216000">
              <a:buFont typeface="Arial" panose="020B0604020202020204" pitchFamily="34" charset="0"/>
              <a:buChar char="•"/>
              <a:defRPr/>
            </a:lvl4pPr>
            <a:lvl5pPr marL="216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708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1 C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
        <p:nvSpPr>
          <p:cNvPr id="4" name="Content Placeholder 3"/>
          <p:cNvSpPr>
            <a:spLocks noGrp="1"/>
          </p:cNvSpPr>
          <p:nvPr>
            <p:ph sz="quarter" idx="15"/>
          </p:nvPr>
        </p:nvSpPr>
        <p:spPr>
          <a:xfrm>
            <a:off x="6456363"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8E61B7F-6CB9-460A-850E-B81BD42EF968}"/>
              </a:ext>
            </a:extLst>
          </p:cNvPr>
          <p:cNvSpPr>
            <a:spLocks noGrp="1"/>
          </p:cNvSpPr>
          <p:nvPr>
            <p:ph sz="quarter" idx="16"/>
          </p:nvPr>
        </p:nvSpPr>
        <p:spPr>
          <a:xfrm>
            <a:off x="623888"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71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1 C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98E61B7F-6CB9-460A-850E-B81BD42EF968}"/>
              </a:ext>
            </a:extLst>
          </p:cNvPr>
          <p:cNvSpPr>
            <a:spLocks noGrp="1"/>
          </p:cNvSpPr>
          <p:nvPr>
            <p:ph sz="quarter" idx="16"/>
          </p:nvPr>
        </p:nvSpPr>
        <p:spPr>
          <a:xfrm>
            <a:off x="623887" y="2528888"/>
            <a:ext cx="10944225"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141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1 B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12196048" cy="2454751"/>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 name="connsiteX0" fmla="*/ 0 w 8092139"/>
              <a:gd name="connsiteY0" fmla="*/ 3977 h 2708601"/>
              <a:gd name="connsiteX1" fmla="*/ 5768395 w 8092139"/>
              <a:gd name="connsiteY1" fmla="*/ 0 h 2708601"/>
              <a:gd name="connsiteX2" fmla="*/ 8092139 w 8092139"/>
              <a:gd name="connsiteY2" fmla="*/ 2708601 h 2708601"/>
              <a:gd name="connsiteX3" fmla="*/ 796 w 8092139"/>
              <a:gd name="connsiteY3" fmla="*/ 1725310 h 2708601"/>
              <a:gd name="connsiteX4" fmla="*/ 0 w 8092139"/>
              <a:gd name="connsiteY4" fmla="*/ 3977 h 2708601"/>
              <a:gd name="connsiteX0" fmla="*/ 0 w 8092139"/>
              <a:gd name="connsiteY0" fmla="*/ 0 h 2704624"/>
              <a:gd name="connsiteX1" fmla="*/ 8084603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168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04624"/>
              <a:gd name="connsiteX1" fmla="*/ 8089577 w 8092139"/>
              <a:gd name="connsiteY1" fmla="*/ 396 h 2704624"/>
              <a:gd name="connsiteX2" fmla="*/ 8092139 w 8092139"/>
              <a:gd name="connsiteY2" fmla="*/ 2704624 h 2704624"/>
              <a:gd name="connsiteX3" fmla="*/ 796 w 8092139"/>
              <a:gd name="connsiteY3" fmla="*/ 1721333 h 2704624"/>
              <a:gd name="connsiteX4" fmla="*/ 0 w 8092139"/>
              <a:gd name="connsiteY4" fmla="*/ 0 h 2704624"/>
              <a:gd name="connsiteX0" fmla="*/ 0 w 8092139"/>
              <a:gd name="connsiteY0" fmla="*/ 0 h 2715713"/>
              <a:gd name="connsiteX1" fmla="*/ 8089577 w 8092139"/>
              <a:gd name="connsiteY1" fmla="*/ 396 h 2715713"/>
              <a:gd name="connsiteX2" fmla="*/ 8092139 w 8092139"/>
              <a:gd name="connsiteY2" fmla="*/ 2715713 h 2715713"/>
              <a:gd name="connsiteX3" fmla="*/ 796 w 8092139"/>
              <a:gd name="connsiteY3" fmla="*/ 1721333 h 2715713"/>
              <a:gd name="connsiteX4" fmla="*/ 0 w 8092139"/>
              <a:gd name="connsiteY4" fmla="*/ 0 h 2715713"/>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2139"/>
              <a:gd name="connsiteY0" fmla="*/ 4972 h 2720685"/>
              <a:gd name="connsiteX1" fmla="*/ 8089577 w 8092139"/>
              <a:gd name="connsiteY1" fmla="*/ 0 h 2720685"/>
              <a:gd name="connsiteX2" fmla="*/ 8092139 w 8092139"/>
              <a:gd name="connsiteY2" fmla="*/ 2720685 h 2720685"/>
              <a:gd name="connsiteX3" fmla="*/ 796 w 8092139"/>
              <a:gd name="connsiteY3" fmla="*/ 1726305 h 2720685"/>
              <a:gd name="connsiteX4" fmla="*/ 0 w 8092139"/>
              <a:gd name="connsiteY4" fmla="*/ 4972 h 272068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9385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4016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9118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 name="connsiteX0" fmla="*/ 0 w 8093744"/>
              <a:gd name="connsiteY0" fmla="*/ 0 h 2723765"/>
              <a:gd name="connsiteX1" fmla="*/ 8089602 w 8093744"/>
              <a:gd name="connsiteY1" fmla="*/ 3080 h 2723765"/>
              <a:gd name="connsiteX2" fmla="*/ 8093744 w 8093744"/>
              <a:gd name="connsiteY2" fmla="*/ 2723765 h 2723765"/>
              <a:gd name="connsiteX3" fmla="*/ 2401 w 8093744"/>
              <a:gd name="connsiteY3" fmla="*/ 1726700 h 2723765"/>
              <a:gd name="connsiteX4" fmla="*/ 0 w 8093744"/>
              <a:gd name="connsiteY4" fmla="*/ 0 h 272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744" h="2723765">
                <a:moveTo>
                  <a:pt x="0" y="0"/>
                </a:moveTo>
                <a:lnTo>
                  <a:pt x="8089602" y="3080"/>
                </a:lnTo>
                <a:cubicBezTo>
                  <a:pt x="8090983" y="909975"/>
                  <a:pt x="8092363" y="1816870"/>
                  <a:pt x="8093744" y="2723765"/>
                </a:cubicBezTo>
                <a:lnTo>
                  <a:pt x="2401" y="1726700"/>
                </a:lnTo>
                <a:cubicBezTo>
                  <a:pt x="814" y="1155133"/>
                  <a:pt x="1587" y="571567"/>
                  <a:pt x="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10944225" cy="152558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6825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2 C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BE6DCD9E-A3D1-41DA-B5C0-2422683DCD6B}"/>
              </a:ext>
            </a:extLst>
          </p:cNvPr>
          <p:cNvSpPr>
            <a:spLocks noGrp="1"/>
          </p:cNvSpPr>
          <p:nvPr>
            <p:ph type="body" sz="quarter" idx="14"/>
          </p:nvPr>
        </p:nvSpPr>
        <p:spPr>
          <a:xfrm>
            <a:off x="623888" y="2528888"/>
            <a:ext cx="10944225" cy="3779837"/>
          </a:xfrm>
        </p:spPr>
        <p:txBody>
          <a:bodyPr/>
          <a:lstStyle>
            <a:lvl1pPr marL="0" indent="0">
              <a:buFont typeface="Arial" panose="020B0604020202020204" pitchFamily="34" charset="0"/>
              <a:buNone/>
              <a:defRPr/>
            </a:lvl1pPr>
            <a:lvl2pPr marL="216000" indent="-216000">
              <a:buFont typeface="Arial" panose="020B0604020202020204" pitchFamily="34" charset="0"/>
              <a:buChar char="•"/>
              <a:defRPr/>
            </a:lvl2pPr>
            <a:lvl3pPr marL="216000" indent="-216000">
              <a:buFont typeface="Arial" panose="020B0604020202020204" pitchFamily="34" charset="0"/>
              <a:buChar char="•"/>
              <a:defRPr/>
            </a:lvl3pPr>
            <a:lvl4pPr marL="216000" indent="-216000">
              <a:buFont typeface="Arial" panose="020B0604020202020204" pitchFamily="34" charset="0"/>
              <a:buChar char="•"/>
              <a:defRPr/>
            </a:lvl4pPr>
            <a:lvl5pPr marL="216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87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2 C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
        <p:nvSpPr>
          <p:cNvPr id="4" name="Content Placeholder 3">
            <a:extLst>
              <a:ext uri="{FF2B5EF4-FFF2-40B4-BE49-F238E27FC236}">
                <a16:creationId xmlns:a16="http://schemas.microsoft.com/office/drawing/2014/main" id="{1B9C4424-413E-4F7F-8F80-5BBA39DA0C79}"/>
              </a:ext>
            </a:extLst>
          </p:cNvPr>
          <p:cNvSpPr>
            <a:spLocks noGrp="1"/>
          </p:cNvSpPr>
          <p:nvPr>
            <p:ph sz="quarter" idx="14"/>
          </p:nvPr>
        </p:nvSpPr>
        <p:spPr>
          <a:xfrm>
            <a:off x="623888"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C2C0135A-BEC1-4C81-9C9C-4C932C310302}"/>
              </a:ext>
            </a:extLst>
          </p:cNvPr>
          <p:cNvSpPr>
            <a:spLocks noGrp="1"/>
          </p:cNvSpPr>
          <p:nvPr>
            <p:ph sz="quarter" idx="15"/>
          </p:nvPr>
        </p:nvSpPr>
        <p:spPr>
          <a:xfrm>
            <a:off x="6456363" y="2528888"/>
            <a:ext cx="511175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00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2 C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
        <p:nvSpPr>
          <p:cNvPr id="4" name="Content Placeholder 3">
            <a:extLst>
              <a:ext uri="{FF2B5EF4-FFF2-40B4-BE49-F238E27FC236}">
                <a16:creationId xmlns:a16="http://schemas.microsoft.com/office/drawing/2014/main" id="{4107487D-CC3F-4122-86C0-ACAF8EB575B2}"/>
              </a:ext>
            </a:extLst>
          </p:cNvPr>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307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2 B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9154A-D11B-41B1-A35F-A82119B6CE8D}"/>
              </a:ext>
            </a:extLst>
          </p:cNvPr>
          <p:cNvSpPr/>
          <p:nvPr userDrawn="1"/>
        </p:nvSpPr>
        <p:spPr>
          <a:xfrm>
            <a:off x="0" y="0"/>
            <a:ext cx="8692099" cy="2144870"/>
          </a:xfrm>
          <a:custGeom>
            <a:avLst/>
            <a:gdLst>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2609849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0 w 7559675"/>
              <a:gd name="connsiteY3" fmla="*/ 1705177 h 2609849"/>
              <a:gd name="connsiteX4" fmla="*/ 0 w 7559675"/>
              <a:gd name="connsiteY4" fmla="*/ 0 h 2609849"/>
              <a:gd name="connsiteX0" fmla="*/ 0 w 7559675"/>
              <a:gd name="connsiteY0" fmla="*/ 0 h 2609849"/>
              <a:gd name="connsiteX1" fmla="*/ 7559675 w 7559675"/>
              <a:gd name="connsiteY1" fmla="*/ 0 h 2609849"/>
              <a:gd name="connsiteX2" fmla="*/ 7559675 w 7559675"/>
              <a:gd name="connsiteY2" fmla="*/ 2609849 h 2609849"/>
              <a:gd name="connsiteX3" fmla="*/ 4762 w 7559675"/>
              <a:gd name="connsiteY3" fmla="*/ 1714702 h 2609849"/>
              <a:gd name="connsiteX4" fmla="*/ 0 w 7559675"/>
              <a:gd name="connsiteY4" fmla="*/ 0 h 2609849"/>
              <a:gd name="connsiteX0" fmla="*/ 0 w 7559675"/>
              <a:gd name="connsiteY0" fmla="*/ 0 h 2609849"/>
              <a:gd name="connsiteX1" fmla="*/ 5749925 w 7559675"/>
              <a:gd name="connsiteY1" fmla="*/ 9525 h 2609849"/>
              <a:gd name="connsiteX2" fmla="*/ 7559675 w 7559675"/>
              <a:gd name="connsiteY2" fmla="*/ 2609849 h 2609849"/>
              <a:gd name="connsiteX3" fmla="*/ 4762 w 7559675"/>
              <a:gd name="connsiteY3" fmla="*/ 1714702 h 2609849"/>
              <a:gd name="connsiteX4" fmla="*/ 0 w 7559675"/>
              <a:gd name="connsiteY4" fmla="*/ 0 h 2609849"/>
              <a:gd name="connsiteX0" fmla="*/ 0 w 5749925"/>
              <a:gd name="connsiteY0" fmla="*/ 0 h 2276474"/>
              <a:gd name="connsiteX1" fmla="*/ 5749925 w 5749925"/>
              <a:gd name="connsiteY1" fmla="*/ 9525 h 2276474"/>
              <a:gd name="connsiteX2" fmla="*/ 4778375 w 5749925"/>
              <a:gd name="connsiteY2" fmla="*/ 2276474 h 2276474"/>
              <a:gd name="connsiteX3" fmla="*/ 4762 w 5749925"/>
              <a:gd name="connsiteY3" fmla="*/ 1714702 h 2276474"/>
              <a:gd name="connsiteX4" fmla="*/ 0 w 5749925"/>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4762 w 5756209"/>
              <a:gd name="connsiteY3" fmla="*/ 1714702 h 2276474"/>
              <a:gd name="connsiteX4" fmla="*/ 0 w 5756209"/>
              <a:gd name="connsiteY4" fmla="*/ 0 h 2276474"/>
              <a:gd name="connsiteX0" fmla="*/ 0 w 5756209"/>
              <a:gd name="connsiteY0" fmla="*/ 0 h 2276474"/>
              <a:gd name="connsiteX1" fmla="*/ 5756209 w 5756209"/>
              <a:gd name="connsiteY1" fmla="*/ 98 h 2276474"/>
              <a:gd name="connsiteX2" fmla="*/ 4778375 w 5756209"/>
              <a:gd name="connsiteY2" fmla="*/ 2276474 h 2276474"/>
              <a:gd name="connsiteX3" fmla="*/ 796 w 5756209"/>
              <a:gd name="connsiteY3" fmla="*/ 1721333 h 2276474"/>
              <a:gd name="connsiteX4" fmla="*/ 0 w 5756209"/>
              <a:gd name="connsiteY4" fmla="*/ 0 h 2276474"/>
              <a:gd name="connsiteX0" fmla="*/ 0 w 5756209"/>
              <a:gd name="connsiteY0" fmla="*/ 0 h 2375948"/>
              <a:gd name="connsiteX1" fmla="*/ 5756209 w 5756209"/>
              <a:gd name="connsiteY1" fmla="*/ 98 h 2375948"/>
              <a:gd name="connsiteX2" fmla="*/ 5361407 w 5756209"/>
              <a:gd name="connsiteY2" fmla="*/ 2375948 h 2375948"/>
              <a:gd name="connsiteX3" fmla="*/ 796 w 5756209"/>
              <a:gd name="connsiteY3" fmla="*/ 1721333 h 2375948"/>
              <a:gd name="connsiteX4" fmla="*/ 0 w 5756209"/>
              <a:gd name="connsiteY4" fmla="*/ 0 h 2375948"/>
              <a:gd name="connsiteX0" fmla="*/ 0 w 5768395"/>
              <a:gd name="connsiteY0" fmla="*/ 3977 h 2379925"/>
              <a:gd name="connsiteX1" fmla="*/ 5768395 w 5768395"/>
              <a:gd name="connsiteY1" fmla="*/ 0 h 2379925"/>
              <a:gd name="connsiteX2" fmla="*/ 5361407 w 5768395"/>
              <a:gd name="connsiteY2" fmla="*/ 2379925 h 2379925"/>
              <a:gd name="connsiteX3" fmla="*/ 796 w 5768395"/>
              <a:gd name="connsiteY3" fmla="*/ 1725310 h 2379925"/>
              <a:gd name="connsiteX4" fmla="*/ 0 w 5768395"/>
              <a:gd name="connsiteY4" fmla="*/ 3977 h 237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395" h="2379925">
                <a:moveTo>
                  <a:pt x="0" y="3977"/>
                </a:moveTo>
                <a:lnTo>
                  <a:pt x="5768395" y="0"/>
                </a:lnTo>
                <a:lnTo>
                  <a:pt x="5361407" y="2379925"/>
                </a:lnTo>
                <a:lnTo>
                  <a:pt x="796" y="1725310"/>
                </a:lnTo>
                <a:cubicBezTo>
                  <a:pt x="-791" y="1153743"/>
                  <a:pt x="1587" y="575544"/>
                  <a:pt x="0" y="397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155"/>
          </a:p>
        </p:txBody>
      </p:sp>
      <p:sp>
        <p:nvSpPr>
          <p:cNvPr id="2" name="Title 1"/>
          <p:cNvSpPr>
            <a:spLocks noGrp="1"/>
          </p:cNvSpPr>
          <p:nvPr>
            <p:ph type="title"/>
          </p:nvPr>
        </p:nvSpPr>
        <p:spPr>
          <a:xfrm>
            <a:off x="623888" y="333375"/>
            <a:ext cx="7450967" cy="1525588"/>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629837D-0410-467D-B10A-FC3C90FD001B}"/>
              </a:ext>
            </a:extLst>
          </p:cNvPr>
          <p:cNvSpPr>
            <a:spLocks noGrp="1"/>
          </p:cNvSpPr>
          <p:nvPr>
            <p:ph type="pic" sz="quarter" idx="13"/>
          </p:nvPr>
        </p:nvSpPr>
        <p:spPr>
          <a:xfrm>
            <a:off x="8184844" y="387"/>
            <a:ext cx="4007156" cy="2446387"/>
          </a:xfrm>
          <a:custGeom>
            <a:avLst/>
            <a:gdLst>
              <a:gd name="connsiteX0" fmla="*/ 0 w 2709379"/>
              <a:gd name="connsiteY0" fmla="*/ 0 h 2617788"/>
              <a:gd name="connsiteX1" fmla="*/ 2709379 w 2709379"/>
              <a:gd name="connsiteY1" fmla="*/ 0 h 2617788"/>
              <a:gd name="connsiteX2" fmla="*/ 2709379 w 2709379"/>
              <a:gd name="connsiteY2" fmla="*/ 2617788 h 2617788"/>
              <a:gd name="connsiteX3" fmla="*/ 0 w 2709379"/>
              <a:gd name="connsiteY3" fmla="*/ 2617788 h 2617788"/>
              <a:gd name="connsiteX4" fmla="*/ 0 w 2709379"/>
              <a:gd name="connsiteY4" fmla="*/ 0 h 2617788"/>
              <a:gd name="connsiteX0" fmla="*/ 0 w 2709379"/>
              <a:gd name="connsiteY0" fmla="*/ 0 h 2617788"/>
              <a:gd name="connsiteX1" fmla="*/ 2709379 w 2709379"/>
              <a:gd name="connsiteY1" fmla="*/ 0 h 2617788"/>
              <a:gd name="connsiteX2" fmla="*/ 2709379 w 2709379"/>
              <a:gd name="connsiteY2" fmla="*/ 2617788 h 2617788"/>
              <a:gd name="connsiteX3" fmla="*/ 9939 w 2709379"/>
              <a:gd name="connsiteY3" fmla="*/ 2289797 h 2617788"/>
              <a:gd name="connsiteX4" fmla="*/ 0 w 2709379"/>
              <a:gd name="connsiteY4" fmla="*/ 0 h 2617788"/>
              <a:gd name="connsiteX0" fmla="*/ 993913 w 2699440"/>
              <a:gd name="connsiteY0" fmla="*/ 0 h 2627727"/>
              <a:gd name="connsiteX1" fmla="*/ 2699440 w 2699440"/>
              <a:gd name="connsiteY1" fmla="*/ 9939 h 2627727"/>
              <a:gd name="connsiteX2" fmla="*/ 2699440 w 2699440"/>
              <a:gd name="connsiteY2" fmla="*/ 2627727 h 2627727"/>
              <a:gd name="connsiteX3" fmla="*/ 0 w 2699440"/>
              <a:gd name="connsiteY3" fmla="*/ 2299736 h 2627727"/>
              <a:gd name="connsiteX4" fmla="*/ 993913 w 2699440"/>
              <a:gd name="connsiteY4" fmla="*/ 0 h 2627727"/>
              <a:gd name="connsiteX0" fmla="*/ 989150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989150 w 2699440"/>
              <a:gd name="connsiteY4" fmla="*/ 0 h 2618202"/>
              <a:gd name="connsiteX0" fmla="*/ 426814 w 2699440"/>
              <a:gd name="connsiteY0" fmla="*/ 0 h 2618202"/>
              <a:gd name="connsiteX1" fmla="*/ 2699440 w 2699440"/>
              <a:gd name="connsiteY1" fmla="*/ 414 h 2618202"/>
              <a:gd name="connsiteX2" fmla="*/ 2699440 w 2699440"/>
              <a:gd name="connsiteY2" fmla="*/ 2618202 h 2618202"/>
              <a:gd name="connsiteX3" fmla="*/ 0 w 2699440"/>
              <a:gd name="connsiteY3" fmla="*/ 2290211 h 2618202"/>
              <a:gd name="connsiteX4" fmla="*/ 426814 w 2699440"/>
              <a:gd name="connsiteY4" fmla="*/ 0 h 2618202"/>
              <a:gd name="connsiteX0" fmla="*/ 399876 w 2672502"/>
              <a:gd name="connsiteY0" fmla="*/ 0 h 2618202"/>
              <a:gd name="connsiteX1" fmla="*/ 2672502 w 2672502"/>
              <a:gd name="connsiteY1" fmla="*/ 414 h 2618202"/>
              <a:gd name="connsiteX2" fmla="*/ 2672502 w 2672502"/>
              <a:gd name="connsiteY2" fmla="*/ 2618202 h 2618202"/>
              <a:gd name="connsiteX3" fmla="*/ 0 w 2672502"/>
              <a:gd name="connsiteY3" fmla="*/ 2295588 h 2618202"/>
              <a:gd name="connsiteX4" fmla="*/ 399876 w 2672502"/>
              <a:gd name="connsiteY4" fmla="*/ 0 h 2618202"/>
              <a:gd name="connsiteX0" fmla="*/ 413036 w 2685662"/>
              <a:gd name="connsiteY0" fmla="*/ 0 h 2618202"/>
              <a:gd name="connsiteX1" fmla="*/ 2685662 w 2685662"/>
              <a:gd name="connsiteY1" fmla="*/ 414 h 2618202"/>
              <a:gd name="connsiteX2" fmla="*/ 2685662 w 2685662"/>
              <a:gd name="connsiteY2" fmla="*/ 2618202 h 2618202"/>
              <a:gd name="connsiteX3" fmla="*/ 0 w 2685662"/>
              <a:gd name="connsiteY3" fmla="*/ 2301591 h 2618202"/>
              <a:gd name="connsiteX4" fmla="*/ 413036 w 2685662"/>
              <a:gd name="connsiteY4" fmla="*/ 0 h 2618202"/>
              <a:gd name="connsiteX0" fmla="*/ 411156 w 2685662"/>
              <a:gd name="connsiteY0" fmla="*/ 2588 h 2617788"/>
              <a:gd name="connsiteX1" fmla="*/ 2685662 w 2685662"/>
              <a:gd name="connsiteY1" fmla="*/ 0 h 2617788"/>
              <a:gd name="connsiteX2" fmla="*/ 2685662 w 2685662"/>
              <a:gd name="connsiteY2" fmla="*/ 2617788 h 2617788"/>
              <a:gd name="connsiteX3" fmla="*/ 0 w 2685662"/>
              <a:gd name="connsiteY3" fmla="*/ 2301177 h 2617788"/>
              <a:gd name="connsiteX4" fmla="*/ 411156 w 2685662"/>
              <a:gd name="connsiteY4" fmla="*/ 2588 h 261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662" h="2617788">
                <a:moveTo>
                  <a:pt x="411156" y="2588"/>
                </a:moveTo>
                <a:lnTo>
                  <a:pt x="2685662" y="0"/>
                </a:lnTo>
                <a:lnTo>
                  <a:pt x="2685662" y="2617788"/>
                </a:lnTo>
                <a:lnTo>
                  <a:pt x="0" y="2301177"/>
                </a:lnTo>
                <a:lnTo>
                  <a:pt x="411156" y="2588"/>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36591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330927"/>
            <a:ext cx="8746536" cy="1236616"/>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23887" y="2528888"/>
            <a:ext cx="10944225" cy="3779836"/>
          </a:xfrm>
          <a:prstGeom prst="rect">
            <a:avLst/>
          </a:prstGeom>
        </p:spPr>
        <p:txBody>
          <a:bodyPr vert="horz" lIns="0" tIns="0" rIns="0" bIns="0" spcCol="288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69471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1" r:id="rId3"/>
    <p:sldLayoutId id="2147483733" r:id="rId4"/>
    <p:sldLayoutId id="2147483737" r:id="rId5"/>
    <p:sldLayoutId id="2147483676" r:id="rId6"/>
    <p:sldLayoutId id="2147483732" r:id="rId7"/>
    <p:sldLayoutId id="2147483734" r:id="rId8"/>
    <p:sldLayoutId id="2147483736" r:id="rId9"/>
    <p:sldLayoutId id="2147483730" r:id="rId10"/>
    <p:sldLayoutId id="2147483735"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287" userDrawn="1">
          <p15:clr>
            <a:srgbClr val="F26B43"/>
          </p15:clr>
        </p15:guide>
        <p15:guide id="4" orient="horz" pos="3974" userDrawn="1">
          <p15:clr>
            <a:srgbClr val="F26B43"/>
          </p15:clr>
        </p15:guide>
        <p15:guide id="5" orient="horz" pos="1171" userDrawn="1">
          <p15:clr>
            <a:srgbClr val="F26B43"/>
          </p15:clr>
        </p15:guide>
        <p15:guide id="6" orient="horz" pos="1593" userDrawn="1">
          <p15:clr>
            <a:srgbClr val="F26B43"/>
          </p15:clr>
        </p15:guide>
        <p15:guide id="7" orient="horz" pos="210" userDrawn="1">
          <p15:clr>
            <a:srgbClr val="F26B43"/>
          </p15:clr>
        </p15:guide>
        <p15:guide id="9" pos="393" userDrawn="1">
          <p15:clr>
            <a:srgbClr val="F26B43"/>
          </p15:clr>
        </p15:guide>
        <p15:guide id="10" pos="3613" userDrawn="1">
          <p15:clr>
            <a:srgbClr val="F26B43"/>
          </p15:clr>
        </p15:guide>
        <p15:guide id="11" pos="40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0ZE1bfPtvZ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C4J840LSR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R9OHn5ZF4Uo"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royalsociety.org/topics-policy/projects/machine-learning/machine-learning-in-the-world-around-you-infographi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F2C1819-E1D8-4BCD-A4E3-7CEC24257A3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843" b="11843"/>
          <a:stretch>
            <a:fillRect/>
          </a:stretch>
        </p:blipFill>
        <p:spPr>
          <a:xfrm>
            <a:off x="4576548" y="3039879"/>
            <a:ext cx="7616346" cy="3875271"/>
          </a:xfrm>
        </p:spPr>
      </p:pic>
      <p:sp>
        <p:nvSpPr>
          <p:cNvPr id="6" name="Text Placeholder 5">
            <a:extLst>
              <a:ext uri="{FF2B5EF4-FFF2-40B4-BE49-F238E27FC236}">
                <a16:creationId xmlns:a16="http://schemas.microsoft.com/office/drawing/2014/main" id="{13A7A00B-487B-46E7-A265-243C89796E17}"/>
              </a:ext>
            </a:extLst>
          </p:cNvPr>
          <p:cNvSpPr>
            <a:spLocks noGrp="1"/>
          </p:cNvSpPr>
          <p:nvPr>
            <p:ph type="body" sz="quarter" idx="11"/>
          </p:nvPr>
        </p:nvSpPr>
        <p:spPr>
          <a:xfrm>
            <a:off x="623888" y="4039163"/>
            <a:ext cx="5832475" cy="1099765"/>
          </a:xfrm>
        </p:spPr>
        <p:txBody>
          <a:bodyPr/>
          <a:lstStyle/>
          <a:p>
            <a:r>
              <a:rPr lang="en-GB" dirty="0" err="1">
                <a:latin typeface="Gotham" panose="02000504050000020004" pitchFamily="2" charset="0"/>
              </a:rPr>
              <a:t>Diwrnod</a:t>
            </a:r>
            <a:r>
              <a:rPr lang="en-GB" dirty="0">
                <a:latin typeface="Gotham" panose="02000504050000020004" pitchFamily="2" charset="0"/>
              </a:rPr>
              <a:t> </a:t>
            </a:r>
            <a:r>
              <a:rPr lang="en-GB" dirty="0" err="1">
                <a:latin typeface="Gotham" panose="02000504050000020004" pitchFamily="2" charset="0"/>
              </a:rPr>
              <a:t>Darganfod</a:t>
            </a:r>
            <a:r>
              <a:rPr lang="en-GB" dirty="0">
                <a:latin typeface="Gotham" panose="02000504050000020004" pitchFamily="2" charset="0"/>
              </a:rPr>
              <a:t> CREST</a:t>
            </a:r>
          </a:p>
        </p:txBody>
      </p:sp>
      <p:sp>
        <p:nvSpPr>
          <p:cNvPr id="5" name="Title 4">
            <a:extLst>
              <a:ext uri="{FF2B5EF4-FFF2-40B4-BE49-F238E27FC236}">
                <a16:creationId xmlns:a16="http://schemas.microsoft.com/office/drawing/2014/main" id="{81D57092-C8B5-447B-B9BA-EFDA04664401}"/>
              </a:ext>
            </a:extLst>
          </p:cNvPr>
          <p:cNvSpPr>
            <a:spLocks noGrp="1"/>
          </p:cNvSpPr>
          <p:nvPr>
            <p:ph type="title"/>
          </p:nvPr>
        </p:nvSpPr>
        <p:spPr>
          <a:xfrm>
            <a:off x="623888" y="1858962"/>
            <a:ext cx="7166799" cy="1862645"/>
          </a:xfrm>
        </p:spPr>
        <p:txBody>
          <a:bodyPr/>
          <a:lstStyle/>
          <a:p>
            <a:r>
              <a:rPr lang="en-GB" dirty="0" err="1">
                <a:latin typeface="Gotham Bold" panose="02000803030000020004" pitchFamily="2" charset="0"/>
              </a:rPr>
              <a:t>Peiriannau’r</a:t>
            </a:r>
            <a:r>
              <a:rPr lang="en-GB" dirty="0">
                <a:latin typeface="Gotham Bold" panose="02000803030000020004" pitchFamily="2" charset="0"/>
              </a:rPr>
              <a:t> </a:t>
            </a:r>
            <a:br>
              <a:rPr lang="en-GB" dirty="0">
                <a:latin typeface="Gotham Bold" panose="02000803030000020004" pitchFamily="2" charset="0"/>
              </a:rPr>
            </a:br>
            <a:r>
              <a:rPr lang="en-GB" dirty="0" err="1">
                <a:latin typeface="Gotham Bold" panose="02000803030000020004" pitchFamily="2" charset="0"/>
              </a:rPr>
              <a:t>dyfodol</a:t>
            </a:r>
            <a:endParaRPr lang="en-GB" dirty="0">
              <a:latin typeface="Gotham Bold" panose="02000803030000020004" pitchFamily="2" charset="0"/>
            </a:endParaRPr>
          </a:p>
        </p:txBody>
      </p:sp>
      <p:sp>
        <p:nvSpPr>
          <p:cNvPr id="2" name="Rectangle 1">
            <a:extLst>
              <a:ext uri="{FF2B5EF4-FFF2-40B4-BE49-F238E27FC236}">
                <a16:creationId xmlns:a16="http://schemas.microsoft.com/office/drawing/2014/main" id="{B637A52D-A7DD-4A10-A9E4-CFDEA717D28C}"/>
              </a:ext>
            </a:extLst>
          </p:cNvPr>
          <p:cNvSpPr/>
          <p:nvPr/>
        </p:nvSpPr>
        <p:spPr>
          <a:xfrm>
            <a:off x="142042" y="5319322"/>
            <a:ext cx="3116063" cy="1358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sign&#10;&#10;Description automatically generated">
            <a:extLst>
              <a:ext uri="{FF2B5EF4-FFF2-40B4-BE49-F238E27FC236}">
                <a16:creationId xmlns:a16="http://schemas.microsoft.com/office/drawing/2014/main" id="{310C02F9-7E01-412C-95A6-AA259C0C6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73" y="5426954"/>
            <a:ext cx="2045830" cy="1250651"/>
          </a:xfrm>
          <a:prstGeom prst="rect">
            <a:avLst/>
          </a:prstGeom>
        </p:spPr>
      </p:pic>
      <p:sp>
        <p:nvSpPr>
          <p:cNvPr id="4" name="TextBox 3">
            <a:extLst>
              <a:ext uri="{FF2B5EF4-FFF2-40B4-BE49-F238E27FC236}">
                <a16:creationId xmlns:a16="http://schemas.microsoft.com/office/drawing/2014/main" id="{37AAE4E3-99DB-433B-A597-A18017B9D18D}"/>
              </a:ext>
            </a:extLst>
          </p:cNvPr>
          <p:cNvSpPr txBox="1"/>
          <p:nvPr/>
        </p:nvSpPr>
        <p:spPr>
          <a:xfrm>
            <a:off x="230819" y="5319322"/>
            <a:ext cx="1518082" cy="246221"/>
          </a:xfrm>
          <a:prstGeom prst="rect">
            <a:avLst/>
          </a:prstGeom>
          <a:noFill/>
        </p:spPr>
        <p:txBody>
          <a:bodyPr wrap="square" rtlCol="0">
            <a:spAutoFit/>
          </a:bodyPr>
          <a:lstStyle/>
          <a:p>
            <a:r>
              <a:rPr lang="en-GB" sz="1000" dirty="0" err="1"/>
              <a:t>Cefnogwyd</a:t>
            </a:r>
            <a:r>
              <a:rPr lang="en-GB" sz="1000" dirty="0"/>
              <a:t> </a:t>
            </a:r>
            <a:r>
              <a:rPr lang="en-GB" sz="1000" dirty="0" err="1"/>
              <a:t>gan</a:t>
            </a:r>
            <a:r>
              <a:rPr lang="en-GB" sz="1000" dirty="0"/>
              <a:t>:</a:t>
            </a:r>
          </a:p>
        </p:txBody>
      </p:sp>
    </p:spTree>
    <p:extLst>
      <p:ext uri="{BB962C8B-B14F-4D97-AF65-F5344CB8AC3E}">
        <p14:creationId xmlns:p14="http://schemas.microsoft.com/office/powerpoint/2010/main" val="113657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r>
              <a:rPr lang="en-GB" dirty="0" err="1">
                <a:latin typeface="Gotham Bold" panose="02000803030000020004" pitchFamily="2" charset="0"/>
                <a:ea typeface="Arial"/>
                <a:cs typeface="Arial"/>
                <a:sym typeface="Arial"/>
              </a:rPr>
              <a:t>Dyfodol</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dysgu</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peirianyddol</a:t>
            </a:r>
            <a:endParaRPr lang="en-GB" dirty="0">
              <a:latin typeface="Gotham Bold" panose="02000803030000020004" pitchFamily="2" charset="0"/>
            </a:endParaRPr>
          </a:p>
        </p:txBody>
      </p:sp>
      <p:sp>
        <p:nvSpPr>
          <p:cNvPr id="4" name="Content Placeholder 3">
            <a:extLst>
              <a:ext uri="{FF2B5EF4-FFF2-40B4-BE49-F238E27FC236}">
                <a16:creationId xmlns:a16="http://schemas.microsoft.com/office/drawing/2014/main" id="{FA4D12FB-5783-4C28-951F-021B334FA071}"/>
              </a:ext>
            </a:extLst>
          </p:cNvPr>
          <p:cNvSpPr>
            <a:spLocks noGrp="1"/>
          </p:cNvSpPr>
          <p:nvPr>
            <p:ph sz="quarter" idx="16"/>
          </p:nvPr>
        </p:nvSpPr>
        <p:spPr>
          <a:xfrm>
            <a:off x="623888" y="2688112"/>
            <a:ext cx="5111750" cy="3779837"/>
          </a:xfrm>
        </p:spPr>
        <p:txBody>
          <a:bodyPr vert="horz" lIns="0" tIns="0" rIns="0" bIns="0" spcCol="288000" rtlCol="0" anchor="t">
            <a:normAutofit/>
          </a:bodyPr>
          <a:lstStyle/>
          <a:p>
            <a:pPr marL="0" indent="0">
              <a:buNone/>
            </a:pPr>
            <a:r>
              <a:rPr lang="en-GB" sz="4000" dirty="0">
                <a:latin typeface="Gotham"/>
              </a:rPr>
              <a:t>Beth </a:t>
            </a:r>
            <a:r>
              <a:rPr lang="en-GB" sz="4000" dirty="0" err="1">
                <a:latin typeface="Gotham"/>
              </a:rPr>
              <a:t>yw</a:t>
            </a:r>
            <a:r>
              <a:rPr lang="en-GB" sz="4000" dirty="0">
                <a:latin typeface="Gotham"/>
              </a:rPr>
              <a:t> </a:t>
            </a:r>
            <a:r>
              <a:rPr lang="en-GB" sz="4000" dirty="0" err="1">
                <a:latin typeface="Gotham"/>
              </a:rPr>
              <a:t>dyfodol</a:t>
            </a:r>
            <a:r>
              <a:rPr lang="en-GB" sz="4000" dirty="0">
                <a:latin typeface="Gotham"/>
              </a:rPr>
              <a:t> </a:t>
            </a:r>
            <a:r>
              <a:rPr lang="en-GB" sz="4000" dirty="0" err="1">
                <a:latin typeface="Gotham"/>
              </a:rPr>
              <a:t>dysgu</a:t>
            </a:r>
            <a:r>
              <a:rPr lang="en-GB" sz="4000" dirty="0">
                <a:latin typeface="Gotham"/>
              </a:rPr>
              <a:t> </a:t>
            </a:r>
            <a:r>
              <a:rPr lang="en-GB" sz="4000" dirty="0" err="1">
                <a:latin typeface="Gotham"/>
              </a:rPr>
              <a:t>peirianyddol</a:t>
            </a:r>
            <a:r>
              <a:rPr lang="en-GB" sz="4000" dirty="0">
                <a:latin typeface="Gotham"/>
              </a:rPr>
              <a:t> </a:t>
            </a:r>
            <a:r>
              <a:rPr lang="en-GB" sz="4000" dirty="0" err="1">
                <a:latin typeface="Gotham"/>
              </a:rPr>
              <a:t>yn</a:t>
            </a:r>
            <a:r>
              <a:rPr lang="en-GB" sz="4000" dirty="0">
                <a:latin typeface="Gotham"/>
              </a:rPr>
              <a:t> </a:t>
            </a:r>
            <a:r>
              <a:rPr lang="en-GB" sz="4000" dirty="0" err="1">
                <a:latin typeface="Gotham"/>
              </a:rPr>
              <a:t>eich</a:t>
            </a:r>
            <a:r>
              <a:rPr lang="en-GB" sz="4000" dirty="0">
                <a:latin typeface="Gotham"/>
              </a:rPr>
              <a:t> barn chi? </a:t>
            </a:r>
            <a:endParaRPr lang="en-GB" sz="4000" dirty="0">
              <a:latin typeface="Gotham" panose="02000504050000020004" pitchFamily="2" charset="0"/>
            </a:endParaRPr>
          </a:p>
        </p:txBody>
      </p:sp>
      <p:pic>
        <p:nvPicPr>
          <p:cNvPr id="5" name="Content Placeholder 4">
            <a:extLst>
              <a:ext uri="{FF2B5EF4-FFF2-40B4-BE49-F238E27FC236}">
                <a16:creationId xmlns:a16="http://schemas.microsoft.com/office/drawing/2014/main" id="{8E59548B-888F-4219-A3F0-90B0A0778E9B}"/>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456363" y="2691594"/>
            <a:ext cx="5111750" cy="3454424"/>
          </a:xfrm>
        </p:spPr>
      </p:pic>
    </p:spTree>
    <p:extLst>
      <p:ext uri="{BB962C8B-B14F-4D97-AF65-F5344CB8AC3E}">
        <p14:creationId xmlns:p14="http://schemas.microsoft.com/office/powerpoint/2010/main" val="10378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normAutofit/>
          </a:bodyPr>
          <a:lstStyle/>
          <a:p>
            <a:pPr lvl="0">
              <a:lnSpc>
                <a:spcPct val="100000"/>
              </a:lnSpc>
              <a:spcBef>
                <a:spcPts val="0"/>
              </a:spcBef>
              <a:buSzPts val="2800"/>
            </a:pPr>
            <a:r>
              <a:rPr lang="en-GB" dirty="0" err="1">
                <a:latin typeface="Gotham Bold" panose="02000803030000020004" pitchFamily="2" charset="0"/>
                <a:ea typeface="Arial"/>
                <a:cs typeface="Arial"/>
                <a:sym typeface="Arial"/>
              </a:rPr>
              <a:t>Amserlen</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yr</a:t>
            </a:r>
            <a:r>
              <a:rPr lang="en-GB" dirty="0">
                <a:latin typeface="Gotham Bold" panose="02000803030000020004" pitchFamily="2" charset="0"/>
                <a:ea typeface="Arial"/>
                <a:cs typeface="Arial"/>
                <a:sym typeface="Arial"/>
              </a:rPr>
              <a:t> her:</a:t>
            </a:r>
            <a:br>
              <a:rPr lang="en-GB" dirty="0">
                <a:latin typeface="Gotham Bold" panose="02000803030000020004" pitchFamily="2" charset="0"/>
                <a:ea typeface="Arial"/>
                <a:cs typeface="Arial"/>
                <a:sym typeface="Arial"/>
              </a:rPr>
            </a:br>
            <a:r>
              <a:rPr lang="en-GB" i="1" dirty="0" err="1">
                <a:latin typeface="Gotham Bold" panose="02000803030000020004" pitchFamily="2" charset="0"/>
                <a:ea typeface="Arial"/>
                <a:cs typeface="Arial"/>
                <a:sym typeface="Arial"/>
              </a:rPr>
              <a:t>Gweithdai</a:t>
            </a:r>
            <a:r>
              <a:rPr lang="en-GB" i="1" dirty="0">
                <a:latin typeface="Gotham Bold" panose="02000803030000020004" pitchFamily="2" charset="0"/>
                <a:ea typeface="Arial"/>
                <a:cs typeface="Arial"/>
                <a:sym typeface="Arial"/>
              </a:rPr>
              <a:t> </a:t>
            </a:r>
            <a:r>
              <a:rPr lang="en-GB" i="1" dirty="0" err="1">
                <a:latin typeface="Gotham Bold" panose="02000803030000020004" pitchFamily="2" charset="0"/>
                <a:ea typeface="Arial"/>
                <a:cs typeface="Arial"/>
                <a:sym typeface="Arial"/>
              </a:rPr>
              <a:t>rhyngweithiol</a:t>
            </a:r>
            <a:r>
              <a:rPr lang="en-GB" i="1" dirty="0">
                <a:latin typeface="Gotham Bold" panose="02000803030000020004" pitchFamily="2" charset="0"/>
                <a:ea typeface="Arial"/>
                <a:cs typeface="Arial"/>
                <a:sym typeface="Arial"/>
              </a:rPr>
              <a:t> </a:t>
            </a:r>
            <a:r>
              <a:rPr lang="en-GB" i="1" dirty="0" err="1">
                <a:latin typeface="Gotham Bold" panose="02000803030000020004" pitchFamily="2" charset="0"/>
                <a:ea typeface="Arial"/>
                <a:cs typeface="Arial"/>
                <a:sym typeface="Arial"/>
              </a:rPr>
              <a:t>dysgu</a:t>
            </a:r>
            <a:r>
              <a:rPr lang="en-GB" i="1" dirty="0">
                <a:latin typeface="Gotham Bold" panose="02000803030000020004" pitchFamily="2" charset="0"/>
                <a:ea typeface="Arial"/>
                <a:cs typeface="Arial"/>
                <a:sym typeface="Arial"/>
              </a:rPr>
              <a:t> </a:t>
            </a:r>
            <a:r>
              <a:rPr lang="en-GB" i="1" dirty="0" err="1">
                <a:latin typeface="Gotham Bold" panose="02000803030000020004" pitchFamily="2" charset="0"/>
                <a:ea typeface="Arial"/>
                <a:cs typeface="Arial"/>
                <a:sym typeface="Arial"/>
              </a:rPr>
              <a:t>peirianyddol</a:t>
            </a:r>
            <a:endParaRPr lang="en-GB" i="1" dirty="0">
              <a:latin typeface="Gotham Bold" panose="02000803030000020004" pitchFamily="2" charset="0"/>
            </a:endParaRPr>
          </a:p>
        </p:txBody>
      </p:sp>
      <p:sp>
        <p:nvSpPr>
          <p:cNvPr id="4" name="Content Placeholder 3">
            <a:extLst>
              <a:ext uri="{FF2B5EF4-FFF2-40B4-BE49-F238E27FC236}">
                <a16:creationId xmlns:a16="http://schemas.microsoft.com/office/drawing/2014/main" id="{FA4D12FB-5783-4C28-951F-021B334FA071}"/>
              </a:ext>
            </a:extLst>
          </p:cNvPr>
          <p:cNvSpPr>
            <a:spLocks noGrp="1"/>
          </p:cNvSpPr>
          <p:nvPr>
            <p:ph sz="quarter" idx="16"/>
          </p:nvPr>
        </p:nvSpPr>
        <p:spPr>
          <a:xfrm>
            <a:off x="623887" y="2272034"/>
            <a:ext cx="5722322" cy="4036691"/>
          </a:xfrm>
        </p:spPr>
        <p:txBody>
          <a:bodyPr vert="horz" lIns="0" tIns="0" rIns="0" bIns="0" spcCol="288000" rtlCol="0" anchor="t">
            <a:noAutofit/>
          </a:bodyPr>
          <a:lstStyle/>
          <a:p>
            <a:pPr marL="0" lvl="0" indent="0">
              <a:spcBef>
                <a:spcPts val="0"/>
              </a:spcBef>
              <a:buSzPts val="1300"/>
              <a:buNone/>
            </a:pPr>
            <a:r>
              <a:rPr lang="en-GB" b="1" dirty="0" err="1">
                <a:solidFill>
                  <a:schemeClr val="dk1"/>
                </a:solidFill>
                <a:latin typeface="Gotham Bold"/>
                <a:ea typeface="Arial"/>
                <a:cs typeface="Arial"/>
                <a:sym typeface="Arial"/>
              </a:rPr>
              <a:t>Gweithdy</a:t>
            </a:r>
            <a:r>
              <a:rPr lang="en-GB" b="1" dirty="0">
                <a:solidFill>
                  <a:schemeClr val="dk1"/>
                </a:solidFill>
                <a:latin typeface="Gotham Bold"/>
                <a:ea typeface="Arial"/>
                <a:cs typeface="Arial"/>
                <a:sym typeface="Arial"/>
              </a:rPr>
              <a:t> 1 – A </a:t>
            </a:r>
            <a:r>
              <a:rPr lang="en-GB" b="1" dirty="0" err="1">
                <a:solidFill>
                  <a:schemeClr val="dk1"/>
                </a:solidFill>
                <a:latin typeface="Gotham Bold"/>
                <a:ea typeface="Arial"/>
                <a:cs typeface="Arial"/>
                <a:sym typeface="Arial"/>
              </a:rPr>
              <a:t>fyddech</a:t>
            </a:r>
            <a:r>
              <a:rPr lang="en-GB" b="1" dirty="0">
                <a:solidFill>
                  <a:schemeClr val="dk1"/>
                </a:solidFill>
                <a:latin typeface="Gotham Bold"/>
                <a:ea typeface="Arial"/>
                <a:cs typeface="Arial"/>
                <a:sym typeface="Arial"/>
              </a:rPr>
              <a:t> </a:t>
            </a:r>
            <a:r>
              <a:rPr lang="en-GB" b="1" dirty="0" err="1">
                <a:solidFill>
                  <a:schemeClr val="dk1"/>
                </a:solidFill>
                <a:latin typeface="Gotham Bold"/>
                <a:ea typeface="Arial"/>
                <a:cs typeface="Arial"/>
                <a:sym typeface="Arial"/>
              </a:rPr>
              <a:t>chi’n</a:t>
            </a:r>
            <a:r>
              <a:rPr lang="en-GB" b="1" dirty="0">
                <a:solidFill>
                  <a:schemeClr val="dk1"/>
                </a:solidFill>
                <a:latin typeface="Gotham Bold"/>
                <a:ea typeface="Arial"/>
                <a:cs typeface="Arial"/>
                <a:sym typeface="Arial"/>
              </a:rPr>
              <a:t> </a:t>
            </a:r>
            <a:r>
              <a:rPr lang="en-GB" b="1" dirty="0" err="1">
                <a:solidFill>
                  <a:schemeClr val="dk1"/>
                </a:solidFill>
                <a:latin typeface="Gotham Bold"/>
                <a:ea typeface="Arial"/>
                <a:cs typeface="Arial"/>
                <a:sym typeface="Arial"/>
              </a:rPr>
              <a:t>ymddiried</a:t>
            </a:r>
            <a:r>
              <a:rPr lang="en-GB" b="1" dirty="0">
                <a:solidFill>
                  <a:schemeClr val="dk1"/>
                </a:solidFill>
                <a:latin typeface="Gotham Bold"/>
                <a:ea typeface="Arial"/>
                <a:cs typeface="Arial"/>
                <a:sym typeface="Arial"/>
              </a:rPr>
              <a:t> </a:t>
            </a:r>
            <a:r>
              <a:rPr lang="en-GB" b="1" dirty="0" err="1">
                <a:solidFill>
                  <a:schemeClr val="dk1"/>
                </a:solidFill>
                <a:latin typeface="Gotham Bold"/>
                <a:ea typeface="Arial"/>
                <a:cs typeface="Arial"/>
                <a:sym typeface="Arial"/>
              </a:rPr>
              <a:t>mewn</a:t>
            </a:r>
            <a:r>
              <a:rPr lang="en-GB" b="1" dirty="0">
                <a:solidFill>
                  <a:schemeClr val="dk1"/>
                </a:solidFill>
                <a:latin typeface="Gotham Bold"/>
                <a:ea typeface="Arial"/>
                <a:cs typeface="Arial"/>
                <a:sym typeface="Arial"/>
              </a:rPr>
              <a:t> </a:t>
            </a:r>
            <a:r>
              <a:rPr lang="en-GB" b="1" dirty="0" err="1">
                <a:solidFill>
                  <a:schemeClr val="dk1"/>
                </a:solidFill>
                <a:latin typeface="Gotham Bold"/>
                <a:ea typeface="Arial"/>
                <a:cs typeface="Arial"/>
                <a:sym typeface="Arial"/>
              </a:rPr>
              <a:t>peiriant</a:t>
            </a:r>
            <a:r>
              <a:rPr lang="en-GB" b="1" dirty="0">
                <a:solidFill>
                  <a:schemeClr val="dk1"/>
                </a:solidFill>
                <a:latin typeface="Gotham Bold"/>
                <a:ea typeface="Arial"/>
                <a:cs typeface="Arial"/>
                <a:sym typeface="Arial"/>
              </a:rPr>
              <a:t>?</a:t>
            </a:r>
            <a:endParaRPr lang="en-GB" b="1" dirty="0">
              <a:solidFill>
                <a:schemeClr val="dk1"/>
              </a:solidFill>
              <a:latin typeface="Gotham Bold"/>
              <a:ea typeface="Arial"/>
              <a:cs typeface="Arial"/>
            </a:endParaRPr>
          </a:p>
          <a:p>
            <a:pPr marL="0" lvl="0" indent="0">
              <a:spcBef>
                <a:spcPts val="0"/>
              </a:spcBef>
              <a:buSzPts val="1300"/>
              <a:buNone/>
            </a:pPr>
            <a:r>
              <a:rPr lang="en-GB" dirty="0" err="1">
                <a:solidFill>
                  <a:schemeClr val="dk1"/>
                </a:solidFill>
                <a:latin typeface="Gotham"/>
                <a:ea typeface="Arial"/>
                <a:cs typeface="Arial"/>
                <a:sym typeface="Arial"/>
              </a:rPr>
              <a:t>Barnwch</a:t>
            </a:r>
            <a:r>
              <a:rPr lang="en-GB" dirty="0">
                <a:solidFill>
                  <a:schemeClr val="dk1"/>
                </a:solidFill>
                <a:latin typeface="Gotham"/>
                <a:ea typeface="Arial"/>
                <a:cs typeface="Arial"/>
                <a:sym typeface="Arial"/>
              </a:rPr>
              <a:t> faint </a:t>
            </a:r>
            <a:r>
              <a:rPr lang="en-GB" dirty="0" err="1">
                <a:solidFill>
                  <a:schemeClr val="dk1"/>
                </a:solidFill>
                <a:latin typeface="Gotham"/>
                <a:ea typeface="Arial"/>
                <a:cs typeface="Arial"/>
                <a:sym typeface="Arial"/>
              </a:rPr>
              <a:t>fyddech</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chi’n</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ymddiried</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mewn</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peiriant</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i</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wneud</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tasgau</a:t>
            </a:r>
            <a:r>
              <a:rPr lang="en-GB" dirty="0">
                <a:solidFill>
                  <a:schemeClr val="dk1"/>
                </a:solidFill>
                <a:latin typeface="Gotham"/>
                <a:ea typeface="Arial"/>
                <a:cs typeface="Arial"/>
                <a:sym typeface="Arial"/>
              </a:rPr>
              <a:t> o </a:t>
            </a:r>
            <a:r>
              <a:rPr lang="en-GB" dirty="0" err="1">
                <a:solidFill>
                  <a:schemeClr val="dk1"/>
                </a:solidFill>
                <a:latin typeface="Gotham"/>
                <a:ea typeface="Arial"/>
                <a:cs typeface="Arial"/>
                <a:sym typeface="Arial"/>
              </a:rPr>
              <a:t>ddefnydd</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amrywiol</a:t>
            </a:r>
            <a:r>
              <a:rPr lang="en-GB" dirty="0">
                <a:solidFill>
                  <a:schemeClr val="dk1"/>
                </a:solidFill>
                <a:latin typeface="Gotham"/>
                <a:ea typeface="Arial"/>
                <a:cs typeface="Arial"/>
                <a:sym typeface="Arial"/>
              </a:rPr>
              <a:t>.</a:t>
            </a:r>
            <a:endParaRPr lang="en-GB" dirty="0">
              <a:solidFill>
                <a:schemeClr val="dk1"/>
              </a:solidFill>
              <a:latin typeface="Gotham"/>
              <a:ea typeface="Arial"/>
              <a:cs typeface="Arial"/>
            </a:endParaRPr>
          </a:p>
          <a:p>
            <a:pPr marL="0" lvl="0" indent="0">
              <a:spcBef>
                <a:spcPts val="0"/>
              </a:spcBef>
              <a:buSzPts val="1300"/>
              <a:buNone/>
            </a:pPr>
            <a:endParaRPr lang="en-GB" b="1" dirty="0">
              <a:solidFill>
                <a:schemeClr val="dk1"/>
              </a:solidFill>
              <a:latin typeface="Gotham Bold" panose="02000803030000020004" pitchFamily="2" charset="0"/>
              <a:ea typeface="Arial"/>
              <a:cs typeface="Arial"/>
            </a:endParaRPr>
          </a:p>
          <a:p>
            <a:pPr marL="0" lvl="0" indent="0">
              <a:spcBef>
                <a:spcPts val="0"/>
              </a:spcBef>
              <a:buSzPts val="1300"/>
              <a:buNone/>
            </a:pPr>
            <a:r>
              <a:rPr lang="en-GB" b="1" dirty="0" err="1">
                <a:solidFill>
                  <a:schemeClr val="dk1"/>
                </a:solidFill>
                <a:latin typeface="Gotham Bold"/>
                <a:ea typeface="Arial"/>
                <a:cs typeface="Arial"/>
                <a:sym typeface="Arial"/>
              </a:rPr>
              <a:t>Gweithdy</a:t>
            </a:r>
            <a:r>
              <a:rPr lang="en-GB" b="1" dirty="0">
                <a:solidFill>
                  <a:schemeClr val="dk1"/>
                </a:solidFill>
                <a:latin typeface="Gotham Bold"/>
                <a:ea typeface="Arial"/>
                <a:cs typeface="Arial"/>
                <a:sym typeface="Arial"/>
              </a:rPr>
              <a:t> 2 – </a:t>
            </a:r>
            <a:r>
              <a:rPr lang="en-GB" b="1" dirty="0" err="1">
                <a:solidFill>
                  <a:schemeClr val="dk1"/>
                </a:solidFill>
                <a:latin typeface="Gotham Bold"/>
                <a:ea typeface="Arial"/>
                <a:cs typeface="Arial"/>
                <a:sym typeface="Arial"/>
              </a:rPr>
              <a:t>Dysgu</a:t>
            </a:r>
            <a:r>
              <a:rPr lang="en-GB" b="1" dirty="0">
                <a:solidFill>
                  <a:schemeClr val="dk1"/>
                </a:solidFill>
                <a:latin typeface="Gotham Bold"/>
                <a:ea typeface="Arial"/>
                <a:cs typeface="Arial"/>
                <a:sym typeface="Arial"/>
              </a:rPr>
              <a:t> </a:t>
            </a:r>
            <a:r>
              <a:rPr lang="en-GB" b="1" dirty="0" err="1">
                <a:solidFill>
                  <a:schemeClr val="dk1"/>
                </a:solidFill>
                <a:latin typeface="Gotham Bold"/>
                <a:ea typeface="Arial"/>
                <a:cs typeface="Arial"/>
                <a:sym typeface="Arial"/>
              </a:rPr>
              <a:t>peirianyddol</a:t>
            </a:r>
            <a:r>
              <a:rPr lang="en-GB" b="1" dirty="0">
                <a:solidFill>
                  <a:schemeClr val="dk1"/>
                </a:solidFill>
                <a:latin typeface="Gotham Bold"/>
                <a:ea typeface="Arial"/>
                <a:cs typeface="Arial"/>
                <a:sym typeface="Arial"/>
              </a:rPr>
              <a:t> </a:t>
            </a:r>
            <a:r>
              <a:rPr lang="en-GB" b="1" dirty="0" err="1">
                <a:solidFill>
                  <a:schemeClr val="dk1"/>
                </a:solidFill>
                <a:latin typeface="Gotham Bold"/>
                <a:ea typeface="Arial"/>
                <a:cs typeface="Arial"/>
                <a:sym typeface="Arial"/>
              </a:rPr>
              <a:t>nawr</a:t>
            </a:r>
            <a:endParaRPr lang="en-GB" b="1" dirty="0">
              <a:solidFill>
                <a:schemeClr val="dk1"/>
              </a:solidFill>
              <a:latin typeface="Gotham Bold"/>
              <a:ea typeface="Arial"/>
              <a:cs typeface="Arial"/>
            </a:endParaRPr>
          </a:p>
          <a:p>
            <a:pPr marL="0" lvl="0" indent="0">
              <a:spcBef>
                <a:spcPts val="0"/>
              </a:spcBef>
              <a:buSzPts val="1300"/>
              <a:buNone/>
            </a:pPr>
            <a:r>
              <a:rPr lang="en-GB" dirty="0" err="1">
                <a:solidFill>
                  <a:schemeClr val="dk1"/>
                </a:solidFill>
                <a:latin typeface="Gotham"/>
                <a:ea typeface="Arial"/>
                <a:cs typeface="Arial"/>
                <a:sym typeface="Arial"/>
              </a:rPr>
              <a:t>Edrychwch</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ar</a:t>
            </a:r>
            <a:r>
              <a:rPr lang="en-GB" dirty="0">
                <a:solidFill>
                  <a:schemeClr val="dk1"/>
                </a:solidFill>
                <a:latin typeface="Gotham"/>
                <a:ea typeface="Arial"/>
                <a:cs typeface="Arial"/>
                <a:sym typeface="Arial"/>
              </a:rPr>
              <a:t> 3 </a:t>
            </a:r>
            <a:r>
              <a:rPr lang="en-GB" dirty="0" err="1">
                <a:solidFill>
                  <a:schemeClr val="dk1"/>
                </a:solidFill>
                <a:latin typeface="Gotham"/>
                <a:ea typeface="Arial"/>
                <a:cs typeface="Arial"/>
                <a:sym typeface="Arial"/>
              </a:rPr>
              <a:t>astudiaeth</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achos</a:t>
            </a:r>
            <a:r>
              <a:rPr lang="en-GB" dirty="0">
                <a:solidFill>
                  <a:schemeClr val="dk1"/>
                </a:solidFill>
                <a:latin typeface="Gotham"/>
                <a:ea typeface="Arial"/>
                <a:cs typeface="Arial"/>
                <a:sym typeface="Arial"/>
              </a:rPr>
              <a:t> ac </a:t>
            </a:r>
            <a:r>
              <a:rPr lang="en-GB" dirty="0" err="1">
                <a:solidFill>
                  <a:schemeClr val="dk1"/>
                </a:solidFill>
                <a:latin typeface="Gotham"/>
                <a:ea typeface="Arial"/>
                <a:cs typeface="Arial"/>
                <a:sym typeface="Arial"/>
              </a:rPr>
              <a:t>ystyried</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sut</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mae’r</a:t>
            </a:r>
            <a:r>
              <a:rPr lang="en-GB" dirty="0">
                <a:solidFill>
                  <a:schemeClr val="dk1"/>
                </a:solidFill>
                <a:latin typeface="Gotham"/>
                <a:ea typeface="Arial"/>
                <a:cs typeface="Arial"/>
                <a:sym typeface="Arial"/>
              </a:rPr>
              <a:t> offer </a:t>
            </a:r>
            <a:r>
              <a:rPr lang="en-GB" dirty="0" err="1">
                <a:solidFill>
                  <a:schemeClr val="dk1"/>
                </a:solidFill>
                <a:latin typeface="Gotham"/>
                <a:ea typeface="Arial"/>
                <a:cs typeface="Arial"/>
                <a:sym typeface="Arial"/>
              </a:rPr>
              <a:t>hyn</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yn</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defnyddio</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dysgu</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peirianyddol</a:t>
            </a:r>
            <a:r>
              <a:rPr lang="en-GB" dirty="0">
                <a:solidFill>
                  <a:schemeClr val="dk1"/>
                </a:solidFill>
                <a:latin typeface="Gotham"/>
                <a:ea typeface="Arial"/>
                <a:cs typeface="Arial"/>
                <a:sym typeface="Arial"/>
              </a:rPr>
              <a:t>.</a:t>
            </a:r>
            <a:endParaRPr lang="en-GB" dirty="0">
              <a:solidFill>
                <a:schemeClr val="dk1"/>
              </a:solidFill>
              <a:latin typeface="Gotham"/>
              <a:ea typeface="Arial"/>
              <a:cs typeface="Arial"/>
            </a:endParaRPr>
          </a:p>
          <a:p>
            <a:pPr marL="0" lvl="0" indent="0">
              <a:spcBef>
                <a:spcPts val="0"/>
              </a:spcBef>
              <a:buSzPts val="1300"/>
              <a:buNone/>
            </a:pPr>
            <a:endParaRPr lang="en-GB" dirty="0">
              <a:solidFill>
                <a:schemeClr val="dk1"/>
              </a:solidFill>
              <a:latin typeface="Gotham Bold" panose="02000803030000020004" pitchFamily="2" charset="0"/>
              <a:ea typeface="Arial"/>
              <a:cs typeface="Arial"/>
            </a:endParaRPr>
          </a:p>
          <a:p>
            <a:pPr marL="0" lvl="0" indent="0">
              <a:spcBef>
                <a:spcPts val="0"/>
              </a:spcBef>
              <a:buSzPts val="1300"/>
              <a:buNone/>
            </a:pPr>
            <a:r>
              <a:rPr lang="en-GB" b="1" dirty="0" err="1">
                <a:solidFill>
                  <a:schemeClr val="dk1"/>
                </a:solidFill>
                <a:latin typeface="Gotham Bold"/>
                <a:ea typeface="Arial"/>
                <a:cs typeface="Arial"/>
                <a:sym typeface="Arial"/>
              </a:rPr>
              <a:t>Gweithdy</a:t>
            </a:r>
            <a:r>
              <a:rPr lang="en-GB" b="1" dirty="0">
                <a:solidFill>
                  <a:schemeClr val="dk1"/>
                </a:solidFill>
                <a:latin typeface="Gotham Bold"/>
                <a:ea typeface="Arial"/>
                <a:cs typeface="Arial"/>
                <a:sym typeface="Arial"/>
              </a:rPr>
              <a:t> 3 – </a:t>
            </a:r>
            <a:r>
              <a:rPr lang="en-GB" b="1" dirty="0" err="1">
                <a:solidFill>
                  <a:schemeClr val="dk1"/>
                </a:solidFill>
                <a:latin typeface="Gotham Bold"/>
                <a:ea typeface="Arial"/>
                <a:cs typeface="Arial"/>
                <a:sym typeface="Arial"/>
              </a:rPr>
              <a:t>Dysgu</a:t>
            </a:r>
            <a:r>
              <a:rPr lang="en-GB" b="1" dirty="0">
                <a:solidFill>
                  <a:schemeClr val="dk1"/>
                </a:solidFill>
                <a:latin typeface="Gotham Bold"/>
                <a:ea typeface="Arial"/>
                <a:cs typeface="Arial"/>
                <a:sym typeface="Arial"/>
              </a:rPr>
              <a:t> </a:t>
            </a:r>
            <a:r>
              <a:rPr lang="en-GB" b="1" dirty="0" err="1">
                <a:solidFill>
                  <a:schemeClr val="dk1"/>
                </a:solidFill>
                <a:latin typeface="Gotham Bold"/>
                <a:ea typeface="Arial"/>
                <a:cs typeface="Arial"/>
                <a:sym typeface="Arial"/>
              </a:rPr>
              <a:t>peiriant</a:t>
            </a:r>
            <a:endParaRPr lang="en-GB" b="1" dirty="0">
              <a:solidFill>
                <a:schemeClr val="dk1"/>
              </a:solidFill>
              <a:latin typeface="Gotham Bold"/>
              <a:ea typeface="Arial"/>
              <a:cs typeface="Arial"/>
            </a:endParaRPr>
          </a:p>
          <a:p>
            <a:pPr marL="0" lvl="0" indent="0">
              <a:spcBef>
                <a:spcPts val="0"/>
              </a:spcBef>
              <a:buSzPts val="1300"/>
              <a:buNone/>
            </a:pPr>
            <a:r>
              <a:rPr lang="en-GB" dirty="0" err="1">
                <a:solidFill>
                  <a:schemeClr val="dk1"/>
                </a:solidFill>
                <a:latin typeface="Gotham"/>
                <a:ea typeface="Arial"/>
                <a:cs typeface="Arial"/>
                <a:sym typeface="Arial"/>
              </a:rPr>
              <a:t>Arbrofwch</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gyda</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dysgu</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peirianyddol</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gan</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ddefnyddio</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gwahanol</a:t>
            </a:r>
            <a:r>
              <a:rPr lang="en-GB" dirty="0">
                <a:solidFill>
                  <a:schemeClr val="dk1"/>
                </a:solidFill>
                <a:latin typeface="Gotham"/>
                <a:ea typeface="Arial"/>
                <a:cs typeface="Arial"/>
                <a:sym typeface="Arial"/>
              </a:rPr>
              <a:t> offer </a:t>
            </a:r>
            <a:r>
              <a:rPr lang="en-GB" dirty="0" err="1">
                <a:solidFill>
                  <a:schemeClr val="dk1"/>
                </a:solidFill>
                <a:latin typeface="Gotham"/>
                <a:ea typeface="Arial"/>
                <a:cs typeface="Arial"/>
                <a:sym typeface="Arial"/>
              </a:rPr>
              <a:t>sy’n</a:t>
            </a:r>
            <a:r>
              <a:rPr lang="en-GB" dirty="0">
                <a:solidFill>
                  <a:schemeClr val="dk1"/>
                </a:solidFill>
                <a:latin typeface="Gotham"/>
                <a:ea typeface="Arial"/>
                <a:cs typeface="Arial"/>
                <a:sym typeface="Arial"/>
              </a:rPr>
              <a:t> </a:t>
            </a:r>
            <a:r>
              <a:rPr lang="en-GB" dirty="0" err="1">
                <a:solidFill>
                  <a:schemeClr val="dk1"/>
                </a:solidFill>
                <a:latin typeface="Gotham"/>
                <a:ea typeface="Arial"/>
                <a:cs typeface="Arial"/>
                <a:sym typeface="Arial"/>
              </a:rPr>
              <a:t>defnyddio</a:t>
            </a:r>
            <a:r>
              <a:rPr lang="en-GB" dirty="0">
                <a:solidFill>
                  <a:schemeClr val="dk1"/>
                </a:solidFill>
                <a:latin typeface="Gotham"/>
                <a:ea typeface="Arial"/>
                <a:cs typeface="Arial"/>
                <a:sym typeface="Arial"/>
              </a:rPr>
              <a:t> AI</a:t>
            </a:r>
            <a:endParaRPr lang="en-GB" dirty="0">
              <a:solidFill>
                <a:schemeClr val="dk1"/>
              </a:solidFill>
              <a:latin typeface="Gotham"/>
              <a:ea typeface="Arial"/>
              <a:cs typeface="Arial"/>
            </a:endParaRPr>
          </a:p>
        </p:txBody>
      </p:sp>
      <p:pic>
        <p:nvPicPr>
          <p:cNvPr id="10" name="Content Placeholder 9" descr="A street scene with focus on the side of a road&#10;&#10;Description automatically generated">
            <a:extLst>
              <a:ext uri="{FF2B5EF4-FFF2-40B4-BE49-F238E27FC236}">
                <a16:creationId xmlns:a16="http://schemas.microsoft.com/office/drawing/2014/main" id="{924F936D-473B-43AC-BBEA-DA441B9E08DC}"/>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752292" y="2528888"/>
            <a:ext cx="2519891" cy="3779837"/>
          </a:xfrm>
        </p:spPr>
      </p:pic>
    </p:spTree>
    <p:extLst>
      <p:ext uri="{BB962C8B-B14F-4D97-AF65-F5344CB8AC3E}">
        <p14:creationId xmlns:p14="http://schemas.microsoft.com/office/powerpoint/2010/main" val="141586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pPr>
              <a:lnSpc>
                <a:spcPct val="100000"/>
              </a:lnSpc>
              <a:spcBef>
                <a:spcPts val="0"/>
              </a:spcBef>
              <a:buSzPts val="2800"/>
            </a:pPr>
            <a:r>
              <a:rPr lang="en-GB" dirty="0" err="1">
                <a:latin typeface="Gotham Bold"/>
                <a:ea typeface="Arial"/>
                <a:cs typeface="Arial"/>
                <a:sym typeface="Arial"/>
              </a:rPr>
              <a:t>Atebion</a:t>
            </a:r>
            <a:r>
              <a:rPr lang="en-GB" dirty="0">
                <a:latin typeface="Gotham Bold"/>
                <a:ea typeface="Arial"/>
                <a:cs typeface="Arial"/>
                <a:sym typeface="Arial"/>
              </a:rPr>
              <a:t> </a:t>
            </a:r>
            <a:r>
              <a:rPr lang="en-GB" dirty="0" err="1">
                <a:latin typeface="Gotham Bold"/>
                <a:ea typeface="Arial"/>
                <a:cs typeface="Arial"/>
                <a:sym typeface="Arial"/>
              </a:rPr>
              <a:t>Dysgu</a:t>
            </a:r>
            <a:r>
              <a:rPr lang="en-GB" dirty="0">
                <a:latin typeface="Gotham Bold"/>
                <a:ea typeface="Arial"/>
                <a:cs typeface="Arial"/>
                <a:sym typeface="Arial"/>
              </a:rPr>
              <a:t> </a:t>
            </a:r>
            <a:r>
              <a:rPr lang="en-GB" dirty="0" err="1">
                <a:latin typeface="Gotham Bold"/>
                <a:ea typeface="Arial"/>
                <a:cs typeface="Arial"/>
                <a:sym typeface="Arial"/>
              </a:rPr>
              <a:t>peirianyddol</a:t>
            </a:r>
            <a:r>
              <a:rPr lang="en-GB" dirty="0">
                <a:latin typeface="Gotham Bold"/>
                <a:ea typeface="Arial"/>
                <a:cs typeface="Arial"/>
                <a:sym typeface="Arial"/>
              </a:rPr>
              <a:t> </a:t>
            </a:r>
            <a:r>
              <a:rPr lang="en-GB" dirty="0" err="1">
                <a:latin typeface="Gotham Bold"/>
                <a:ea typeface="Arial"/>
                <a:cs typeface="Arial"/>
                <a:sym typeface="Arial"/>
              </a:rPr>
              <a:t>nawr</a:t>
            </a:r>
            <a:br>
              <a:rPr lang="en-GB" dirty="0">
                <a:latin typeface="Gotham Bold" panose="02000803030000020004" pitchFamily="2" charset="0"/>
                <a:ea typeface="Arial"/>
                <a:cs typeface="Arial"/>
              </a:rPr>
            </a:br>
            <a:r>
              <a:rPr lang="en-GB" i="1" dirty="0" err="1">
                <a:latin typeface="Gotham Bold"/>
                <a:ea typeface="Arial"/>
                <a:cs typeface="Arial"/>
                <a:sym typeface="Arial"/>
              </a:rPr>
              <a:t>Astudiaeth</a:t>
            </a:r>
            <a:r>
              <a:rPr lang="en-GB" i="1" dirty="0">
                <a:latin typeface="Gotham Bold"/>
                <a:ea typeface="Arial"/>
                <a:cs typeface="Arial"/>
                <a:sym typeface="Arial"/>
              </a:rPr>
              <a:t> </a:t>
            </a:r>
            <a:r>
              <a:rPr lang="en-GB" i="1" dirty="0" err="1">
                <a:latin typeface="Gotham Bold"/>
                <a:ea typeface="Arial"/>
                <a:cs typeface="Arial"/>
                <a:sym typeface="Arial"/>
              </a:rPr>
              <a:t>achos</a:t>
            </a:r>
            <a:r>
              <a:rPr lang="en-GB" i="1" dirty="0">
                <a:latin typeface="Gotham Bold"/>
                <a:ea typeface="Arial"/>
                <a:cs typeface="Arial"/>
                <a:sym typeface="Arial"/>
              </a:rPr>
              <a:t> 1 – </a:t>
            </a:r>
            <a:r>
              <a:rPr lang="en-GB" i="1" dirty="0" err="1">
                <a:latin typeface="Gotham Bold"/>
                <a:ea typeface="Arial"/>
                <a:cs typeface="Arial"/>
                <a:sym typeface="Arial"/>
              </a:rPr>
              <a:t>Cardiau</a:t>
            </a:r>
            <a:r>
              <a:rPr lang="en-GB" i="1" dirty="0">
                <a:latin typeface="Gotham Bold"/>
                <a:ea typeface="Arial"/>
                <a:cs typeface="Arial"/>
                <a:sym typeface="Arial"/>
              </a:rPr>
              <a:t> Netflix </a:t>
            </a:r>
            <a:endParaRPr lang="en-GB" i="1">
              <a:latin typeface="Gotham Bold" panose="02000803030000020004" pitchFamily="2" charset="0"/>
            </a:endParaRPr>
          </a:p>
        </p:txBody>
      </p:sp>
      <p:sp>
        <p:nvSpPr>
          <p:cNvPr id="5" name="Content Placeholder 4">
            <a:extLst>
              <a:ext uri="{FF2B5EF4-FFF2-40B4-BE49-F238E27FC236}">
                <a16:creationId xmlns:a16="http://schemas.microsoft.com/office/drawing/2014/main" id="{0DA6F15F-4488-4F8F-A2CD-C438B50AC64F}"/>
              </a:ext>
            </a:extLst>
          </p:cNvPr>
          <p:cNvSpPr>
            <a:spLocks noGrp="1"/>
          </p:cNvSpPr>
          <p:nvPr>
            <p:ph sz="quarter" idx="15"/>
          </p:nvPr>
        </p:nvSpPr>
        <p:spPr>
          <a:xfrm>
            <a:off x="423862" y="2109788"/>
            <a:ext cx="12085637" cy="3779837"/>
          </a:xfrm>
        </p:spPr>
        <p:txBody>
          <a:bodyPr numCol="3"/>
          <a:lstStyle/>
          <a:p>
            <a:pPr marL="457200" indent="-457200">
              <a:buAutoNum type="arabicPeriod"/>
            </a:pPr>
            <a:r>
              <a:rPr lang="en-GB" dirty="0" err="1">
                <a:latin typeface="Gotham" panose="02000504050000020004" pitchFamily="2" charset="0"/>
              </a:rPr>
              <a:t>Mewnbwn</a:t>
            </a: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r>
              <a:rPr lang="en-GB" dirty="0">
                <a:latin typeface="Gotham" panose="02000504050000020004" pitchFamily="2" charset="0"/>
              </a:rPr>
              <a:t>Algorithm </a:t>
            </a: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r>
              <a:rPr lang="en-GB" dirty="0" err="1">
                <a:latin typeface="Gotham" panose="02000504050000020004" pitchFamily="2" charset="0"/>
              </a:rPr>
              <a:t>Allbwn</a:t>
            </a: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r>
              <a:rPr lang="en-GB" dirty="0" err="1">
                <a:latin typeface="Gotham" panose="02000504050000020004" pitchFamily="2" charset="0"/>
              </a:rPr>
              <a:t>Prawf</a:t>
            </a: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endParaRPr lang="en-GB" dirty="0">
              <a:latin typeface="Gotham" panose="02000504050000020004" pitchFamily="2" charset="0"/>
            </a:endParaRPr>
          </a:p>
          <a:p>
            <a:pPr marL="457200" indent="-457200">
              <a:buAutoNum type="arabicPeriod"/>
            </a:pPr>
            <a:r>
              <a:rPr lang="en-GB" dirty="0" err="1">
                <a:latin typeface="Gotham" panose="02000504050000020004" pitchFamily="2" charset="0"/>
              </a:rPr>
              <a:t>Adborth</a:t>
            </a:r>
            <a:endParaRPr lang="en-GB" dirty="0">
              <a:latin typeface="Gotham" panose="02000504050000020004" pitchFamily="2" charset="0"/>
            </a:endParaRPr>
          </a:p>
        </p:txBody>
      </p:sp>
      <p:pic>
        <p:nvPicPr>
          <p:cNvPr id="6" name="Picture 5">
            <a:extLst>
              <a:ext uri="{FF2B5EF4-FFF2-40B4-BE49-F238E27FC236}">
                <a16:creationId xmlns:a16="http://schemas.microsoft.com/office/drawing/2014/main" id="{616AEAA8-9429-4FE1-9A95-66F39D1F7400}"/>
              </a:ext>
            </a:extLst>
          </p:cNvPr>
          <p:cNvPicPr/>
          <p:nvPr/>
        </p:nvPicPr>
        <p:blipFill rotWithShape="1">
          <a:blip r:embed="rId3"/>
          <a:srcRect l="2111" t="10272" r="67800" b="55891"/>
          <a:stretch/>
        </p:blipFill>
        <p:spPr bwMode="auto">
          <a:xfrm>
            <a:off x="623888" y="2524005"/>
            <a:ext cx="2660431" cy="1690247"/>
          </a:xfrm>
          <a:prstGeom prst="rect">
            <a:avLst/>
          </a:prstGeom>
          <a:ln w="25400" cmpd="thickThin">
            <a:solidFill>
              <a:schemeClr val="tx1"/>
            </a:solidFill>
            <a:prstDash val="dash"/>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338F02C-DCA5-4DB2-8111-1E3B35176E84}"/>
              </a:ext>
            </a:extLst>
          </p:cNvPr>
          <p:cNvPicPr/>
          <p:nvPr/>
        </p:nvPicPr>
        <p:blipFill rotWithShape="1">
          <a:blip r:embed="rId4" cstate="print">
            <a:extLst>
              <a:ext uri="{28A0092B-C50C-407E-A947-70E740481C1C}">
                <a14:useLocalDpi xmlns:a14="http://schemas.microsoft.com/office/drawing/2010/main" val="0"/>
              </a:ext>
            </a:extLst>
          </a:blip>
          <a:srcRect l="-17" t="34783" r="49640" b="40124"/>
          <a:stretch/>
        </p:blipFill>
        <p:spPr bwMode="auto">
          <a:xfrm>
            <a:off x="8080667" y="3041924"/>
            <a:ext cx="3574805" cy="1364403"/>
          </a:xfrm>
          <a:prstGeom prst="rect">
            <a:avLst/>
          </a:prstGeom>
          <a:ln w="25400" cmpd="thickThin">
            <a:solidFill>
              <a:schemeClr val="tx1"/>
            </a:solidFill>
            <a:prstDash val="dash"/>
          </a:ln>
          <a:extLst>
            <a:ext uri="{53640926-AAD7-44D8-BBD7-CCE9431645EC}">
              <a14:shadowObscured xmlns:a14="http://schemas.microsoft.com/office/drawing/2010/main"/>
            </a:ext>
          </a:extLst>
        </p:spPr>
      </p:pic>
      <p:pic>
        <p:nvPicPr>
          <p:cNvPr id="12" name="Picture 3" descr="A person standing next to a christmas tree&#10;&#10;Description generated with very high confidence">
            <a:extLst>
              <a:ext uri="{FF2B5EF4-FFF2-40B4-BE49-F238E27FC236}">
                <a16:creationId xmlns:a16="http://schemas.microsoft.com/office/drawing/2014/main" id="{4FD1D94C-D0A4-42CA-B14B-624BA33D5643}"/>
              </a:ext>
            </a:extLst>
          </p:cNvPr>
          <p:cNvPicPr>
            <a:picLocks noChangeAspect="1"/>
          </p:cNvPicPr>
          <p:nvPr/>
        </p:nvPicPr>
        <p:blipFill rotWithShape="1">
          <a:blip r:embed="rId5"/>
          <a:srcRect l="25000" t="-1120" b="494"/>
          <a:stretch/>
        </p:blipFill>
        <p:spPr>
          <a:xfrm>
            <a:off x="625145" y="4813740"/>
            <a:ext cx="2146083" cy="1608527"/>
          </a:xfrm>
          <a:prstGeom prst="rect">
            <a:avLst/>
          </a:prstGeom>
          <a:ln w="25400" cmpd="thickThin">
            <a:solidFill>
              <a:schemeClr val="tx1"/>
            </a:solidFill>
            <a:prstDash val="dash"/>
          </a:ln>
        </p:spPr>
      </p:pic>
      <p:pic>
        <p:nvPicPr>
          <p:cNvPr id="14" name="Picture 2">
            <a:extLst>
              <a:ext uri="{FF2B5EF4-FFF2-40B4-BE49-F238E27FC236}">
                <a16:creationId xmlns:a16="http://schemas.microsoft.com/office/drawing/2014/main" id="{CA9DD8F3-AE7E-42DD-A96C-3F7CAFFEE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227" y="2527617"/>
            <a:ext cx="2558464" cy="1629769"/>
          </a:xfrm>
          <a:prstGeom prst="rect">
            <a:avLst/>
          </a:prstGeom>
          <a:noFill/>
          <a:ln w="25400" cmpd="thickThi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16" name="Picture 7" descr="A group of people posing for the camera&#10;&#10;Description generated with very high confidence">
            <a:extLst>
              <a:ext uri="{FF2B5EF4-FFF2-40B4-BE49-F238E27FC236}">
                <a16:creationId xmlns:a16="http://schemas.microsoft.com/office/drawing/2014/main" id="{4FA1155F-B8B1-43F5-ADD4-933D2A15AF8A}"/>
              </a:ext>
            </a:extLst>
          </p:cNvPr>
          <p:cNvPicPr>
            <a:picLocks noChangeAspect="1"/>
          </p:cNvPicPr>
          <p:nvPr/>
        </p:nvPicPr>
        <p:blipFill rotWithShape="1">
          <a:blip r:embed="rId7"/>
          <a:srcRect t="2970" r="31755" b="-5"/>
          <a:stretch/>
        </p:blipFill>
        <p:spPr>
          <a:xfrm>
            <a:off x="4649227" y="4813740"/>
            <a:ext cx="2291748" cy="1824251"/>
          </a:xfrm>
          <a:prstGeom prst="rect">
            <a:avLst/>
          </a:prstGeom>
          <a:ln w="25400" cmpd="thickThin">
            <a:solidFill>
              <a:schemeClr val="tx1"/>
            </a:solidFill>
            <a:prstDash val="dash"/>
          </a:ln>
        </p:spPr>
      </p:pic>
    </p:spTree>
    <p:extLst>
      <p:ext uri="{BB962C8B-B14F-4D97-AF65-F5344CB8AC3E}">
        <p14:creationId xmlns:p14="http://schemas.microsoft.com/office/powerpoint/2010/main" val="319290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a:xfrm>
            <a:off x="623888" y="333375"/>
            <a:ext cx="10944225" cy="1525588"/>
          </a:xfrm>
        </p:spPr>
        <p:txBody>
          <a:bodyPr/>
          <a:lstStyle/>
          <a:p>
            <a:pPr>
              <a:lnSpc>
                <a:spcPct val="100000"/>
              </a:lnSpc>
              <a:spcBef>
                <a:spcPts val="0"/>
              </a:spcBef>
              <a:buSzPts val="2800"/>
            </a:pPr>
            <a:r>
              <a:rPr lang="en-GB" dirty="0" err="1">
                <a:latin typeface="Gotham Bold"/>
                <a:ea typeface="Arial"/>
                <a:cs typeface="Arial"/>
                <a:sym typeface="Arial"/>
              </a:rPr>
              <a:t>Atebion</a:t>
            </a:r>
            <a:r>
              <a:rPr lang="en-GB" dirty="0">
                <a:latin typeface="Gotham Bold"/>
                <a:ea typeface="Arial"/>
                <a:cs typeface="Arial"/>
                <a:sym typeface="Arial"/>
              </a:rPr>
              <a:t> </a:t>
            </a:r>
            <a:r>
              <a:rPr lang="en-GB" dirty="0" err="1">
                <a:latin typeface="Gotham Bold"/>
                <a:ea typeface="Arial"/>
                <a:cs typeface="Arial"/>
                <a:sym typeface="Arial"/>
              </a:rPr>
              <a:t>dysgu</a:t>
            </a:r>
            <a:r>
              <a:rPr lang="en-GB" dirty="0">
                <a:latin typeface="Gotham Bold"/>
                <a:ea typeface="Arial"/>
                <a:cs typeface="Arial"/>
                <a:sym typeface="Arial"/>
              </a:rPr>
              <a:t> </a:t>
            </a:r>
            <a:r>
              <a:rPr lang="en-GB" dirty="0" err="1">
                <a:latin typeface="Gotham Bold"/>
                <a:ea typeface="Arial"/>
                <a:cs typeface="Arial"/>
                <a:sym typeface="Arial"/>
              </a:rPr>
              <a:t>peirianyddol</a:t>
            </a:r>
            <a:r>
              <a:rPr lang="en-GB" dirty="0">
                <a:latin typeface="Gotham Bold"/>
                <a:ea typeface="Arial"/>
                <a:cs typeface="Arial"/>
                <a:sym typeface="Arial"/>
              </a:rPr>
              <a:t> </a:t>
            </a:r>
            <a:r>
              <a:rPr lang="en-GB" dirty="0" err="1">
                <a:latin typeface="Gotham Bold"/>
                <a:ea typeface="Arial"/>
                <a:cs typeface="Arial"/>
                <a:sym typeface="Arial"/>
              </a:rPr>
              <a:t>nawr</a:t>
            </a:r>
            <a:br>
              <a:rPr lang="en-GB" dirty="0">
                <a:latin typeface="Gotham Bold" panose="02000803030000020004" pitchFamily="2" charset="0"/>
                <a:ea typeface="Arial"/>
                <a:cs typeface="Arial"/>
              </a:rPr>
            </a:br>
            <a:r>
              <a:rPr lang="en-GB" i="1" dirty="0" err="1">
                <a:latin typeface="Gotham Bold"/>
                <a:ea typeface="Arial"/>
                <a:cs typeface="Arial"/>
                <a:sym typeface="Arial"/>
              </a:rPr>
              <a:t>Astudiaeth</a:t>
            </a:r>
            <a:r>
              <a:rPr lang="en-GB" i="1" dirty="0">
                <a:latin typeface="Gotham Bold"/>
                <a:ea typeface="Arial"/>
                <a:cs typeface="Arial"/>
                <a:sym typeface="Arial"/>
              </a:rPr>
              <a:t> </a:t>
            </a:r>
            <a:r>
              <a:rPr lang="en-GB" i="1" dirty="0" err="1">
                <a:latin typeface="Gotham Bold"/>
                <a:ea typeface="Arial"/>
                <a:cs typeface="Arial"/>
                <a:sym typeface="Arial"/>
              </a:rPr>
              <a:t>achos</a:t>
            </a:r>
            <a:r>
              <a:rPr lang="en-GB" i="1" dirty="0">
                <a:latin typeface="Gotham Bold"/>
                <a:ea typeface="Arial"/>
                <a:cs typeface="Arial"/>
                <a:sym typeface="Arial"/>
              </a:rPr>
              <a:t> 2 – </a:t>
            </a:r>
            <a:r>
              <a:rPr lang="en-GB" i="1" dirty="0" err="1">
                <a:latin typeface="Gotham Bold"/>
                <a:ea typeface="Arial"/>
                <a:cs typeface="Arial"/>
                <a:sym typeface="Arial"/>
              </a:rPr>
              <a:t>Deuawd</a:t>
            </a:r>
            <a:r>
              <a:rPr lang="en-GB" i="1" dirty="0">
                <a:latin typeface="Gotham Bold"/>
                <a:ea typeface="Arial"/>
                <a:cs typeface="Arial"/>
                <a:sym typeface="Arial"/>
              </a:rPr>
              <a:t> A.I. </a:t>
            </a:r>
            <a:endParaRPr lang="en-GB">
              <a:latin typeface="Gotham Bold"/>
            </a:endParaRPr>
          </a:p>
        </p:txBody>
      </p:sp>
      <p:pic>
        <p:nvPicPr>
          <p:cNvPr id="5" name="Google Shape;157;p12" descr="Check out https://g.co/aiexperiments to learn more.&#10;&#10;This experiment lets you make music through machine learning. A neural network was trained on many examples and it learns about musical concepts, building a map of notes and timings. You just play a few notes, and see how the neural net responds. http://g.co/aiexperiments&#10;&#10;Built by Yotam Mann with friends on the Magenta and Creative Lab teams at Google. It uses Tone.js and open-source tools from the Magenta project.&#10;&#10;More resources:&#10;https://github.com/tensorflow/magenta&#10;https://github.com/Tonejs/Tone.js" title="A.I. Experiments: A.I. Duet">
            <a:hlinkClick r:id="rId3"/>
            <a:extLst>
              <a:ext uri="{FF2B5EF4-FFF2-40B4-BE49-F238E27FC236}">
                <a16:creationId xmlns:a16="http://schemas.microsoft.com/office/drawing/2014/main" id="{986CFE4C-D791-4CA5-8D03-8BFCE174BF75}"/>
              </a:ext>
            </a:extLst>
          </p:cNvPr>
          <p:cNvPicPr preferRelativeResize="0">
            <a:picLocks noGrp="1"/>
          </p:cNvPicPr>
          <p:nvPr>
            <p:ph sz="quarter" idx="15"/>
          </p:nvPr>
        </p:nvPicPr>
        <p:blipFill rotWithShape="1">
          <a:blip r:embed="rId4">
            <a:alphaModFix/>
          </a:blip>
          <a:srcRect/>
          <a:stretch/>
        </p:blipFill>
        <p:spPr>
          <a:xfrm>
            <a:off x="7690338" y="3306758"/>
            <a:ext cx="3607900" cy="2826548"/>
          </a:xfrm>
          <a:prstGeom prst="rect">
            <a:avLst/>
          </a:prstGeom>
          <a:noFill/>
          <a:ln>
            <a:noFill/>
          </a:ln>
        </p:spPr>
      </p:pic>
      <p:sp>
        <p:nvSpPr>
          <p:cNvPr id="3" name="TextBox 2">
            <a:extLst>
              <a:ext uri="{FF2B5EF4-FFF2-40B4-BE49-F238E27FC236}">
                <a16:creationId xmlns:a16="http://schemas.microsoft.com/office/drawing/2014/main" id="{1EA9886E-56E6-48DF-94CA-E8B72C81F03F}"/>
              </a:ext>
            </a:extLst>
          </p:cNvPr>
          <p:cNvSpPr txBox="1"/>
          <p:nvPr/>
        </p:nvSpPr>
        <p:spPr>
          <a:xfrm>
            <a:off x="623888" y="1984068"/>
            <a:ext cx="6664016" cy="4662880"/>
          </a:xfrm>
          <a:prstGeom prst="rect">
            <a:avLst/>
          </a:prstGeom>
          <a:noFill/>
        </p:spPr>
        <p:txBody>
          <a:bodyPr wrap="square" rtlCol="0">
            <a:spAutoFit/>
          </a:bodyPr>
          <a:lstStyle/>
          <a:p>
            <a:pPr lvl="0"/>
            <a:r>
              <a:rPr lang="en-GB" sz="1400" b="1" dirty="0">
                <a:solidFill>
                  <a:schemeClr val="accent1"/>
                </a:solidFill>
                <a:latin typeface="Gotham Bold" panose="02000803030000020004" pitchFamily="2" charset="0"/>
              </a:rPr>
              <a:t>1. D</a:t>
            </a:r>
            <a:r>
              <a:rPr lang="en-GB" sz="1400" b="1" dirty="0">
                <a:solidFill>
                  <a:schemeClr val="accent1"/>
                </a:solidFill>
                <a:latin typeface="Gotham Bold" panose="02000803030000020004" pitchFamily="2" charset="0"/>
                <a:sym typeface="Arial"/>
              </a:rPr>
              <a:t>ata (</a:t>
            </a:r>
            <a:r>
              <a:rPr lang="en-GB" sz="1400" b="1" dirty="0" err="1">
                <a:solidFill>
                  <a:schemeClr val="accent1"/>
                </a:solidFill>
                <a:latin typeface="Gotham Bold" panose="02000803030000020004" pitchFamily="2" charset="0"/>
                <a:sym typeface="Arial"/>
              </a:rPr>
              <a:t>mewnbwn</a:t>
            </a:r>
            <a:r>
              <a:rPr lang="en-GB" sz="1400" b="1" dirty="0">
                <a:solidFill>
                  <a:schemeClr val="accent1"/>
                </a:solidFill>
                <a:latin typeface="Gotham Bold" panose="02000803030000020004" pitchFamily="2" charset="0"/>
                <a:sym typeface="Arial"/>
              </a:rPr>
              <a:t>):</a:t>
            </a:r>
            <a:endParaRPr lang="en-GB" sz="1400" dirty="0">
              <a:latin typeface="Gotham Bold" panose="02000803030000020004" pitchFamily="2" charset="0"/>
              <a:sym typeface="Arial"/>
            </a:endParaRPr>
          </a:p>
          <a:p>
            <a:r>
              <a:rPr lang="en-GB" sz="1400" b="0" i="0" u="none" strike="noStrike" cap="none" noProof="0" dirty="0" err="1">
                <a:solidFill>
                  <a:schemeClr val="tx1"/>
                </a:solidFill>
                <a:latin typeface="Gotham" panose="02000504050000020004" pitchFamily="2" charset="0"/>
              </a:rPr>
              <a:t>Mae'r</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defnyddiwr</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yn</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chwarae</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tiwn</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Mae'r</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peiriant</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yn</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storio</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gwybodaeth</a:t>
            </a:r>
            <a:r>
              <a:rPr lang="en-GB" sz="1400" b="0" i="0" u="none" strike="noStrike" cap="none" noProof="0" dirty="0">
                <a:solidFill>
                  <a:schemeClr val="tx1"/>
                </a:solidFill>
                <a:latin typeface="Gotham" panose="02000504050000020004" pitchFamily="2" charset="0"/>
              </a:rPr>
              <a:t> am </a:t>
            </a:r>
            <a:r>
              <a:rPr lang="en-GB" sz="1400" b="0" i="0" u="none" strike="noStrike" cap="none" noProof="0" dirty="0" err="1">
                <a:solidFill>
                  <a:schemeClr val="tx1"/>
                </a:solidFill>
                <a:latin typeface="Gotham" panose="02000504050000020004" pitchFamily="2" charset="0"/>
              </a:rPr>
              <a:t>ba</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diwns</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mae</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pobl</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yn</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eu</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hoffi</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a’r</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tiwns</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maen</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nhw</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wedi</a:t>
            </a:r>
            <a:r>
              <a:rPr lang="en-GB" sz="1400" b="0" i="0" u="none" strike="noStrike" cap="none" noProof="0" dirty="0">
                <a:solidFill>
                  <a:schemeClr val="tx1"/>
                </a:solidFill>
                <a:latin typeface="Gotham" panose="02000504050000020004" pitchFamily="2" charset="0"/>
              </a:rPr>
              <a:t> bod </a:t>
            </a:r>
            <a:r>
              <a:rPr lang="en-GB" sz="1400" b="0" i="0" u="none" strike="noStrike" cap="none" noProof="0" dirty="0" err="1">
                <a:solidFill>
                  <a:schemeClr val="tx1"/>
                </a:solidFill>
                <a:latin typeface="Gotham" panose="02000504050000020004" pitchFamily="2" charset="0"/>
              </a:rPr>
              <a:t>yn</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eu</a:t>
            </a:r>
            <a:r>
              <a:rPr lang="en-GB" sz="1400" b="0" i="0" u="none" strike="noStrike" cap="none" noProof="0" dirty="0">
                <a:solidFill>
                  <a:schemeClr val="tx1"/>
                </a:solidFill>
                <a:latin typeface="Gotham" panose="02000504050000020004" pitchFamily="2" charset="0"/>
              </a:rPr>
              <a:t> </a:t>
            </a:r>
            <a:r>
              <a:rPr lang="en-GB" sz="1400" b="0" i="0" u="none" strike="noStrike" cap="none" noProof="0" dirty="0" err="1">
                <a:solidFill>
                  <a:schemeClr val="tx1"/>
                </a:solidFill>
                <a:latin typeface="Gotham" panose="02000504050000020004" pitchFamily="2" charset="0"/>
              </a:rPr>
              <a:t>chwarae</a:t>
            </a:r>
            <a:r>
              <a:rPr lang="en-GB" sz="1400" b="0" i="0" u="none" strike="noStrike" cap="none" noProof="0" dirty="0">
                <a:solidFill>
                  <a:schemeClr val="tx1"/>
                </a:solidFill>
                <a:latin typeface="Gotham" panose="02000504050000020004" pitchFamily="2" charset="0"/>
              </a:rPr>
              <a:t>. </a:t>
            </a:r>
            <a:endParaRPr lang="en-GB" sz="1400" b="0" dirty="0">
              <a:solidFill>
                <a:schemeClr val="tx1"/>
              </a:solidFill>
              <a:latin typeface="Gotham" panose="02000504050000020004" pitchFamily="2" charset="0"/>
            </a:endParaRPr>
          </a:p>
          <a:p>
            <a:pPr marL="0" marR="0" lvl="0" indent="0" algn="ctr" defTabSz="914400" rtl="0" eaLnBrk="1" fontAlgn="auto" latinLnBrk="0" hangingPunct="1">
              <a:lnSpc>
                <a:spcPct val="114999"/>
              </a:lnSpc>
              <a:spcBef>
                <a:spcPts val="0"/>
              </a:spcBef>
              <a:spcAft>
                <a:spcPts val="0"/>
              </a:spcAft>
              <a:buClr>
                <a:srgbClr val="000000"/>
              </a:buClr>
              <a:buSzTx/>
              <a:buFont typeface="Arial"/>
              <a:buNone/>
              <a:tabLst/>
              <a:defRPr/>
            </a:pPr>
            <a:endParaRPr lang="en-GB" sz="1400" dirty="0">
              <a:solidFill>
                <a:schemeClr val="dk1"/>
              </a:solidFill>
              <a:latin typeface="Gotham Bold" panose="02000803030000020004" pitchFamily="2" charset="0"/>
              <a:ea typeface="Arial"/>
              <a:cs typeface="Arial"/>
              <a:sym typeface="Arial"/>
            </a:endParaRPr>
          </a:p>
          <a:p>
            <a:pPr lvl="0"/>
            <a:r>
              <a:rPr lang="en-GB" sz="1400" b="1" dirty="0">
                <a:solidFill>
                  <a:schemeClr val="accent1"/>
                </a:solidFill>
                <a:latin typeface="Gotham Bold" panose="02000803030000020004" pitchFamily="2" charset="0"/>
                <a:sym typeface="Arial"/>
              </a:rPr>
              <a:t>2. Algorithm </a:t>
            </a:r>
            <a:r>
              <a:rPr lang="en-GB" sz="1400" b="1" dirty="0" err="1">
                <a:solidFill>
                  <a:schemeClr val="accent1"/>
                </a:solidFill>
                <a:latin typeface="Gotham Bold" panose="02000803030000020004" pitchFamily="2" charset="0"/>
                <a:sym typeface="Arial"/>
              </a:rPr>
              <a:t>dysgu</a:t>
            </a:r>
            <a:r>
              <a:rPr lang="en-GB" sz="1400" b="1" dirty="0">
                <a:solidFill>
                  <a:schemeClr val="accent1"/>
                </a:solidFill>
                <a:latin typeface="Gotham Bold" panose="02000803030000020004" pitchFamily="2" charset="0"/>
                <a:sym typeface="Arial"/>
              </a:rPr>
              <a:t> </a:t>
            </a:r>
            <a:r>
              <a:rPr lang="en-GB" sz="1400" b="1" dirty="0" err="1">
                <a:solidFill>
                  <a:schemeClr val="accent1"/>
                </a:solidFill>
                <a:latin typeface="Gotham Bold" panose="02000803030000020004" pitchFamily="2" charset="0"/>
                <a:sym typeface="Arial"/>
              </a:rPr>
              <a:t>peirianyddol</a:t>
            </a:r>
            <a:r>
              <a:rPr lang="en-GB" sz="1400" b="1" dirty="0">
                <a:solidFill>
                  <a:schemeClr val="accent1"/>
                </a:solidFill>
                <a:latin typeface="Gotham Bold" panose="02000803030000020004" pitchFamily="2" charset="0"/>
                <a:sym typeface="Arial"/>
              </a:rPr>
              <a:t> (proses)</a:t>
            </a:r>
          </a:p>
          <a:p>
            <a:pPr marL="0" marR="0" lvl="0" indent="0" rtl="0">
              <a:lnSpc>
                <a:spcPct val="115000"/>
              </a:lnSpc>
              <a:spcBef>
                <a:spcPts val="0"/>
              </a:spcBef>
              <a:spcAft>
                <a:spcPts val="0"/>
              </a:spcAft>
              <a:buNone/>
            </a:pPr>
            <a:r>
              <a:rPr lang="en-GB" sz="1400" b="0" dirty="0" err="1">
                <a:solidFill>
                  <a:schemeClr val="tx1"/>
                </a:solidFill>
                <a:latin typeface="Gotham" panose="02000504050000020004" pitchFamily="2" charset="0"/>
                <a:ea typeface="Arial"/>
                <a:cs typeface="Arial"/>
                <a:sym typeface="Arial"/>
              </a:rPr>
              <a:t>Mae’n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edrych</a:t>
            </a:r>
            <a:r>
              <a:rPr lang="en-GB" sz="1400" b="0" dirty="0">
                <a:solidFill>
                  <a:schemeClr val="tx1"/>
                </a:solidFill>
                <a:latin typeface="Gotham" panose="02000504050000020004" pitchFamily="2" charset="0"/>
                <a:ea typeface="Arial"/>
                <a:cs typeface="Arial"/>
                <a:sym typeface="Arial"/>
              </a:rPr>
              <a:t> am </a:t>
            </a:r>
            <a:r>
              <a:rPr lang="en-GB" sz="1400" b="0" dirty="0" err="1">
                <a:solidFill>
                  <a:schemeClr val="tx1"/>
                </a:solidFill>
                <a:latin typeface="Gotham" panose="02000504050000020004" pitchFamily="2" charset="0"/>
                <a:ea typeface="Arial"/>
                <a:cs typeface="Arial"/>
                <a:sym typeface="Arial"/>
              </a:rPr>
              <a:t>batrymau</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yn</a:t>
            </a:r>
            <a:r>
              <a:rPr lang="en-GB" sz="1400" b="0" dirty="0">
                <a:solidFill>
                  <a:schemeClr val="tx1"/>
                </a:solidFill>
                <a:latin typeface="Gotham" panose="02000504050000020004" pitchFamily="2" charset="0"/>
                <a:ea typeface="Arial"/>
                <a:cs typeface="Arial"/>
                <a:sym typeface="Arial"/>
              </a:rPr>
              <a:t> y </a:t>
            </a:r>
            <a:r>
              <a:rPr lang="en-GB" sz="1400" b="0" dirty="0" err="1">
                <a:solidFill>
                  <a:schemeClr val="tx1"/>
                </a:solidFill>
                <a:latin typeface="Gotham" panose="02000504050000020004" pitchFamily="2" charset="0"/>
                <a:ea typeface="Arial"/>
                <a:cs typeface="Arial"/>
                <a:sym typeface="Arial"/>
              </a:rPr>
              <a:t>rhythmau</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a’r</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melodiau</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mae</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pobl</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yn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eu</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hoffi</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a’u</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chwarae</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Mae’n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defnyddio’r</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wybodaeth</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yma</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i</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gyfansoddi</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tiwn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i’w</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chawrae</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yn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ôl</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i’r</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defnyddiwr</a:t>
            </a:r>
            <a:r>
              <a:rPr lang="en-GB" sz="1400" b="0" dirty="0">
                <a:solidFill>
                  <a:schemeClr val="tx1"/>
                </a:solidFill>
                <a:latin typeface="Gotham" panose="02000504050000020004" pitchFamily="2" charset="0"/>
                <a:ea typeface="Arial"/>
                <a:cs typeface="Arial"/>
                <a:sym typeface="Arial"/>
              </a:rPr>
              <a:t>. </a:t>
            </a:r>
          </a:p>
          <a:p>
            <a:pPr marL="0" marR="0" lvl="0" indent="0" rtl="0">
              <a:lnSpc>
                <a:spcPct val="115000"/>
              </a:lnSpc>
              <a:spcBef>
                <a:spcPts val="0"/>
              </a:spcBef>
              <a:spcAft>
                <a:spcPts val="0"/>
              </a:spcAft>
              <a:buNone/>
            </a:pPr>
            <a:endParaRPr lang="en-GB" sz="1400" dirty="0">
              <a:solidFill>
                <a:srgbClr val="434343"/>
              </a:solidFill>
              <a:latin typeface="Gotham Bold" panose="02000803030000020004" pitchFamily="2" charset="0"/>
              <a:ea typeface="Arial"/>
              <a:cs typeface="Arial"/>
              <a:sym typeface="Arial"/>
            </a:endParaRPr>
          </a:p>
          <a:p>
            <a:pPr lvl="0"/>
            <a:r>
              <a:rPr lang="en-GB" sz="1400" b="1" dirty="0">
                <a:solidFill>
                  <a:schemeClr val="accent1"/>
                </a:solidFill>
                <a:latin typeface="Gotham Bold" panose="02000803030000020004" pitchFamily="2" charset="0"/>
                <a:sym typeface="Arial"/>
              </a:rPr>
              <a:t>3. </a:t>
            </a:r>
            <a:r>
              <a:rPr lang="en-GB" sz="1400" b="1" dirty="0" err="1">
                <a:solidFill>
                  <a:schemeClr val="accent1"/>
                </a:solidFill>
                <a:latin typeface="Gotham Bold" panose="02000803030000020004" pitchFamily="2" charset="0"/>
                <a:sym typeface="Arial"/>
              </a:rPr>
              <a:t>Rhagdybiaeth</a:t>
            </a:r>
            <a:r>
              <a:rPr lang="en-GB" sz="1400" b="1" dirty="0">
                <a:solidFill>
                  <a:schemeClr val="accent1"/>
                </a:solidFill>
                <a:latin typeface="Gotham Bold" panose="02000803030000020004" pitchFamily="2" charset="0"/>
                <a:sym typeface="Arial"/>
              </a:rPr>
              <a:t> (</a:t>
            </a:r>
            <a:r>
              <a:rPr lang="en-GB" sz="1400" b="1" dirty="0" err="1">
                <a:solidFill>
                  <a:schemeClr val="accent1"/>
                </a:solidFill>
                <a:latin typeface="Gotham Bold" panose="02000803030000020004" pitchFamily="2" charset="0"/>
                <a:sym typeface="Arial"/>
              </a:rPr>
              <a:t>allbwn</a:t>
            </a:r>
            <a:r>
              <a:rPr lang="en-GB" sz="1400" b="1" dirty="0">
                <a:solidFill>
                  <a:schemeClr val="accent1"/>
                </a:solidFill>
                <a:latin typeface="Gotham Bold" panose="02000803030000020004" pitchFamily="2" charset="0"/>
                <a:sym typeface="Arial"/>
              </a:rPr>
              <a:t>):</a:t>
            </a:r>
          </a:p>
          <a:p>
            <a:r>
              <a:rPr lang="en-GB" sz="1400" b="0" dirty="0" err="1">
                <a:solidFill>
                  <a:schemeClr val="tx1"/>
                </a:solidFill>
                <a:latin typeface="Gotham" panose="02000504050000020004" pitchFamily="2" charset="0"/>
                <a:ea typeface="Arial"/>
                <a:cs typeface="Arial"/>
              </a:rPr>
              <a:t>Mae’r</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peiriant</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yn</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chwarae</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tiwn</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yn</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ôl</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i’r</a:t>
            </a:r>
            <a:r>
              <a:rPr lang="en-GB" sz="1400" b="0" dirty="0">
                <a:solidFill>
                  <a:schemeClr val="tx1"/>
                </a:solidFill>
                <a:latin typeface="Gotham" panose="02000504050000020004" pitchFamily="2" charset="0"/>
                <a:ea typeface="Arial"/>
                <a:cs typeface="Arial"/>
              </a:rPr>
              <a:t> </a:t>
            </a:r>
            <a:r>
              <a:rPr lang="en-GB" sz="1400" b="0" dirty="0" err="1">
                <a:solidFill>
                  <a:schemeClr val="tx1"/>
                </a:solidFill>
                <a:latin typeface="Gotham" panose="02000504050000020004" pitchFamily="2" charset="0"/>
                <a:ea typeface="Arial"/>
                <a:cs typeface="Arial"/>
              </a:rPr>
              <a:t>defnyddiwr</a:t>
            </a:r>
            <a:r>
              <a:rPr lang="en-GB" sz="1400" b="0" dirty="0">
                <a:solidFill>
                  <a:schemeClr val="tx1"/>
                </a:solidFill>
                <a:latin typeface="Gotham" panose="02000504050000020004" pitchFamily="2" charset="0"/>
                <a:ea typeface="Arial"/>
                <a:cs typeface="Arial"/>
                <a:sym typeface="Arial"/>
              </a:rPr>
              <a:t>.</a:t>
            </a:r>
          </a:p>
          <a:p>
            <a:endParaRPr lang="en-GB" sz="1400" dirty="0">
              <a:solidFill>
                <a:schemeClr val="dk1"/>
              </a:solidFill>
              <a:latin typeface="Gotham Bold" panose="02000803030000020004" pitchFamily="2" charset="0"/>
              <a:ea typeface="Arial"/>
              <a:cs typeface="Arial"/>
              <a:sym typeface="Arial"/>
            </a:endParaRPr>
          </a:p>
          <a:p>
            <a:pPr lvl="0"/>
            <a:r>
              <a:rPr lang="en-GB" sz="1400" b="1" dirty="0">
                <a:solidFill>
                  <a:schemeClr val="accent1"/>
                </a:solidFill>
                <a:latin typeface="Gotham Bold" panose="02000803030000020004" pitchFamily="2" charset="0"/>
                <a:sym typeface="Arial"/>
              </a:rPr>
              <a:t>4. </a:t>
            </a:r>
            <a:r>
              <a:rPr lang="en-GB" sz="1400" b="1" dirty="0" err="1">
                <a:solidFill>
                  <a:schemeClr val="accent1"/>
                </a:solidFill>
                <a:latin typeface="Gotham Bold" panose="02000803030000020004" pitchFamily="2" charset="0"/>
                <a:sym typeface="Arial"/>
              </a:rPr>
              <a:t>Perfformiad</a:t>
            </a:r>
            <a:r>
              <a:rPr lang="en-GB" sz="1400" b="1" dirty="0">
                <a:solidFill>
                  <a:schemeClr val="accent1"/>
                </a:solidFill>
                <a:latin typeface="Gotham Bold" panose="02000803030000020004" pitchFamily="2" charset="0"/>
                <a:sym typeface="Arial"/>
              </a:rPr>
              <a:t> (</a:t>
            </a:r>
            <a:r>
              <a:rPr lang="en-GB" sz="1400" b="1" dirty="0" err="1">
                <a:solidFill>
                  <a:schemeClr val="accent1"/>
                </a:solidFill>
                <a:latin typeface="Gotham Bold" panose="02000803030000020004" pitchFamily="2" charset="0"/>
                <a:sym typeface="Arial"/>
              </a:rPr>
              <a:t>prawf</a:t>
            </a:r>
            <a:r>
              <a:rPr lang="en-GB" sz="1400" b="1" dirty="0">
                <a:solidFill>
                  <a:schemeClr val="accent1"/>
                </a:solidFill>
                <a:latin typeface="Gotham Bold" panose="02000803030000020004" pitchFamily="2" charset="0"/>
                <a:sym typeface="Arial"/>
              </a:rPr>
              <a:t>):</a:t>
            </a:r>
            <a:endParaRPr lang="en-GB" sz="1400" b="0" i="0" u="none" strike="noStrike" cap="none" noProof="0" dirty="0">
              <a:solidFill>
                <a:schemeClr val="tx1"/>
              </a:solidFill>
              <a:latin typeface="Gotham Bold" panose="02000803030000020004" pitchFamily="2" charset="0"/>
            </a:endParaRPr>
          </a:p>
          <a:p>
            <a:pPr defTabSz="914400">
              <a:lnSpc>
                <a:spcPct val="115000"/>
              </a:lnSpc>
              <a:buClr>
                <a:srgbClr val="000000"/>
              </a:buClr>
              <a:defRPr/>
            </a:pPr>
            <a:r>
              <a:rPr lang="en-GB" sz="1400" b="0" dirty="0" err="1">
                <a:solidFill>
                  <a:schemeClr val="tx1"/>
                </a:solidFill>
                <a:latin typeface="Gotham" panose="02000504050000020004" pitchFamily="2" charset="0"/>
                <a:ea typeface="Arial"/>
                <a:cs typeface="Arial"/>
                <a:sym typeface="Arial"/>
              </a:rPr>
              <a:t>Mae'r</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defnyddiwr</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yn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gwrando</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ar</a:t>
            </a:r>
            <a:r>
              <a:rPr lang="en-GB" sz="1400" b="0" dirty="0">
                <a:solidFill>
                  <a:schemeClr val="tx1"/>
                </a:solidFill>
                <a:latin typeface="Gotham" panose="02000504050000020004" pitchFamily="2" charset="0"/>
                <a:ea typeface="Arial"/>
                <a:cs typeface="Arial"/>
                <a:sym typeface="Arial"/>
              </a:rPr>
              <a:t> y </a:t>
            </a:r>
            <a:r>
              <a:rPr lang="en-GB" sz="1400" b="0" dirty="0" err="1">
                <a:solidFill>
                  <a:schemeClr val="tx1"/>
                </a:solidFill>
                <a:latin typeface="Gotham" panose="02000504050000020004" pitchFamily="2" charset="0"/>
                <a:ea typeface="Arial"/>
                <a:cs typeface="Arial"/>
                <a:sym typeface="Arial"/>
              </a:rPr>
              <a:t>tiwn</a:t>
            </a:r>
            <a:r>
              <a:rPr lang="en-GB" sz="1400" b="0" dirty="0">
                <a:solidFill>
                  <a:schemeClr val="tx1"/>
                </a:solidFill>
                <a:latin typeface="Gotham" panose="02000504050000020004" pitchFamily="2" charset="0"/>
                <a:ea typeface="Arial"/>
                <a:cs typeface="Arial"/>
                <a:sym typeface="Arial"/>
              </a:rPr>
              <a:t> ac </a:t>
            </a:r>
            <a:r>
              <a:rPr lang="en-GB" sz="1400" b="0" dirty="0" err="1">
                <a:solidFill>
                  <a:schemeClr val="tx1"/>
                </a:solidFill>
                <a:latin typeface="Gotham" panose="02000504050000020004" pitchFamily="2" charset="0"/>
                <a:ea typeface="Arial"/>
                <a:cs typeface="Arial"/>
                <a:sym typeface="Arial"/>
              </a:rPr>
              <a:t>yn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rhoi</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sgôr</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iddi</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i</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ddangos</a:t>
            </a:r>
            <a:r>
              <a:rPr lang="en-GB" sz="1400" b="0" dirty="0">
                <a:solidFill>
                  <a:schemeClr val="tx1"/>
                </a:solidFill>
                <a:latin typeface="Gotham" panose="02000504050000020004" pitchFamily="2" charset="0"/>
                <a:ea typeface="Arial"/>
                <a:cs typeface="Arial"/>
                <a:sym typeface="Arial"/>
              </a:rPr>
              <a:t> faint </a:t>
            </a:r>
            <a:r>
              <a:rPr lang="en-GB" sz="1400" b="0" dirty="0" err="1">
                <a:solidFill>
                  <a:schemeClr val="tx1"/>
                </a:solidFill>
                <a:latin typeface="Gotham" panose="02000504050000020004" pitchFamily="2" charset="0"/>
                <a:ea typeface="Arial"/>
                <a:cs typeface="Arial"/>
                <a:sym typeface="Arial"/>
              </a:rPr>
              <a:t>maen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nhw'n</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ei</a:t>
            </a:r>
            <a:r>
              <a:rPr lang="en-GB" sz="1400" b="0" dirty="0">
                <a:solidFill>
                  <a:schemeClr val="tx1"/>
                </a:solidFill>
                <a:latin typeface="Gotham" panose="02000504050000020004" pitchFamily="2" charset="0"/>
                <a:ea typeface="Arial"/>
                <a:cs typeface="Arial"/>
                <a:sym typeface="Arial"/>
              </a:rPr>
              <a:t> </a:t>
            </a:r>
            <a:r>
              <a:rPr lang="en-GB" sz="1400" b="0" dirty="0" err="1">
                <a:solidFill>
                  <a:schemeClr val="tx1"/>
                </a:solidFill>
                <a:latin typeface="Gotham" panose="02000504050000020004" pitchFamily="2" charset="0"/>
                <a:ea typeface="Arial"/>
                <a:cs typeface="Arial"/>
                <a:sym typeface="Arial"/>
              </a:rPr>
              <a:t>hoffi</a:t>
            </a:r>
            <a:r>
              <a:rPr lang="en-GB" sz="1400" b="0" dirty="0">
                <a:solidFill>
                  <a:schemeClr val="tx1"/>
                </a:solidFill>
                <a:latin typeface="Gotham" panose="02000504050000020004" pitchFamily="2" charset="0"/>
                <a:ea typeface="Arial"/>
                <a:cs typeface="Arial"/>
                <a:sym typeface="Arial"/>
              </a:rPr>
              <a:t>. </a:t>
            </a:r>
            <a:endParaRPr lang="en-GB" sz="1400" b="0" dirty="0">
              <a:solidFill>
                <a:schemeClr val="tx1"/>
              </a:solidFill>
              <a:latin typeface="Gotham" panose="02000504050000020004" pitchFamily="2" charset="0"/>
              <a:ea typeface="Arial"/>
              <a:cs typeface="Arial"/>
            </a:endParaRPr>
          </a:p>
          <a:p>
            <a:endParaRPr lang="en-GB" sz="1400" dirty="0">
              <a:solidFill>
                <a:schemeClr val="dk1"/>
              </a:solidFill>
              <a:latin typeface="Gotham" panose="02000504050000020004" pitchFamily="2" charset="0"/>
              <a:ea typeface="Arial"/>
              <a:cs typeface="Arial"/>
              <a:sym typeface="Arial"/>
            </a:endParaRPr>
          </a:p>
          <a:p>
            <a:pPr lvl="0"/>
            <a:r>
              <a:rPr lang="en-GB" sz="1400" b="1" dirty="0">
                <a:solidFill>
                  <a:schemeClr val="accent1"/>
                </a:solidFill>
                <a:latin typeface="Gotham Bold" panose="02000803030000020004" pitchFamily="2" charset="0"/>
                <a:sym typeface="Arial"/>
              </a:rPr>
              <a:t>5. </a:t>
            </a:r>
            <a:r>
              <a:rPr lang="en-GB" sz="1400" b="1" dirty="0" err="1">
                <a:solidFill>
                  <a:schemeClr val="accent1"/>
                </a:solidFill>
                <a:latin typeface="Gotham Bold" panose="02000803030000020004" pitchFamily="2" charset="0"/>
                <a:sym typeface="Arial"/>
              </a:rPr>
              <a:t>Adborth</a:t>
            </a:r>
            <a:r>
              <a:rPr lang="en-GB" sz="1400" b="1" dirty="0">
                <a:solidFill>
                  <a:schemeClr val="accent1"/>
                </a:solidFill>
                <a:latin typeface="Gotham Bold" panose="02000803030000020004" pitchFamily="2" charset="0"/>
                <a:sym typeface="Arial"/>
              </a:rPr>
              <a:t>:</a:t>
            </a:r>
            <a:endParaRPr lang="en-GB" sz="1400" dirty="0">
              <a:latin typeface="Gotham Bold" panose="02000803030000020004" pitchFamily="2" charset="0"/>
            </a:endParaRPr>
          </a:p>
          <a:p>
            <a:pPr>
              <a:lnSpc>
                <a:spcPct val="115000"/>
              </a:lnSpc>
            </a:pPr>
            <a:r>
              <a:rPr lang="en-GB" sz="1400" b="0" u="none" strike="noStrike" cap="none" dirty="0" err="1">
                <a:solidFill>
                  <a:schemeClr val="tx1"/>
                </a:solidFill>
                <a:latin typeface="Gotham" panose="02000504050000020004" pitchFamily="2" charset="0"/>
                <a:ea typeface="Arial"/>
                <a:cs typeface="Arial"/>
                <a:sym typeface="Arial"/>
              </a:rPr>
              <a:t>Mae'r</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peiriant</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yn</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graddio</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ei</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berfformiad</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ei</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hun</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yn</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seiliedig</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ar</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ba</a:t>
            </a:r>
            <a:r>
              <a:rPr lang="en-GB" sz="1400" b="0" u="none" strike="noStrike" cap="none" dirty="0">
                <a:solidFill>
                  <a:schemeClr val="tx1"/>
                </a:solidFill>
                <a:latin typeface="Gotham" panose="02000504050000020004" pitchFamily="2" charset="0"/>
                <a:ea typeface="Arial"/>
                <a:cs typeface="Arial"/>
                <a:sym typeface="Arial"/>
              </a:rPr>
              <a:t> mor </a:t>
            </a:r>
            <a:r>
              <a:rPr lang="en-GB" sz="1400" b="0" u="none" strike="noStrike" cap="none" dirty="0" err="1">
                <a:solidFill>
                  <a:schemeClr val="tx1"/>
                </a:solidFill>
                <a:latin typeface="Gotham" panose="02000504050000020004" pitchFamily="2" charset="0"/>
                <a:ea typeface="Arial"/>
                <a:cs typeface="Arial"/>
                <a:sym typeface="Arial"/>
              </a:rPr>
              <a:t>hir</a:t>
            </a:r>
            <a:r>
              <a:rPr lang="en-GB" sz="1400" b="0" u="none" strike="noStrike" cap="none" dirty="0">
                <a:solidFill>
                  <a:schemeClr val="tx1"/>
                </a:solidFill>
                <a:latin typeface="Gotham" panose="02000504050000020004" pitchFamily="2" charset="0"/>
                <a:ea typeface="Arial"/>
                <a:cs typeface="Arial"/>
                <a:sym typeface="Arial"/>
              </a:rPr>
              <a:t> y </a:t>
            </a:r>
            <a:r>
              <a:rPr lang="en-GB" sz="1400" b="0" u="none" strike="noStrike" cap="none" dirty="0" err="1">
                <a:solidFill>
                  <a:schemeClr val="tx1"/>
                </a:solidFill>
                <a:latin typeface="Gotham" panose="02000504050000020004" pitchFamily="2" charset="0"/>
                <a:ea typeface="Arial"/>
                <a:cs typeface="Arial"/>
                <a:sym typeface="Arial"/>
              </a:rPr>
              <a:t>mae</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pobl</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yn</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gwrando</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ar</a:t>
            </a:r>
            <a:r>
              <a:rPr lang="en-GB" sz="1400" b="0" u="none" strike="noStrike" cap="none" dirty="0">
                <a:solidFill>
                  <a:schemeClr val="tx1"/>
                </a:solidFill>
                <a:latin typeface="Gotham" panose="02000504050000020004" pitchFamily="2" charset="0"/>
                <a:ea typeface="Arial"/>
                <a:cs typeface="Arial"/>
                <a:sym typeface="Arial"/>
              </a:rPr>
              <a:t> y </a:t>
            </a:r>
            <a:r>
              <a:rPr lang="en-GB" sz="1400" b="0" u="none" strike="noStrike" cap="none" dirty="0" err="1">
                <a:solidFill>
                  <a:schemeClr val="tx1"/>
                </a:solidFill>
                <a:latin typeface="Gotham" panose="02000504050000020004" pitchFamily="2" charset="0"/>
                <a:ea typeface="Arial"/>
                <a:cs typeface="Arial"/>
                <a:sym typeface="Arial"/>
              </a:rPr>
              <a:t>tiwn</a:t>
            </a:r>
            <a:r>
              <a:rPr lang="en-GB" sz="1400" b="0" u="none" strike="noStrike" cap="none" dirty="0">
                <a:solidFill>
                  <a:schemeClr val="tx1"/>
                </a:solidFill>
                <a:latin typeface="Gotham" panose="02000504050000020004" pitchFamily="2" charset="0"/>
                <a:ea typeface="Arial"/>
                <a:cs typeface="Arial"/>
                <a:sym typeface="Arial"/>
              </a:rPr>
              <a:t> a </a:t>
            </a:r>
            <a:r>
              <a:rPr lang="en-GB" sz="1400" b="0" u="none" strike="noStrike" cap="none" dirty="0" err="1">
                <a:solidFill>
                  <a:schemeClr val="tx1"/>
                </a:solidFill>
                <a:latin typeface="Gotham" panose="02000504050000020004" pitchFamily="2" charset="0"/>
                <a:ea typeface="Arial"/>
                <a:cs typeface="Arial"/>
                <a:sym typeface="Arial"/>
              </a:rPr>
              <a:t>pha</a:t>
            </a:r>
            <a:r>
              <a:rPr lang="en-GB" sz="1400" b="0" u="none" strike="noStrike" cap="none" dirty="0">
                <a:solidFill>
                  <a:schemeClr val="tx1"/>
                </a:solidFill>
                <a:latin typeface="Gotham" panose="02000504050000020004" pitchFamily="2" charset="0"/>
                <a:ea typeface="Arial"/>
                <a:cs typeface="Arial"/>
                <a:sym typeface="Arial"/>
              </a:rPr>
              <a:t> mor </a:t>
            </a:r>
            <a:r>
              <a:rPr lang="en-GB" sz="1400" b="0" u="none" strike="noStrike" cap="none" dirty="0" err="1">
                <a:solidFill>
                  <a:schemeClr val="tx1"/>
                </a:solidFill>
                <a:latin typeface="Gotham" panose="02000504050000020004" pitchFamily="2" charset="0"/>
                <a:ea typeface="Arial"/>
                <a:cs typeface="Arial"/>
                <a:sym typeface="Arial"/>
              </a:rPr>
              <a:t>uchel</a:t>
            </a:r>
            <a:r>
              <a:rPr lang="en-GB" sz="1400" b="0" u="none" strike="noStrike" cap="none" dirty="0">
                <a:solidFill>
                  <a:schemeClr val="tx1"/>
                </a:solidFill>
                <a:latin typeface="Gotham" panose="02000504050000020004" pitchFamily="2" charset="0"/>
                <a:ea typeface="Arial"/>
                <a:cs typeface="Arial"/>
                <a:sym typeface="Arial"/>
              </a:rPr>
              <a:t> y </a:t>
            </a:r>
            <a:r>
              <a:rPr lang="en-GB" sz="1400" b="0" u="none" strike="noStrike" cap="none" dirty="0" err="1">
                <a:solidFill>
                  <a:schemeClr val="tx1"/>
                </a:solidFill>
                <a:latin typeface="Gotham" panose="02000504050000020004" pitchFamily="2" charset="0"/>
                <a:ea typeface="Arial"/>
                <a:cs typeface="Arial"/>
                <a:sym typeface="Arial"/>
              </a:rPr>
              <a:t>maent</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yn</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ei</a:t>
            </a:r>
            <a:r>
              <a:rPr lang="en-GB" sz="1400" b="0" u="none" strike="noStrike" cap="none" dirty="0">
                <a:solidFill>
                  <a:schemeClr val="tx1"/>
                </a:solidFill>
                <a:latin typeface="Gotham" panose="02000504050000020004" pitchFamily="2" charset="0"/>
                <a:ea typeface="Arial"/>
                <a:cs typeface="Arial"/>
                <a:sym typeface="Arial"/>
              </a:rPr>
              <a:t> </a:t>
            </a:r>
            <a:r>
              <a:rPr lang="en-GB" sz="1400" b="0" u="none" strike="noStrike" cap="none" dirty="0" err="1">
                <a:solidFill>
                  <a:schemeClr val="tx1"/>
                </a:solidFill>
                <a:latin typeface="Gotham" panose="02000504050000020004" pitchFamily="2" charset="0"/>
                <a:ea typeface="Arial"/>
                <a:cs typeface="Arial"/>
                <a:sym typeface="Arial"/>
              </a:rPr>
              <a:t>graddio</a:t>
            </a:r>
            <a:r>
              <a:rPr lang="en-GB" sz="1400" b="0" u="none" strike="noStrike" cap="none" dirty="0">
                <a:solidFill>
                  <a:schemeClr val="tx1"/>
                </a:solidFill>
                <a:latin typeface="Gotham" panose="02000504050000020004" pitchFamily="2" charset="0"/>
                <a:ea typeface="Arial"/>
                <a:cs typeface="Arial"/>
                <a:sym typeface="Arial"/>
              </a:rPr>
              <a:t>.</a:t>
            </a:r>
            <a:endParaRPr lang="en-GB" sz="1100" dirty="0">
              <a:latin typeface="Gotham" panose="02000504050000020004" pitchFamily="2" charset="0"/>
            </a:endParaRPr>
          </a:p>
        </p:txBody>
      </p:sp>
    </p:spTree>
    <p:extLst>
      <p:ext uri="{BB962C8B-B14F-4D97-AF65-F5344CB8AC3E}">
        <p14:creationId xmlns:p14="http://schemas.microsoft.com/office/powerpoint/2010/main" val="115518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normAutofit/>
          </a:bodyPr>
          <a:lstStyle/>
          <a:p>
            <a:pPr>
              <a:lnSpc>
                <a:spcPct val="100000"/>
              </a:lnSpc>
              <a:spcBef>
                <a:spcPts val="0"/>
              </a:spcBef>
              <a:buSzPts val="2800"/>
            </a:pPr>
            <a:r>
              <a:rPr lang="en-GB" dirty="0" err="1">
                <a:latin typeface="Gotham Bold"/>
                <a:ea typeface="Arial"/>
                <a:cs typeface="Arial"/>
                <a:sym typeface="Arial"/>
              </a:rPr>
              <a:t>Atebion</a:t>
            </a:r>
            <a:r>
              <a:rPr lang="en-GB" dirty="0">
                <a:latin typeface="Gotham Bold"/>
                <a:ea typeface="Arial"/>
                <a:cs typeface="Arial"/>
                <a:sym typeface="Arial"/>
              </a:rPr>
              <a:t> </a:t>
            </a:r>
            <a:r>
              <a:rPr lang="en-GB" dirty="0" err="1">
                <a:latin typeface="Gotham Bold"/>
                <a:ea typeface="Arial"/>
                <a:cs typeface="Arial"/>
                <a:sym typeface="Arial"/>
              </a:rPr>
              <a:t>dysgu</a:t>
            </a:r>
            <a:r>
              <a:rPr lang="en-GB" dirty="0">
                <a:latin typeface="Gotham Bold"/>
                <a:ea typeface="Arial"/>
                <a:cs typeface="Arial"/>
                <a:sym typeface="Arial"/>
              </a:rPr>
              <a:t> </a:t>
            </a:r>
            <a:r>
              <a:rPr lang="en-GB" dirty="0" err="1">
                <a:latin typeface="Gotham Bold"/>
                <a:ea typeface="Arial"/>
                <a:cs typeface="Arial"/>
                <a:sym typeface="Arial"/>
              </a:rPr>
              <a:t>peirianyddol</a:t>
            </a:r>
            <a:r>
              <a:rPr lang="en-GB" dirty="0">
                <a:latin typeface="Gotham Bold"/>
                <a:ea typeface="Arial"/>
                <a:cs typeface="Arial"/>
                <a:sym typeface="Arial"/>
              </a:rPr>
              <a:t> </a:t>
            </a:r>
            <a:r>
              <a:rPr lang="en-GB" dirty="0" err="1">
                <a:latin typeface="Gotham Bold"/>
                <a:ea typeface="Arial"/>
                <a:cs typeface="Arial"/>
                <a:sym typeface="Arial"/>
              </a:rPr>
              <a:t>nawr</a:t>
            </a:r>
            <a:br>
              <a:rPr lang="en-GB" dirty="0">
                <a:latin typeface="Gotham Bold" panose="02000803030000020004" pitchFamily="2" charset="0"/>
                <a:ea typeface="Arial"/>
                <a:cs typeface="Arial"/>
              </a:rPr>
            </a:br>
            <a:r>
              <a:rPr lang="en-GB" i="1" dirty="0" err="1">
                <a:latin typeface="Gotham Bold"/>
                <a:ea typeface="Arial"/>
                <a:cs typeface="Arial"/>
                <a:sym typeface="Arial"/>
              </a:rPr>
              <a:t>Astudiaeth</a:t>
            </a:r>
            <a:r>
              <a:rPr lang="en-GB" i="1" dirty="0">
                <a:latin typeface="Gotham Bold"/>
                <a:ea typeface="Arial"/>
                <a:cs typeface="Arial"/>
                <a:sym typeface="Arial"/>
              </a:rPr>
              <a:t> </a:t>
            </a:r>
            <a:r>
              <a:rPr lang="en-GB" i="1" dirty="0" err="1">
                <a:latin typeface="Gotham Bold"/>
                <a:ea typeface="Arial"/>
                <a:cs typeface="Arial"/>
                <a:sym typeface="Arial"/>
              </a:rPr>
              <a:t>achos</a:t>
            </a:r>
            <a:r>
              <a:rPr lang="en-GB" i="1" dirty="0">
                <a:latin typeface="Gotham Bold"/>
                <a:ea typeface="Arial"/>
                <a:cs typeface="Arial"/>
                <a:sym typeface="Arial"/>
              </a:rPr>
              <a:t> 3 – </a:t>
            </a:r>
            <a:r>
              <a:rPr lang="en-GB" i="1" dirty="0" err="1">
                <a:latin typeface="Gotham Bold"/>
                <a:ea typeface="Arial"/>
                <a:cs typeface="Arial"/>
                <a:sym typeface="Arial"/>
              </a:rPr>
              <a:t>Cynhyrchu</a:t>
            </a:r>
            <a:r>
              <a:rPr lang="en-GB" i="1" dirty="0">
                <a:latin typeface="Gotham Bold"/>
                <a:ea typeface="Arial"/>
                <a:cs typeface="Arial"/>
                <a:sym typeface="Arial"/>
              </a:rPr>
              <a:t> </a:t>
            </a:r>
            <a:r>
              <a:rPr lang="en-GB" i="1" dirty="0" err="1">
                <a:latin typeface="Gotham Bold"/>
                <a:ea typeface="Arial"/>
                <a:cs typeface="Arial"/>
                <a:sym typeface="Arial"/>
              </a:rPr>
              <a:t>mewn</a:t>
            </a:r>
            <a:r>
              <a:rPr lang="en-GB" i="1" dirty="0">
                <a:latin typeface="Gotham Bold"/>
                <a:ea typeface="Arial"/>
                <a:cs typeface="Arial"/>
                <a:sym typeface="Arial"/>
              </a:rPr>
              <a:t> </a:t>
            </a:r>
            <a:r>
              <a:rPr lang="en-GB" i="1" dirty="0" err="1">
                <a:latin typeface="Gotham Bold"/>
                <a:ea typeface="Arial"/>
                <a:cs typeface="Arial"/>
                <a:sym typeface="Arial"/>
              </a:rPr>
              <a:t>ffatri</a:t>
            </a:r>
            <a:r>
              <a:rPr lang="en-GB" i="1" dirty="0">
                <a:latin typeface="Gotham Bold"/>
                <a:ea typeface="Arial"/>
                <a:cs typeface="Arial"/>
                <a:sym typeface="Arial"/>
              </a:rPr>
              <a:t> </a:t>
            </a:r>
            <a:endParaRPr lang="en-GB">
              <a:latin typeface="Gotham Bold" panose="02000803030000020004" pitchFamily="2" charset="0"/>
            </a:endParaRPr>
          </a:p>
        </p:txBody>
      </p:sp>
      <p:pic>
        <p:nvPicPr>
          <p:cNvPr id="7" name="Google Shape;181;p14" descr="Today’s factories are largely single-task operations designed to produce one thing at massive scale. Assembly lines are set up to churn out the same products day after day, and industrial robots are tediously programmed for specific, repeatable tasks. Reprogramming those robots to take on different duties can take months or even years, which makes changing a factory’s setup often an impossibility. But given consumers’ increasing demand for mass customization, the ability to reconfigure a factory’s setup will soon be that much more necessary for manufacturers. Fortunately, advancements in machine learning and robotics are revealing some interesting ways that industrial robots, and thus factories, might just be able to reprogram and reconfigure themselves. Watch the video to learn about some of this exciting research into machine learning and robotics. For more great content like this, visit: https://www.autodesk.com/redshift" title="Can Machine Learning and Robotics Transform Tomorrow’s Factories?">
            <a:hlinkClick r:id="rId3"/>
            <a:extLst>
              <a:ext uri="{FF2B5EF4-FFF2-40B4-BE49-F238E27FC236}">
                <a16:creationId xmlns:a16="http://schemas.microsoft.com/office/drawing/2014/main" id="{F41C480E-C1DE-41D8-A70F-132B0FF84104}"/>
              </a:ext>
            </a:extLst>
          </p:cNvPr>
          <p:cNvPicPr preferRelativeResize="0">
            <a:picLocks noGrp="1"/>
          </p:cNvPicPr>
          <p:nvPr>
            <p:ph sz="quarter" idx="15"/>
          </p:nvPr>
        </p:nvPicPr>
        <p:blipFill rotWithShape="1">
          <a:blip r:embed="rId4">
            <a:alphaModFix/>
          </a:blip>
          <a:srcRect/>
          <a:stretch/>
        </p:blipFill>
        <p:spPr>
          <a:xfrm>
            <a:off x="6726238" y="2704306"/>
            <a:ext cx="4572000" cy="3429000"/>
          </a:xfrm>
          <a:prstGeom prst="rect">
            <a:avLst/>
          </a:prstGeom>
          <a:noFill/>
          <a:ln>
            <a:noFill/>
          </a:ln>
        </p:spPr>
      </p:pic>
      <p:sp>
        <p:nvSpPr>
          <p:cNvPr id="3" name="TextBox 2">
            <a:extLst>
              <a:ext uri="{FF2B5EF4-FFF2-40B4-BE49-F238E27FC236}">
                <a16:creationId xmlns:a16="http://schemas.microsoft.com/office/drawing/2014/main" id="{B95D2E53-0279-4CC6-9BBA-99EB26677B85}"/>
              </a:ext>
            </a:extLst>
          </p:cNvPr>
          <p:cNvSpPr txBox="1"/>
          <p:nvPr/>
        </p:nvSpPr>
        <p:spPr>
          <a:xfrm>
            <a:off x="618311" y="2065453"/>
            <a:ext cx="5741546" cy="4886659"/>
          </a:xfrm>
          <a:prstGeom prst="rect">
            <a:avLst/>
          </a:prstGeom>
          <a:noFill/>
        </p:spPr>
        <p:txBody>
          <a:bodyPr wrap="square" lIns="91440" tIns="45720" rIns="91440" bIns="45720" rtlCol="0" anchor="t">
            <a:spAutoFit/>
          </a:bodyPr>
          <a:lstStyle/>
          <a:p>
            <a:pPr lvl="0"/>
            <a:r>
              <a:rPr lang="en-GB" sz="1250" b="1" dirty="0">
                <a:solidFill>
                  <a:schemeClr val="accent1"/>
                </a:solidFill>
                <a:latin typeface="Gotham Bold"/>
              </a:rPr>
              <a:t>1. D</a:t>
            </a:r>
            <a:r>
              <a:rPr lang="en-GB" sz="1250" b="1" dirty="0">
                <a:solidFill>
                  <a:schemeClr val="accent1"/>
                </a:solidFill>
                <a:latin typeface="Gotham Bold"/>
                <a:sym typeface="Arial"/>
              </a:rPr>
              <a:t>ata (</a:t>
            </a:r>
            <a:r>
              <a:rPr lang="en-GB" sz="1250" b="1" dirty="0" err="1">
                <a:solidFill>
                  <a:schemeClr val="accent1"/>
                </a:solidFill>
                <a:latin typeface="Gotham Bold"/>
                <a:sym typeface="Arial"/>
              </a:rPr>
              <a:t>mewnbwn</a:t>
            </a:r>
            <a:r>
              <a:rPr lang="en-GB" sz="1250" b="1" dirty="0">
                <a:solidFill>
                  <a:schemeClr val="accent1"/>
                </a:solidFill>
                <a:latin typeface="Gotham Bold"/>
                <a:sym typeface="Arial"/>
              </a:rPr>
              <a:t>):</a:t>
            </a:r>
            <a:endParaRPr lang="en-US" sz="1250" dirty="0">
              <a:solidFill>
                <a:schemeClr val="accent1"/>
              </a:solidFill>
            </a:endParaRPr>
          </a:p>
          <a:p>
            <a:pPr marL="0" marR="0" lvl="0" indent="0">
              <a:lnSpc>
                <a:spcPct val="114999"/>
              </a:lnSpc>
              <a:spcBef>
                <a:spcPts val="0"/>
              </a:spcBef>
              <a:spcAft>
                <a:spcPts val="0"/>
              </a:spcAft>
              <a:buNone/>
            </a:pPr>
            <a:r>
              <a:rPr lang="en-GB" sz="1250" dirty="0" err="1">
                <a:latin typeface="Gotham"/>
                <a:ea typeface="Arial"/>
                <a:cs typeface="Arial"/>
                <a:sym typeface="Arial"/>
              </a:rPr>
              <a:t>Lluniau</a:t>
            </a:r>
            <a:r>
              <a:rPr lang="en-GB" sz="1250" dirty="0">
                <a:latin typeface="Gotham"/>
                <a:ea typeface="Arial"/>
                <a:cs typeface="Arial"/>
                <a:sym typeface="Arial"/>
              </a:rPr>
              <a:t> o </a:t>
            </a:r>
            <a:r>
              <a:rPr lang="en-GB" sz="1250" dirty="0" err="1">
                <a:latin typeface="Gotham"/>
                <a:ea typeface="Arial"/>
                <a:cs typeface="Arial"/>
                <a:sym typeface="Arial"/>
              </a:rPr>
              <a:t>flociau</a:t>
            </a:r>
            <a:r>
              <a:rPr lang="en-GB" sz="1250" dirty="0">
                <a:latin typeface="Gotham"/>
                <a:ea typeface="Arial"/>
                <a:cs typeface="Arial"/>
                <a:sym typeface="Arial"/>
              </a:rPr>
              <a:t>. </a:t>
            </a:r>
            <a:r>
              <a:rPr lang="en-GB" sz="1250" dirty="0" err="1">
                <a:latin typeface="Gotham"/>
                <a:ea typeface="Arial"/>
                <a:cs typeface="Arial"/>
                <a:sym typeface="Arial"/>
              </a:rPr>
              <a:t>Mae’r</a:t>
            </a:r>
            <a:r>
              <a:rPr lang="en-GB" sz="1250" dirty="0">
                <a:latin typeface="Gotham"/>
                <a:ea typeface="Arial"/>
                <a:cs typeface="Arial"/>
                <a:sym typeface="Arial"/>
              </a:rPr>
              <a:t> </a:t>
            </a:r>
            <a:r>
              <a:rPr lang="en-GB" sz="1250" dirty="0" err="1">
                <a:latin typeface="Gotham"/>
                <a:ea typeface="Arial"/>
                <a:cs typeface="Arial"/>
                <a:sym typeface="Arial"/>
              </a:rPr>
              <a:t>peiriant</a:t>
            </a:r>
            <a:r>
              <a:rPr lang="en-GB" sz="1250" dirty="0">
                <a:latin typeface="Gotham"/>
                <a:ea typeface="Arial"/>
                <a:cs typeface="Arial"/>
                <a:sym typeface="Arial"/>
              </a:rPr>
              <a:t> </a:t>
            </a:r>
            <a:r>
              <a:rPr lang="en-GB" sz="1250" dirty="0" err="1">
                <a:latin typeface="Gotham"/>
                <a:ea typeface="Arial"/>
                <a:cs typeface="Arial"/>
                <a:sym typeface="Arial"/>
              </a:rPr>
              <a:t>yn</a:t>
            </a:r>
            <a:r>
              <a:rPr lang="en-GB" sz="1250" dirty="0">
                <a:latin typeface="Gotham"/>
                <a:ea typeface="Arial"/>
                <a:cs typeface="Arial"/>
                <a:sym typeface="Arial"/>
              </a:rPr>
              <a:t> </a:t>
            </a:r>
            <a:r>
              <a:rPr lang="en-GB" sz="1250" dirty="0" err="1">
                <a:latin typeface="Gotham"/>
                <a:ea typeface="Arial"/>
                <a:cs typeface="Arial"/>
                <a:sym typeface="Arial"/>
              </a:rPr>
              <a:t>defnyddio</a:t>
            </a:r>
            <a:r>
              <a:rPr lang="en-GB" sz="1250" dirty="0">
                <a:latin typeface="Gotham"/>
                <a:ea typeface="Arial"/>
                <a:cs typeface="Arial"/>
                <a:sym typeface="Arial"/>
              </a:rPr>
              <a:t> camera i ‘weld’ y </a:t>
            </a:r>
            <a:r>
              <a:rPr lang="en-GB" sz="1250" dirty="0" err="1">
                <a:latin typeface="Gotham"/>
                <a:ea typeface="Arial"/>
                <a:cs typeface="Arial"/>
                <a:sym typeface="Arial"/>
              </a:rPr>
              <a:t>blociau</a:t>
            </a:r>
            <a:r>
              <a:rPr lang="en-GB" sz="1250" dirty="0">
                <a:latin typeface="Gotham"/>
                <a:ea typeface="Arial"/>
                <a:cs typeface="Arial"/>
                <a:sym typeface="Arial"/>
              </a:rPr>
              <a:t> </a:t>
            </a:r>
            <a:r>
              <a:rPr lang="en-GB" sz="1250" dirty="0" err="1">
                <a:latin typeface="Gotham"/>
                <a:ea typeface="Arial"/>
                <a:cs typeface="Arial"/>
                <a:sym typeface="Arial"/>
              </a:rPr>
              <a:t>sydd</a:t>
            </a:r>
            <a:r>
              <a:rPr lang="en-GB" sz="1250" dirty="0">
                <a:latin typeface="Gotham"/>
                <a:ea typeface="Arial"/>
                <a:cs typeface="Arial"/>
                <a:sym typeface="Arial"/>
              </a:rPr>
              <a:t> </a:t>
            </a:r>
            <a:r>
              <a:rPr lang="en-GB" sz="1250" dirty="0" err="1">
                <a:latin typeface="Gotham"/>
                <a:ea typeface="Arial"/>
                <a:cs typeface="Arial"/>
                <a:sym typeface="Arial"/>
              </a:rPr>
              <a:t>ar</a:t>
            </a:r>
            <a:r>
              <a:rPr lang="en-GB" sz="1250" dirty="0">
                <a:latin typeface="Gotham"/>
                <a:ea typeface="Arial"/>
                <a:cs typeface="Arial"/>
                <a:sym typeface="Arial"/>
              </a:rPr>
              <a:t> </a:t>
            </a:r>
            <a:r>
              <a:rPr lang="en-GB" sz="1250" dirty="0" err="1">
                <a:latin typeface="Gotham"/>
                <a:ea typeface="Arial"/>
                <a:cs typeface="Arial"/>
                <a:sym typeface="Arial"/>
              </a:rPr>
              <a:t>gael</a:t>
            </a:r>
            <a:r>
              <a:rPr lang="en-GB" sz="1250" dirty="0">
                <a:latin typeface="Gotham"/>
                <a:ea typeface="Arial"/>
                <a:cs typeface="Arial"/>
                <a:sym typeface="Arial"/>
              </a:rPr>
              <a:t>. </a:t>
            </a:r>
            <a:r>
              <a:rPr lang="en-GB" sz="1250" dirty="0" err="1">
                <a:latin typeface="Gotham"/>
                <a:ea typeface="Arial"/>
                <a:cs typeface="Arial"/>
              </a:rPr>
              <a:t>Mae’n</a:t>
            </a:r>
            <a:r>
              <a:rPr lang="en-GB" sz="1250" dirty="0">
                <a:latin typeface="Gotham"/>
                <a:ea typeface="Arial"/>
                <a:cs typeface="Arial"/>
              </a:rPr>
              <a:t> </a:t>
            </a:r>
            <a:r>
              <a:rPr lang="en-GB" sz="1250" dirty="0" err="1">
                <a:latin typeface="Gotham"/>
                <a:ea typeface="Arial"/>
                <a:cs typeface="Arial"/>
              </a:rPr>
              <a:t>storio</a:t>
            </a:r>
            <a:r>
              <a:rPr lang="en-GB" sz="1250" dirty="0">
                <a:latin typeface="Gotham"/>
                <a:ea typeface="Arial"/>
                <a:cs typeface="Arial"/>
              </a:rPr>
              <a:t> </a:t>
            </a:r>
            <a:r>
              <a:rPr lang="en-GB" sz="1250" dirty="0" err="1">
                <a:latin typeface="Gotham"/>
                <a:ea typeface="Arial"/>
                <a:cs typeface="Arial"/>
              </a:rPr>
              <a:t>gwybodaeth</a:t>
            </a:r>
            <a:r>
              <a:rPr lang="en-GB" sz="1250" dirty="0">
                <a:latin typeface="Gotham"/>
                <a:ea typeface="Arial"/>
                <a:cs typeface="Arial"/>
              </a:rPr>
              <a:t> am </a:t>
            </a:r>
            <a:r>
              <a:rPr lang="en-GB" sz="1250" dirty="0" err="1">
                <a:latin typeface="Gotham"/>
                <a:ea typeface="Arial"/>
                <a:cs typeface="Arial"/>
              </a:rPr>
              <a:t>wahanol</a:t>
            </a:r>
            <a:r>
              <a:rPr lang="en-GB" sz="1250" dirty="0">
                <a:latin typeface="Gotham"/>
                <a:ea typeface="Arial"/>
                <a:cs typeface="Arial"/>
              </a:rPr>
              <a:t> </a:t>
            </a:r>
            <a:r>
              <a:rPr lang="en-GB" sz="1250" dirty="0" err="1">
                <a:latin typeface="Gotham"/>
                <a:ea typeface="Arial"/>
                <a:cs typeface="Arial"/>
              </a:rPr>
              <a:t>ddulliau</a:t>
            </a:r>
            <a:r>
              <a:rPr lang="en-GB" sz="1250" dirty="0">
                <a:latin typeface="Gotham"/>
                <a:ea typeface="Arial"/>
                <a:cs typeface="Arial"/>
              </a:rPr>
              <a:t> </a:t>
            </a:r>
            <a:r>
              <a:rPr lang="en-GB" sz="1250" dirty="0" err="1">
                <a:latin typeface="Gotham"/>
                <a:ea typeface="Arial"/>
                <a:cs typeface="Arial"/>
              </a:rPr>
              <a:t>adeiladu</a:t>
            </a:r>
            <a:endParaRPr lang="en-GB" sz="1250" dirty="0">
              <a:latin typeface="Gotham"/>
              <a:ea typeface="Arial"/>
              <a:cs typeface="Arial"/>
            </a:endParaRPr>
          </a:p>
          <a:p>
            <a:pPr lvl="0">
              <a:lnSpc>
                <a:spcPct val="115000"/>
              </a:lnSpc>
            </a:pPr>
            <a:endParaRPr lang="en-GB" sz="1250" dirty="0">
              <a:solidFill>
                <a:schemeClr val="dk1"/>
              </a:solidFill>
              <a:latin typeface="Gotham" panose="02000504050000020004" pitchFamily="2" charset="0"/>
              <a:ea typeface="Arial"/>
              <a:cs typeface="Arial"/>
            </a:endParaRPr>
          </a:p>
          <a:p>
            <a:pPr lvl="0"/>
            <a:r>
              <a:rPr lang="en-GB" sz="1250" b="1" dirty="0">
                <a:solidFill>
                  <a:schemeClr val="accent1"/>
                </a:solidFill>
                <a:latin typeface="Gotham Bold"/>
                <a:sym typeface="Arial"/>
              </a:rPr>
              <a:t>2. Algorithm </a:t>
            </a:r>
            <a:r>
              <a:rPr lang="en-GB" sz="1250" b="1" dirty="0" err="1">
                <a:solidFill>
                  <a:schemeClr val="accent1"/>
                </a:solidFill>
                <a:latin typeface="Gotham Bold"/>
                <a:sym typeface="Arial"/>
              </a:rPr>
              <a:t>dysgu</a:t>
            </a:r>
            <a:r>
              <a:rPr lang="en-GB" sz="1250" b="1" dirty="0">
                <a:solidFill>
                  <a:schemeClr val="accent1"/>
                </a:solidFill>
                <a:latin typeface="Gotham Bold"/>
                <a:sym typeface="Arial"/>
              </a:rPr>
              <a:t> </a:t>
            </a:r>
            <a:r>
              <a:rPr lang="en-GB" sz="1250" b="1" dirty="0" err="1">
                <a:solidFill>
                  <a:schemeClr val="accent1"/>
                </a:solidFill>
                <a:latin typeface="Gotham Bold"/>
                <a:sym typeface="Arial"/>
              </a:rPr>
              <a:t>peirianyddol</a:t>
            </a:r>
            <a:r>
              <a:rPr lang="en-GB" sz="1250" b="1" dirty="0">
                <a:solidFill>
                  <a:schemeClr val="accent1"/>
                </a:solidFill>
                <a:latin typeface="Gotham Bold"/>
                <a:sym typeface="Arial"/>
              </a:rPr>
              <a:t> (proses)</a:t>
            </a:r>
            <a:endParaRPr lang="en-GB" sz="1250" b="1" dirty="0">
              <a:solidFill>
                <a:schemeClr val="accent1"/>
              </a:solidFill>
              <a:latin typeface="Gotham Bold"/>
            </a:endParaRPr>
          </a:p>
          <a:p>
            <a:pPr defTabSz="914400">
              <a:lnSpc>
                <a:spcPct val="114999"/>
              </a:lnSpc>
              <a:buClr>
                <a:srgbClr val="000000"/>
              </a:buClr>
              <a:defRPr/>
            </a:pPr>
            <a:r>
              <a:rPr lang="en-GB" sz="1250" b="0" u="none" strike="noStrike" cap="none" dirty="0">
                <a:solidFill>
                  <a:schemeClr val="dk1"/>
                </a:solidFill>
                <a:latin typeface="Gotham"/>
                <a:ea typeface="Arial"/>
                <a:cs typeface="Arial"/>
                <a:sym typeface="Arial"/>
              </a:rPr>
              <a:t>Gan </a:t>
            </a:r>
            <a:r>
              <a:rPr lang="en-GB" sz="1250" b="0" u="none" strike="noStrike" cap="none" dirty="0" err="1">
                <a:solidFill>
                  <a:schemeClr val="dk1"/>
                </a:solidFill>
                <a:latin typeface="Gotham"/>
                <a:ea typeface="Arial"/>
                <a:cs typeface="Arial"/>
                <a:sym typeface="Arial"/>
              </a:rPr>
              <a:t>ddefnyddio’r</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wybodaeth</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sydd</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wedi</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ei</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storio</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mae’r</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peiriant</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yn</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dewis</a:t>
            </a:r>
            <a:r>
              <a:rPr lang="en-GB" sz="1250" b="0" u="none" strike="noStrike" cap="none" dirty="0">
                <a:solidFill>
                  <a:schemeClr val="dk1"/>
                </a:solidFill>
                <a:latin typeface="Gotham"/>
                <a:ea typeface="Arial"/>
                <a:cs typeface="Arial"/>
                <a:sym typeface="Arial"/>
              </a:rPr>
              <a:t> y dull </a:t>
            </a:r>
            <a:r>
              <a:rPr lang="en-GB" sz="1250" b="0" u="none" strike="noStrike" cap="none" dirty="0" err="1">
                <a:solidFill>
                  <a:schemeClr val="dk1"/>
                </a:solidFill>
                <a:latin typeface="Gotham"/>
                <a:ea typeface="Arial"/>
                <a:cs typeface="Arial"/>
                <a:sym typeface="Arial"/>
              </a:rPr>
              <a:t>cyflymaf</a:t>
            </a:r>
            <a:r>
              <a:rPr lang="en-GB" sz="1250" b="0" u="none" strike="noStrike" cap="none" dirty="0">
                <a:solidFill>
                  <a:schemeClr val="dk1"/>
                </a:solidFill>
                <a:latin typeface="Gotham"/>
                <a:ea typeface="Arial"/>
                <a:cs typeface="Arial"/>
                <a:sym typeface="Arial"/>
              </a:rPr>
              <a:t> o </a:t>
            </a:r>
            <a:r>
              <a:rPr lang="en-GB" sz="1250" b="0" u="none" strike="noStrike" cap="none" dirty="0" err="1">
                <a:solidFill>
                  <a:schemeClr val="dk1"/>
                </a:solidFill>
                <a:latin typeface="Gotham"/>
                <a:ea typeface="Arial"/>
                <a:cs typeface="Arial"/>
                <a:sym typeface="Arial"/>
              </a:rPr>
              <a:t>ystyried</a:t>
            </a:r>
            <a:r>
              <a:rPr lang="en-GB" sz="1250" b="0" u="none" strike="noStrike" cap="none" dirty="0">
                <a:solidFill>
                  <a:schemeClr val="dk1"/>
                </a:solidFill>
                <a:latin typeface="Gotham"/>
                <a:ea typeface="Arial"/>
                <a:cs typeface="Arial"/>
                <a:sym typeface="Arial"/>
              </a:rPr>
              <a:t> y </a:t>
            </a:r>
            <a:r>
              <a:rPr lang="en-GB" sz="1250" b="0" u="none" strike="noStrike" cap="none" dirty="0" err="1">
                <a:solidFill>
                  <a:schemeClr val="dk1"/>
                </a:solidFill>
                <a:latin typeface="Gotham"/>
                <a:ea typeface="Arial"/>
                <a:cs typeface="Arial"/>
                <a:sym typeface="Arial"/>
              </a:rPr>
              <a:t>blociau</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sydd</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ar</a:t>
            </a:r>
            <a:r>
              <a:rPr lang="en-GB" sz="1250" b="0" u="none" strike="noStrike" cap="none" dirty="0">
                <a:solidFill>
                  <a:schemeClr val="dk1"/>
                </a:solidFill>
                <a:latin typeface="Gotham"/>
                <a:ea typeface="Arial"/>
                <a:cs typeface="Arial"/>
                <a:sym typeface="Arial"/>
              </a:rPr>
              <a:t> </a:t>
            </a:r>
            <a:r>
              <a:rPr lang="en-GB" sz="1250" b="0" u="none" strike="noStrike" cap="none" dirty="0" err="1">
                <a:solidFill>
                  <a:schemeClr val="dk1"/>
                </a:solidFill>
                <a:latin typeface="Gotham"/>
                <a:ea typeface="Arial"/>
                <a:cs typeface="Arial"/>
                <a:sym typeface="Arial"/>
              </a:rPr>
              <a:t>gael</a:t>
            </a:r>
            <a:r>
              <a:rPr lang="en-GB" sz="1250" b="0" u="none" strike="noStrike" cap="none" dirty="0">
                <a:solidFill>
                  <a:schemeClr val="dk1"/>
                </a:solidFill>
                <a:latin typeface="Gotham"/>
                <a:ea typeface="Arial"/>
                <a:cs typeface="Arial"/>
                <a:sym typeface="Arial"/>
              </a:rPr>
              <a:t>.</a:t>
            </a:r>
            <a:endParaRPr lang="en-GB" sz="1250" b="0" u="none" strike="noStrike" cap="none" dirty="0">
              <a:solidFill>
                <a:schemeClr val="dk1"/>
              </a:solidFill>
              <a:latin typeface="Gotham"/>
              <a:cs typeface="Arial"/>
            </a:endParaRPr>
          </a:p>
          <a:p>
            <a:pPr lvl="0"/>
            <a:endParaRPr lang="en-GB" sz="1250" b="1" dirty="0">
              <a:solidFill>
                <a:schemeClr val="accent1"/>
              </a:solidFill>
              <a:latin typeface="Gotham" panose="02000504050000020004" pitchFamily="2" charset="0"/>
            </a:endParaRPr>
          </a:p>
          <a:p>
            <a:pPr lvl="0"/>
            <a:r>
              <a:rPr lang="en-GB" sz="1250" b="1" dirty="0">
                <a:solidFill>
                  <a:schemeClr val="accent1"/>
                </a:solidFill>
                <a:latin typeface="Gotham Bold"/>
                <a:sym typeface="Arial"/>
              </a:rPr>
              <a:t>3. </a:t>
            </a:r>
            <a:r>
              <a:rPr lang="en-GB" sz="1250" b="1" dirty="0" err="1">
                <a:solidFill>
                  <a:schemeClr val="accent1"/>
                </a:solidFill>
                <a:latin typeface="Gotham Bold"/>
                <a:sym typeface="Arial"/>
              </a:rPr>
              <a:t>Rhagdybiaeth</a:t>
            </a:r>
            <a:r>
              <a:rPr lang="en-GB" sz="1250" b="1" dirty="0">
                <a:solidFill>
                  <a:schemeClr val="accent1"/>
                </a:solidFill>
                <a:latin typeface="Gotham Bold"/>
                <a:sym typeface="Arial"/>
              </a:rPr>
              <a:t> (</a:t>
            </a:r>
            <a:r>
              <a:rPr lang="en-GB" sz="1250" b="1" dirty="0" err="1">
                <a:solidFill>
                  <a:schemeClr val="accent1"/>
                </a:solidFill>
                <a:latin typeface="Gotham Bold"/>
                <a:sym typeface="Arial"/>
              </a:rPr>
              <a:t>allbwn</a:t>
            </a:r>
            <a:r>
              <a:rPr lang="en-GB" sz="1250" b="1" dirty="0">
                <a:solidFill>
                  <a:schemeClr val="accent1"/>
                </a:solidFill>
                <a:latin typeface="Gotham Bold"/>
                <a:sym typeface="Arial"/>
              </a:rPr>
              <a:t>):</a:t>
            </a:r>
            <a:endParaRPr lang="en-GB" sz="1250" b="1" dirty="0">
              <a:solidFill>
                <a:schemeClr val="accent1"/>
              </a:solidFill>
              <a:latin typeface="Gotham Bold"/>
            </a:endParaRPr>
          </a:p>
          <a:p>
            <a:pPr defTabSz="914400">
              <a:lnSpc>
                <a:spcPct val="115000"/>
              </a:lnSpc>
              <a:buClr>
                <a:srgbClr val="000000"/>
              </a:buClr>
              <a:defRPr/>
            </a:pPr>
            <a:r>
              <a:rPr lang="en-GB" sz="1250" b="0" u="none" strike="noStrike" cap="none" dirty="0" err="1">
                <a:solidFill>
                  <a:schemeClr val="dk1"/>
                </a:solidFill>
                <a:latin typeface="Gotham"/>
                <a:ea typeface="Arial"/>
                <a:cs typeface="Arial"/>
              </a:rPr>
              <a:t>Mae’r</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peiriant</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yn</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adeiladu’r</a:t>
            </a:r>
            <a:r>
              <a:rPr lang="en-GB" sz="1250" b="0" u="none" strike="noStrike" cap="none" dirty="0">
                <a:solidFill>
                  <a:schemeClr val="dk1"/>
                </a:solidFill>
                <a:latin typeface="Gotham"/>
                <a:ea typeface="Arial"/>
                <a:cs typeface="Arial"/>
              </a:rPr>
              <a:t> model </a:t>
            </a:r>
            <a:r>
              <a:rPr lang="en-GB" sz="1250" b="0" u="none" strike="noStrike" cap="none" dirty="0" err="1">
                <a:solidFill>
                  <a:schemeClr val="dk1"/>
                </a:solidFill>
                <a:latin typeface="Gotham"/>
                <a:ea typeface="Arial"/>
                <a:cs typeface="Arial"/>
              </a:rPr>
              <a:t>gan</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ddefnyddio’r</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darnau</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sydd</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ar</a:t>
            </a:r>
            <a:r>
              <a:rPr lang="en-GB" sz="1250" b="0" u="none" strike="noStrike" cap="none" dirty="0">
                <a:solidFill>
                  <a:schemeClr val="dk1"/>
                </a:solidFill>
                <a:latin typeface="Gotham"/>
                <a:ea typeface="Arial"/>
                <a:cs typeface="Arial"/>
              </a:rPr>
              <a:t> </a:t>
            </a:r>
            <a:r>
              <a:rPr lang="en-GB" sz="1250" b="0" u="none" strike="noStrike" cap="none" dirty="0" err="1">
                <a:solidFill>
                  <a:schemeClr val="dk1"/>
                </a:solidFill>
                <a:latin typeface="Gotham"/>
                <a:ea typeface="Arial"/>
                <a:cs typeface="Arial"/>
              </a:rPr>
              <a:t>gael</a:t>
            </a:r>
            <a:r>
              <a:rPr lang="en-GB" sz="1250" b="0" u="none" strike="noStrike" cap="none" dirty="0">
                <a:solidFill>
                  <a:schemeClr val="dk1"/>
                </a:solidFill>
                <a:latin typeface="Gotham"/>
                <a:ea typeface="Arial"/>
                <a:cs typeface="Arial"/>
              </a:rPr>
              <a:t>.</a:t>
            </a:r>
            <a:endParaRPr lang="en-GB" sz="1250" dirty="0">
              <a:solidFill>
                <a:schemeClr val="dk1"/>
              </a:solidFill>
              <a:latin typeface="Gotham"/>
              <a:ea typeface="Arial"/>
              <a:cs typeface="Arial"/>
            </a:endParaRPr>
          </a:p>
          <a:p>
            <a:pPr lvl="0">
              <a:buClr>
                <a:schemeClr val="dk1"/>
              </a:buClr>
              <a:buSzPts val="1000"/>
            </a:pPr>
            <a:endParaRPr lang="en-GB" sz="1250" dirty="0">
              <a:solidFill>
                <a:schemeClr val="dk1"/>
              </a:solidFill>
              <a:latin typeface="Gotham" panose="02000504050000020004" pitchFamily="2" charset="0"/>
              <a:ea typeface="Arial"/>
              <a:cs typeface="Arial"/>
            </a:endParaRPr>
          </a:p>
          <a:p>
            <a:pPr lvl="0"/>
            <a:r>
              <a:rPr lang="en-GB" sz="1250" b="1" dirty="0">
                <a:solidFill>
                  <a:schemeClr val="accent1"/>
                </a:solidFill>
                <a:latin typeface="Gotham Bold"/>
                <a:sym typeface="Arial"/>
              </a:rPr>
              <a:t>4. </a:t>
            </a:r>
            <a:r>
              <a:rPr lang="en-GB" sz="1250" b="1" dirty="0" err="1">
                <a:solidFill>
                  <a:schemeClr val="accent1"/>
                </a:solidFill>
                <a:latin typeface="Gotham Bold"/>
                <a:sym typeface="Arial"/>
              </a:rPr>
              <a:t>Perfformiad</a:t>
            </a:r>
            <a:r>
              <a:rPr lang="en-GB" sz="1250" b="1" dirty="0">
                <a:solidFill>
                  <a:schemeClr val="accent1"/>
                </a:solidFill>
                <a:latin typeface="Gotham Bold"/>
                <a:sym typeface="Arial"/>
              </a:rPr>
              <a:t> (</a:t>
            </a:r>
            <a:r>
              <a:rPr lang="en-GB" sz="1250" b="1" dirty="0" err="1">
                <a:solidFill>
                  <a:schemeClr val="accent1"/>
                </a:solidFill>
                <a:latin typeface="Gotham Bold"/>
                <a:sym typeface="Arial"/>
              </a:rPr>
              <a:t>prawf</a:t>
            </a:r>
            <a:r>
              <a:rPr lang="en-GB" sz="1250" b="1" dirty="0">
                <a:solidFill>
                  <a:schemeClr val="accent1"/>
                </a:solidFill>
                <a:latin typeface="Gotham Bold"/>
                <a:sym typeface="Arial"/>
              </a:rPr>
              <a:t>):</a:t>
            </a:r>
            <a:endParaRPr lang="en-GB" sz="1250" b="1" dirty="0">
              <a:solidFill>
                <a:schemeClr val="accent1"/>
              </a:solidFill>
              <a:latin typeface="Gotham Bold"/>
            </a:endParaRPr>
          </a:p>
          <a:p>
            <a:pPr defTabSz="914400">
              <a:lnSpc>
                <a:spcPct val="115000"/>
              </a:lnSpc>
              <a:buClr>
                <a:srgbClr val="000000"/>
              </a:buClr>
              <a:defRPr/>
            </a:pPr>
            <a:r>
              <a:rPr lang="en-GB" sz="1250" b="0" i="0" u="none" strike="noStrike" cap="none" noProof="0" dirty="0" err="1">
                <a:latin typeface="Gotham"/>
              </a:rPr>
              <a:t>Mae'r</a:t>
            </a:r>
            <a:r>
              <a:rPr lang="en-GB" sz="1250" b="0" i="0" u="none" strike="noStrike" cap="none" noProof="0" dirty="0">
                <a:latin typeface="Gotham"/>
              </a:rPr>
              <a:t> </a:t>
            </a:r>
            <a:r>
              <a:rPr lang="en-GB" sz="1250" b="0" i="0" u="none" strike="noStrike" cap="none" noProof="0" dirty="0" err="1">
                <a:latin typeface="Gotham"/>
              </a:rPr>
              <a:t>peiriant</a:t>
            </a:r>
            <a:r>
              <a:rPr lang="en-GB" sz="1250" b="0" i="0" u="none" strike="noStrike" cap="none" noProof="0" dirty="0">
                <a:latin typeface="Gotham"/>
              </a:rPr>
              <a:t> </a:t>
            </a:r>
            <a:r>
              <a:rPr lang="en-GB" sz="1250" b="0" i="0" u="none" strike="noStrike" cap="none" noProof="0" dirty="0" err="1">
                <a:latin typeface="Gotham"/>
              </a:rPr>
              <a:t>yn</a:t>
            </a:r>
            <a:r>
              <a:rPr lang="en-GB" sz="1250" b="0" i="0" u="none" strike="noStrike" cap="none" noProof="0" dirty="0">
                <a:latin typeface="Gotham"/>
              </a:rPr>
              <a:t> </a:t>
            </a:r>
            <a:r>
              <a:rPr lang="en-GB" sz="1250" b="0" i="0" u="none" strike="noStrike" cap="none" noProof="0" dirty="0" err="1">
                <a:latin typeface="Gotham"/>
              </a:rPr>
              <a:t>cofnodi</a:t>
            </a:r>
            <a:r>
              <a:rPr lang="en-GB" sz="1250" b="0" i="0" u="none" strike="noStrike" cap="none" noProof="0" dirty="0">
                <a:latin typeface="Gotham"/>
              </a:rPr>
              <a:t> faint o </a:t>
            </a:r>
            <a:r>
              <a:rPr lang="en-GB" sz="1250" b="0" i="0" u="none" strike="noStrike" cap="none" noProof="0" dirty="0" err="1">
                <a:latin typeface="Gotham"/>
              </a:rPr>
              <a:t>amser</a:t>
            </a:r>
            <a:r>
              <a:rPr lang="en-GB" sz="1250" b="0" i="0" u="none" strike="noStrike" cap="none" noProof="0" dirty="0">
                <a:latin typeface="Gotham"/>
              </a:rPr>
              <a:t> a </a:t>
            </a:r>
            <a:r>
              <a:rPr lang="en-GB" sz="1250" b="0" i="0" u="none" strike="noStrike" cap="none" noProof="0" dirty="0" err="1">
                <a:latin typeface="Gotham"/>
              </a:rPr>
              <a:t>gymerodd</a:t>
            </a:r>
            <a:r>
              <a:rPr lang="en-GB" sz="1250" b="0" i="0" u="none" strike="noStrike" cap="none" noProof="0" dirty="0">
                <a:latin typeface="Gotham"/>
              </a:rPr>
              <a:t> i </a:t>
            </a:r>
            <a:r>
              <a:rPr lang="en-GB" sz="1250" b="0" i="0" u="none" strike="noStrike" cap="none" noProof="0" dirty="0" err="1">
                <a:latin typeface="Gotham"/>
              </a:rPr>
              <a:t>wneud</a:t>
            </a:r>
            <a:r>
              <a:rPr lang="en-GB" sz="1250" b="0" i="0" u="none" strike="noStrike" cap="none" noProof="0" dirty="0">
                <a:latin typeface="Gotham"/>
              </a:rPr>
              <a:t> y model </a:t>
            </a:r>
            <a:r>
              <a:rPr lang="en-GB" sz="1250" b="0" i="0" u="none" strike="noStrike" cap="none" noProof="0" dirty="0" err="1">
                <a:latin typeface="Gotham"/>
              </a:rPr>
              <a:t>a'r</a:t>
            </a:r>
            <a:r>
              <a:rPr lang="en-GB" sz="1250" b="0" i="0" u="none" strike="noStrike" cap="none" noProof="0" dirty="0">
                <a:latin typeface="Gotham"/>
              </a:rPr>
              <a:t> dull a </a:t>
            </a:r>
            <a:r>
              <a:rPr lang="en-GB" sz="1250" b="0" i="0" u="none" strike="noStrike" cap="none" noProof="0" dirty="0" err="1">
                <a:latin typeface="Gotham"/>
              </a:rPr>
              <a:t>ddefnyddiodd</a:t>
            </a:r>
            <a:r>
              <a:rPr lang="en-GB" sz="1250" b="0" i="0" u="none" strike="noStrike" cap="none" noProof="0" dirty="0">
                <a:latin typeface="Gotham"/>
              </a:rPr>
              <a:t>. </a:t>
            </a:r>
            <a:r>
              <a:rPr lang="en-GB" sz="1250" b="0" i="0" u="none" strike="noStrike" cap="none" noProof="0" dirty="0" err="1">
                <a:latin typeface="Gotham"/>
              </a:rPr>
              <a:t>Mae'n</a:t>
            </a:r>
            <a:r>
              <a:rPr lang="en-GB" sz="1250" b="0" i="0" u="none" strike="noStrike" cap="none" noProof="0" dirty="0">
                <a:latin typeface="Gotham"/>
              </a:rPr>
              <a:t> </a:t>
            </a:r>
            <a:r>
              <a:rPr lang="en-GB" sz="1250" b="0" i="0" u="none" strike="noStrike" cap="none" noProof="0" dirty="0" err="1">
                <a:latin typeface="Gotham"/>
              </a:rPr>
              <a:t>cymharu</a:t>
            </a:r>
            <a:r>
              <a:rPr lang="en-GB" sz="1250" b="0" i="0" u="none" strike="noStrike" cap="none" noProof="0" dirty="0">
                <a:latin typeface="Gotham"/>
              </a:rPr>
              <a:t> </a:t>
            </a:r>
            <a:r>
              <a:rPr lang="en-GB" sz="1250" b="0" i="0" u="none" strike="noStrike" cap="none" noProof="0" dirty="0" err="1">
                <a:latin typeface="Gotham"/>
              </a:rPr>
              <a:t>hyn</a:t>
            </a:r>
            <a:r>
              <a:rPr lang="en-GB" sz="1250" b="0" i="0" u="none" strike="noStrike" cap="none" noProof="0" dirty="0">
                <a:latin typeface="Gotham"/>
              </a:rPr>
              <a:t> ag </a:t>
            </a:r>
            <a:r>
              <a:rPr lang="en-GB" sz="1250" b="0" i="0" u="none" strike="noStrike" cap="none" noProof="0" dirty="0" err="1">
                <a:latin typeface="Gotham"/>
              </a:rPr>
              <a:t>ymdrechion</a:t>
            </a:r>
            <a:r>
              <a:rPr lang="en-GB" sz="1250" b="0" i="0" u="none" strike="noStrike" cap="none" noProof="0" dirty="0">
                <a:latin typeface="Gotham"/>
              </a:rPr>
              <a:t> </a:t>
            </a:r>
            <a:r>
              <a:rPr lang="en-GB" sz="1250" b="0" i="0" u="none" strike="noStrike" cap="none" noProof="0" dirty="0" err="1">
                <a:latin typeface="Gotham"/>
              </a:rPr>
              <a:t>blaenorol</a:t>
            </a:r>
            <a:r>
              <a:rPr lang="en-GB" sz="1250" b="0" i="0" u="none" strike="noStrike" cap="none" noProof="0" dirty="0">
                <a:latin typeface="Gotham"/>
              </a:rPr>
              <a:t>.</a:t>
            </a:r>
          </a:p>
          <a:p>
            <a:endParaRPr lang="en-GB" sz="1250" dirty="0">
              <a:latin typeface="Gotham" panose="02000504050000020004" pitchFamily="2" charset="0"/>
            </a:endParaRPr>
          </a:p>
          <a:p>
            <a:pPr lvl="0"/>
            <a:r>
              <a:rPr lang="en-GB" sz="1250" b="1" dirty="0">
                <a:solidFill>
                  <a:schemeClr val="accent1"/>
                </a:solidFill>
                <a:latin typeface="Gotham Bold"/>
                <a:sym typeface="Arial"/>
              </a:rPr>
              <a:t>5. </a:t>
            </a:r>
            <a:r>
              <a:rPr lang="en-GB" sz="1250" b="1" dirty="0" err="1">
                <a:solidFill>
                  <a:schemeClr val="accent1"/>
                </a:solidFill>
                <a:latin typeface="Gotham Bold"/>
                <a:sym typeface="Arial"/>
              </a:rPr>
              <a:t>Adborth</a:t>
            </a:r>
            <a:r>
              <a:rPr lang="en-GB" sz="1250" b="1" dirty="0">
                <a:solidFill>
                  <a:schemeClr val="accent1"/>
                </a:solidFill>
                <a:latin typeface="Gotham Bold"/>
                <a:sym typeface="Arial"/>
              </a:rPr>
              <a:t>:</a:t>
            </a:r>
            <a:endParaRPr lang="en-GB" sz="1250" dirty="0">
              <a:solidFill>
                <a:schemeClr val="accent1"/>
              </a:solidFill>
              <a:latin typeface="Gotham Bold"/>
            </a:endParaRPr>
          </a:p>
          <a:p>
            <a:pPr defTabSz="914400">
              <a:lnSpc>
                <a:spcPct val="114999"/>
              </a:lnSpc>
              <a:buClr>
                <a:srgbClr val="000000"/>
              </a:buClr>
              <a:buFont typeface="Arial"/>
              <a:defRPr/>
            </a:pPr>
            <a:r>
              <a:rPr lang="en-GB" sz="1250" u="none" strike="noStrike" cap="none" dirty="0">
                <a:latin typeface="Gotham"/>
                <a:ea typeface="Arial"/>
                <a:cs typeface="Arial"/>
                <a:sym typeface="Arial"/>
              </a:rPr>
              <a:t>Po </a:t>
            </a:r>
            <a:r>
              <a:rPr lang="en-GB" sz="1250" u="none" strike="noStrike" cap="none" dirty="0" err="1">
                <a:latin typeface="Gotham"/>
                <a:ea typeface="Arial"/>
                <a:cs typeface="Arial"/>
                <a:sym typeface="Arial"/>
              </a:rPr>
              <a:t>fwyaf</a:t>
            </a:r>
            <a:r>
              <a:rPr lang="en-GB" sz="1250" u="none" strike="noStrike" cap="none" dirty="0">
                <a:latin typeface="Gotham"/>
                <a:ea typeface="Arial"/>
                <a:cs typeface="Arial"/>
                <a:sym typeface="Arial"/>
              </a:rPr>
              <a:t> o </a:t>
            </a:r>
            <a:r>
              <a:rPr lang="en-GB" sz="1250" u="none" strike="noStrike" cap="none" dirty="0" err="1">
                <a:latin typeface="Gotham"/>
                <a:ea typeface="Arial"/>
                <a:cs typeface="Arial"/>
                <a:sym typeface="Arial"/>
              </a:rPr>
              <a:t>fodelau</a:t>
            </a:r>
            <a:r>
              <a:rPr lang="en-GB" sz="1250" u="none" strike="noStrike" cap="none" dirty="0">
                <a:latin typeface="Gotham"/>
                <a:ea typeface="Arial"/>
                <a:cs typeface="Arial"/>
                <a:sym typeface="Arial"/>
              </a:rPr>
              <a:t> y </a:t>
            </a:r>
            <a:r>
              <a:rPr lang="en-GB" sz="1250" u="none" strike="noStrike" cap="none" dirty="0" err="1">
                <a:latin typeface="Gotham"/>
                <a:ea typeface="Arial"/>
                <a:cs typeface="Arial"/>
                <a:sym typeface="Arial"/>
              </a:rPr>
              <a:t>mae'n</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eu</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gwneud</a:t>
            </a:r>
            <a:r>
              <a:rPr lang="en-GB" sz="1250" u="none" strike="noStrike" cap="none" dirty="0">
                <a:latin typeface="Gotham"/>
                <a:ea typeface="Arial"/>
                <a:cs typeface="Arial"/>
                <a:sym typeface="Arial"/>
              </a:rPr>
              <a:t>, y </a:t>
            </a:r>
            <a:r>
              <a:rPr lang="en-GB" sz="1250" u="none" strike="noStrike" cap="none" dirty="0" err="1">
                <a:latin typeface="Gotham"/>
                <a:ea typeface="Arial"/>
                <a:cs typeface="Arial"/>
                <a:sym typeface="Arial"/>
              </a:rPr>
              <a:t>mwyaf</a:t>
            </a:r>
            <a:r>
              <a:rPr lang="en-GB" sz="1250" u="none" strike="noStrike" cap="none" dirty="0">
                <a:latin typeface="Gotham"/>
                <a:ea typeface="Arial"/>
                <a:cs typeface="Arial"/>
                <a:sym typeface="Arial"/>
              </a:rPr>
              <a:t> o </a:t>
            </a:r>
            <a:r>
              <a:rPr lang="en-GB" sz="1250" u="none" strike="noStrike" cap="none" dirty="0" err="1">
                <a:latin typeface="Gotham"/>
                <a:ea typeface="Arial"/>
                <a:cs typeface="Arial"/>
                <a:sym typeface="Arial"/>
              </a:rPr>
              <a:t>wybodaeth</a:t>
            </a:r>
            <a:r>
              <a:rPr lang="en-GB" sz="1250" u="none" strike="noStrike" cap="none" dirty="0">
                <a:latin typeface="Gotham"/>
                <a:ea typeface="Arial"/>
                <a:cs typeface="Arial"/>
                <a:sym typeface="Arial"/>
              </a:rPr>
              <a:t> y </a:t>
            </a:r>
            <a:r>
              <a:rPr lang="en-GB" sz="1250" u="none" strike="noStrike" cap="none" dirty="0" err="1">
                <a:latin typeface="Gotham"/>
                <a:ea typeface="Arial"/>
                <a:cs typeface="Arial"/>
                <a:sym typeface="Arial"/>
              </a:rPr>
              <a:t>mae'n</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ei</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storio</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Mae'n</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defnyddio'r</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wybodaeth</a:t>
            </a:r>
            <a:r>
              <a:rPr lang="en-GB" sz="1250" u="none" strike="noStrike" cap="none" dirty="0">
                <a:latin typeface="Gotham"/>
                <a:ea typeface="Arial"/>
                <a:cs typeface="Arial"/>
                <a:sym typeface="Arial"/>
              </a:rPr>
              <a:t> hon i </a:t>
            </a:r>
            <a:r>
              <a:rPr lang="en-GB" sz="1250" u="none" strike="noStrike" cap="none" dirty="0" err="1">
                <a:latin typeface="Gotham"/>
                <a:ea typeface="Arial"/>
                <a:cs typeface="Arial"/>
                <a:sym typeface="Arial"/>
              </a:rPr>
              <a:t>wneud</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dewisiadau</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gwell</a:t>
            </a:r>
            <a:r>
              <a:rPr lang="en-GB" sz="1250" u="none" strike="noStrike" cap="none" dirty="0">
                <a:latin typeface="Gotham"/>
                <a:ea typeface="Arial"/>
                <a:cs typeface="Arial"/>
                <a:sym typeface="Arial"/>
              </a:rPr>
              <a:t> am y dull </a:t>
            </a:r>
            <a:r>
              <a:rPr lang="en-GB" sz="1250" u="none" strike="noStrike" cap="none" dirty="0" err="1">
                <a:latin typeface="Gotham"/>
                <a:ea typeface="Arial"/>
                <a:cs typeface="Arial"/>
                <a:sym typeface="Arial"/>
              </a:rPr>
              <a:t>a'r</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blociau</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i'w</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defnyddio</a:t>
            </a:r>
            <a:r>
              <a:rPr lang="en-GB" sz="1250" u="none" strike="noStrike" cap="none" dirty="0">
                <a:latin typeface="Gotham"/>
                <a:ea typeface="Arial"/>
                <a:cs typeface="Arial"/>
                <a:sym typeface="Arial"/>
              </a:rPr>
              <a:t> y </a:t>
            </a:r>
            <a:r>
              <a:rPr lang="en-GB" sz="1250" u="none" strike="noStrike" cap="none" dirty="0" err="1">
                <a:latin typeface="Gotham"/>
                <a:ea typeface="Arial"/>
                <a:cs typeface="Arial"/>
                <a:sym typeface="Arial"/>
              </a:rPr>
              <a:t>tro</a:t>
            </a:r>
            <a:r>
              <a:rPr lang="en-GB" sz="1250" u="none" strike="noStrike" cap="none" dirty="0">
                <a:latin typeface="Gotham"/>
                <a:ea typeface="Arial"/>
                <a:cs typeface="Arial"/>
                <a:sym typeface="Arial"/>
              </a:rPr>
              <a:t> </a:t>
            </a:r>
            <a:r>
              <a:rPr lang="en-GB" sz="1250" u="none" strike="noStrike" cap="none" dirty="0" err="1">
                <a:latin typeface="Gotham"/>
                <a:ea typeface="Arial"/>
                <a:cs typeface="Arial"/>
                <a:sym typeface="Arial"/>
              </a:rPr>
              <a:t>nesaf</a:t>
            </a:r>
            <a:r>
              <a:rPr lang="en-GB" sz="1250" u="none" strike="noStrike" cap="none" dirty="0">
                <a:latin typeface="Gotham"/>
                <a:ea typeface="Arial"/>
                <a:cs typeface="Arial"/>
                <a:sym typeface="Arial"/>
              </a:rPr>
              <a:t>.</a:t>
            </a:r>
            <a:r>
              <a:rPr lang="en-GB" sz="1250" dirty="0">
                <a:latin typeface="Gotham"/>
                <a:ea typeface="Arial"/>
                <a:cs typeface="Arial"/>
                <a:sym typeface="Arial"/>
              </a:rPr>
              <a:t> </a:t>
            </a:r>
            <a:endParaRPr lang="en-GB" sz="1250" dirty="0">
              <a:latin typeface="Gotham" panose="02000504050000020004" pitchFamily="2" charset="0"/>
            </a:endParaRPr>
          </a:p>
        </p:txBody>
      </p:sp>
    </p:spTree>
    <p:extLst>
      <p:ext uri="{BB962C8B-B14F-4D97-AF65-F5344CB8AC3E}">
        <p14:creationId xmlns:p14="http://schemas.microsoft.com/office/powerpoint/2010/main" val="339327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A113-CBFE-4651-B2A3-928E3D74D017}"/>
              </a:ext>
            </a:extLst>
          </p:cNvPr>
          <p:cNvSpPr>
            <a:spLocks noGrp="1"/>
          </p:cNvSpPr>
          <p:nvPr>
            <p:ph type="title"/>
          </p:nvPr>
        </p:nvSpPr>
        <p:spPr>
          <a:xfrm>
            <a:off x="623889" y="333375"/>
            <a:ext cx="8891142" cy="1525588"/>
          </a:xfrm>
        </p:spPr>
        <p:txBody>
          <a:bodyPr/>
          <a:lstStyle/>
          <a:p>
            <a:pPr>
              <a:lnSpc>
                <a:spcPct val="100000"/>
              </a:lnSpc>
              <a:spcBef>
                <a:spcPts val="0"/>
              </a:spcBef>
            </a:pPr>
            <a:r>
              <a:rPr lang="en-GB" dirty="0">
                <a:latin typeface="Gotham Bold" panose="02000803030000020004" pitchFamily="2" charset="0"/>
                <a:ea typeface="Arial"/>
                <a:cs typeface="Arial"/>
                <a:sym typeface="Arial"/>
              </a:rPr>
              <a:t>Her </a:t>
            </a:r>
            <a:br>
              <a:rPr lang="en-GB" dirty="0">
                <a:latin typeface="Gotham Bold" panose="02000803030000020004" pitchFamily="2" charset="0"/>
                <a:ea typeface="Arial"/>
                <a:cs typeface="Arial"/>
              </a:rPr>
            </a:br>
            <a:r>
              <a:rPr lang="en-GB" i="1" dirty="0" err="1">
                <a:latin typeface="Gotham Bold" panose="02000803030000020004" pitchFamily="2" charset="0"/>
                <a:ea typeface="Arial"/>
                <a:cs typeface="Arial"/>
              </a:rPr>
              <a:t>Rhannu</a:t>
            </a:r>
            <a:r>
              <a:rPr lang="en-GB" i="1" dirty="0">
                <a:latin typeface="Gotham Bold" panose="02000803030000020004" pitchFamily="2" charset="0"/>
                <a:ea typeface="Arial"/>
                <a:cs typeface="Arial"/>
              </a:rPr>
              <a:t> </a:t>
            </a:r>
            <a:r>
              <a:rPr lang="en-GB" i="1" dirty="0" err="1">
                <a:latin typeface="Gotham Bold" panose="02000803030000020004" pitchFamily="2" charset="0"/>
                <a:ea typeface="Arial"/>
                <a:cs typeface="Arial"/>
              </a:rPr>
              <a:t>i</a:t>
            </a:r>
            <a:r>
              <a:rPr lang="en-GB" i="1" dirty="0">
                <a:latin typeface="Gotham Bold" panose="02000803030000020004" pitchFamily="2" charset="0"/>
                <a:ea typeface="Arial"/>
                <a:cs typeface="Arial"/>
              </a:rPr>
              <a:t> </a:t>
            </a:r>
            <a:r>
              <a:rPr lang="en-GB" i="1" dirty="0" err="1">
                <a:latin typeface="Gotham Bold" panose="02000803030000020004" pitchFamily="2" charset="0"/>
                <a:ea typeface="Arial"/>
                <a:cs typeface="Arial"/>
              </a:rPr>
              <a:t>dimau</a:t>
            </a:r>
            <a:r>
              <a:rPr lang="en-GB" i="1" dirty="0">
                <a:latin typeface="Gotham Bold" panose="02000803030000020004" pitchFamily="2" charset="0"/>
                <a:ea typeface="Arial"/>
                <a:cs typeface="Arial"/>
                <a:sym typeface="Arial"/>
              </a:rPr>
              <a:t> </a:t>
            </a:r>
            <a:endParaRPr lang="en-GB" i="1" dirty="0">
              <a:latin typeface="Gotham Bold" panose="02000803030000020004" pitchFamily="2" charset="0"/>
            </a:endParaRPr>
          </a:p>
        </p:txBody>
      </p:sp>
      <p:pic>
        <p:nvPicPr>
          <p:cNvPr id="8" name="Google Shape;291;p12">
            <a:extLst>
              <a:ext uri="{FF2B5EF4-FFF2-40B4-BE49-F238E27FC236}">
                <a16:creationId xmlns:a16="http://schemas.microsoft.com/office/drawing/2014/main" id="{EC856C96-0885-4BC4-8241-649312D4F2F9}"/>
              </a:ext>
            </a:extLst>
          </p:cNvPr>
          <p:cNvPicPr preferRelativeResize="0">
            <a:picLocks noGrp="1"/>
          </p:cNvPicPr>
          <p:nvPr>
            <p:ph type="pic" sz="quarter" idx="15"/>
          </p:nvPr>
        </p:nvPicPr>
        <p:blipFill rotWithShape="1">
          <a:blip r:embed="rId3">
            <a:alphaModFix/>
          </a:blip>
          <a:srcRect l="6923" r="6923"/>
          <a:stretch/>
        </p:blipFill>
        <p:spPr>
          <a:xfrm>
            <a:off x="8410073" y="2622884"/>
            <a:ext cx="3604627" cy="4235116"/>
          </a:xfrm>
          <a:prstGeom prst="rect">
            <a:avLst/>
          </a:prstGeom>
          <a:noFill/>
          <a:ln>
            <a:noFill/>
          </a:ln>
        </p:spPr>
      </p:pic>
      <p:grpSp>
        <p:nvGrpSpPr>
          <p:cNvPr id="21" name="Group 20">
            <a:extLst>
              <a:ext uri="{FF2B5EF4-FFF2-40B4-BE49-F238E27FC236}">
                <a16:creationId xmlns:a16="http://schemas.microsoft.com/office/drawing/2014/main" id="{910413D4-B065-4720-94EB-10DB0ECCDD52}"/>
              </a:ext>
            </a:extLst>
          </p:cNvPr>
          <p:cNvGrpSpPr/>
          <p:nvPr/>
        </p:nvGrpSpPr>
        <p:grpSpPr>
          <a:xfrm>
            <a:off x="131061" y="1890753"/>
            <a:ext cx="2952000" cy="1927475"/>
            <a:chOff x="719889" y="2897188"/>
            <a:chExt cx="2952000" cy="2178050"/>
          </a:xfrm>
        </p:grpSpPr>
        <p:sp>
          <p:nvSpPr>
            <p:cNvPr id="14" name="Google Shape;311;p14">
              <a:extLst>
                <a:ext uri="{FF2B5EF4-FFF2-40B4-BE49-F238E27FC236}">
                  <a16:creationId xmlns:a16="http://schemas.microsoft.com/office/drawing/2014/main" id="{51E6284A-5AFA-4075-80BC-320ADC8DC077}"/>
                </a:ext>
              </a:extLst>
            </p:cNvPr>
            <p:cNvSpPr txBox="1">
              <a:spLocks/>
            </p:cNvSpPr>
            <p:nvPr/>
          </p:nvSpPr>
          <p:spPr>
            <a:xfrm>
              <a:off x="719889" y="3023238"/>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1200"/>
                <a:buNone/>
              </a:pP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sicrhau</a:t>
              </a:r>
              <a:r>
                <a:rPr lang="en-GB" sz="1200" dirty="0">
                  <a:latin typeface="Gotham" panose="02000504050000020004" pitchFamily="2" charset="0"/>
                </a:rPr>
                <a:t> bod y </a:t>
              </a:r>
              <a:r>
                <a:rPr lang="en-GB" sz="1200" dirty="0" err="1">
                  <a:latin typeface="Gotham" panose="02000504050000020004" pitchFamily="2" charset="0"/>
                </a:rPr>
                <a:t>tîm</a:t>
              </a:r>
              <a:r>
                <a:rPr lang="en-GB" sz="1200" dirty="0">
                  <a:latin typeface="Gotham" panose="02000504050000020004" pitchFamily="2" charset="0"/>
                </a:rPr>
                <a:t> </a:t>
              </a:r>
              <a:r>
                <a:rPr lang="en-GB" sz="1200" dirty="0" err="1">
                  <a:latin typeface="Gotham" panose="02000504050000020004" pitchFamily="2" charset="0"/>
                </a:rPr>
                <a:t>cyfan</a:t>
              </a:r>
              <a:r>
                <a:rPr lang="en-GB" sz="1200" dirty="0">
                  <a:latin typeface="Gotham" panose="02000504050000020004" pitchFamily="2" charset="0"/>
                </a:rPr>
                <a:t> </a:t>
              </a:r>
              <a:r>
                <a:rPr lang="en-GB" sz="1200" dirty="0" err="1">
                  <a:latin typeface="Gotham" panose="02000504050000020004" pitchFamily="2" charset="0"/>
                </a:rPr>
                <a:t>a'r</a:t>
              </a:r>
              <a:r>
                <a:rPr lang="en-GB" sz="1200" dirty="0">
                  <a:latin typeface="Gotham" panose="02000504050000020004" pitchFamily="2" charset="0"/>
                </a:rPr>
                <a:t> </a:t>
              </a:r>
              <a:r>
                <a:rPr lang="en-GB" sz="1200" dirty="0" err="1">
                  <a:latin typeface="Gotham" panose="02000504050000020004" pitchFamily="2" charset="0"/>
                </a:rPr>
                <a:t>prosiect</a:t>
              </a:r>
              <a:r>
                <a:rPr lang="en-GB" sz="1200" dirty="0">
                  <a:latin typeface="Gotham" panose="02000504050000020004" pitchFamily="2" charset="0"/>
                </a:rPr>
                <a:t> </a:t>
              </a:r>
              <a:r>
                <a:rPr lang="en-GB" sz="1200" dirty="0" err="1">
                  <a:latin typeface="Gotham" panose="02000504050000020004" pitchFamily="2" charset="0"/>
                </a:rPr>
                <a:t>ar</a:t>
              </a:r>
              <a:r>
                <a:rPr lang="en-GB" sz="1200" dirty="0">
                  <a:latin typeface="Gotham" panose="02000504050000020004" pitchFamily="2" charset="0"/>
                </a:rPr>
                <a:t> y </a:t>
              </a:r>
              <a:r>
                <a:rPr lang="en-GB" sz="1200" dirty="0" err="1">
                  <a:latin typeface="Gotham" panose="02000504050000020004" pitchFamily="2" charset="0"/>
                </a:rPr>
                <a:t>trywydd</a:t>
              </a:r>
              <a:r>
                <a:rPr lang="en-GB" sz="1200" dirty="0">
                  <a:latin typeface="Gotham" panose="02000504050000020004" pitchFamily="2" charset="0"/>
                </a:rPr>
                <a:t> </a:t>
              </a:r>
              <a:r>
                <a:rPr lang="en-GB" sz="1200" dirty="0" err="1">
                  <a:latin typeface="Gotham" panose="02000504050000020004" pitchFamily="2" charset="0"/>
                </a:rPr>
                <a:t>iawn</a:t>
              </a:r>
              <a:endParaRPr lang="en-GB" sz="1200" dirty="0">
                <a:latin typeface="Gotham" panose="02000504050000020004" pitchFamily="2" charset="0"/>
              </a:endParaRPr>
            </a:p>
          </p:txBody>
        </p:sp>
        <p:sp>
          <p:nvSpPr>
            <p:cNvPr id="15" name="Google Shape;315;p14">
              <a:extLst>
                <a:ext uri="{FF2B5EF4-FFF2-40B4-BE49-F238E27FC236}">
                  <a16:creationId xmlns:a16="http://schemas.microsoft.com/office/drawing/2014/main" id="{558B8A20-B427-459A-B4C6-9E0ABDF411FE}"/>
                </a:ext>
              </a:extLst>
            </p:cNvPr>
            <p:cNvSpPr txBox="1">
              <a:spLocks/>
            </p:cNvSpPr>
            <p:nvPr/>
          </p:nvSpPr>
          <p:spPr>
            <a:xfrm>
              <a:off x="719889" y="2897188"/>
              <a:ext cx="2520000" cy="441053"/>
            </a:xfrm>
            <a:prstGeom prst="rect">
              <a:avLst/>
            </a:prstGeom>
            <a:solidFill>
              <a:schemeClr val="accent2"/>
            </a:solidFill>
            <a:ln>
              <a:noFill/>
            </a:ln>
          </p:spPr>
          <p:txBody>
            <a:bodyPr spcFirstLastPara="1" wrap="square" lIns="144000" tIns="0" rIns="0" bIns="36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sz="1600" b="1" dirty="0" err="1">
                  <a:latin typeface="Gotham Bold" panose="02000803030000020004" pitchFamily="2" charset="0"/>
                </a:rPr>
                <a:t>Rheolwr</a:t>
              </a:r>
              <a:r>
                <a:rPr lang="en-GB" sz="1600" b="1" dirty="0">
                  <a:latin typeface="Gotham Bold" panose="02000803030000020004" pitchFamily="2" charset="0"/>
                </a:rPr>
                <a:t> </a:t>
              </a:r>
              <a:r>
                <a:rPr lang="en-GB" sz="1600" b="1" dirty="0" err="1">
                  <a:latin typeface="Gotham Bold" panose="02000803030000020004" pitchFamily="2" charset="0"/>
                </a:rPr>
                <a:t>Prosiect</a:t>
              </a:r>
              <a:endParaRPr lang="en-GB" sz="1600" dirty="0">
                <a:latin typeface="Gotham Bold" panose="02000803030000020004" pitchFamily="2" charset="0"/>
              </a:endParaRPr>
            </a:p>
          </p:txBody>
        </p:sp>
      </p:grpSp>
      <p:grpSp>
        <p:nvGrpSpPr>
          <p:cNvPr id="22" name="Group 21">
            <a:extLst>
              <a:ext uri="{FF2B5EF4-FFF2-40B4-BE49-F238E27FC236}">
                <a16:creationId xmlns:a16="http://schemas.microsoft.com/office/drawing/2014/main" id="{5A84B809-6287-41D3-8EDA-A55CFBFAC716}"/>
              </a:ext>
            </a:extLst>
          </p:cNvPr>
          <p:cNvGrpSpPr/>
          <p:nvPr/>
        </p:nvGrpSpPr>
        <p:grpSpPr>
          <a:xfrm>
            <a:off x="3302261" y="2325305"/>
            <a:ext cx="2793740" cy="2119204"/>
            <a:chOff x="3874151" y="2897188"/>
            <a:chExt cx="2964799" cy="2178050"/>
          </a:xfrm>
        </p:grpSpPr>
        <p:sp>
          <p:nvSpPr>
            <p:cNvPr id="13" name="Google Shape;310;p14">
              <a:extLst>
                <a:ext uri="{FF2B5EF4-FFF2-40B4-BE49-F238E27FC236}">
                  <a16:creationId xmlns:a16="http://schemas.microsoft.com/office/drawing/2014/main" id="{4D46B4AA-0BDF-476E-BA21-38B779B9BA66}"/>
                </a:ext>
              </a:extLst>
            </p:cNvPr>
            <p:cNvSpPr txBox="1">
              <a:spLocks/>
            </p:cNvSpPr>
            <p:nvPr/>
          </p:nvSpPr>
          <p:spPr>
            <a:xfrm>
              <a:off x="3886950" y="3023238"/>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dirty="0">
                  <a:latin typeface="Gotham" panose="02000504050000020004" pitchFamily="2" charset="0"/>
                </a:rPr>
                <a:t>Y </a:t>
              </a:r>
              <a:r>
                <a:rPr lang="en-GB" sz="1200" dirty="0" err="1">
                  <a:latin typeface="Gotham" panose="02000504050000020004" pitchFamily="2" charset="0"/>
                </a:rPr>
                <a:t>meddyliau</a:t>
              </a:r>
              <a:r>
                <a:rPr lang="en-GB" sz="1200" dirty="0">
                  <a:latin typeface="Gotham" panose="02000504050000020004" pitchFamily="2" charset="0"/>
                </a:rPr>
                <a:t> </a:t>
              </a:r>
              <a:r>
                <a:rPr lang="en-GB" sz="1200" dirty="0" err="1">
                  <a:latin typeface="Gotham" panose="02000504050000020004" pitchFamily="2" charset="0"/>
                </a:rPr>
                <a:t>creadigol</a:t>
              </a:r>
              <a:r>
                <a:rPr lang="en-GB" sz="1200" dirty="0">
                  <a:latin typeface="Gotham" panose="02000504050000020004" pitchFamily="2" charset="0"/>
                </a:rPr>
                <a:t> y </a:t>
              </a:r>
              <a:r>
                <a:rPr lang="en-GB" sz="1200" dirty="0" err="1">
                  <a:latin typeface="Gotham" panose="02000504050000020004" pitchFamily="2" charset="0"/>
                </a:rPr>
                <a:t>tu</a:t>
              </a:r>
              <a:r>
                <a:rPr lang="en-GB" sz="1200" dirty="0">
                  <a:latin typeface="Gotham" panose="02000504050000020004" pitchFamily="2" charset="0"/>
                </a:rPr>
                <a:t> </a:t>
              </a:r>
              <a:r>
                <a:rPr lang="en-GB" sz="1200" dirty="0" err="1">
                  <a:latin typeface="Gotham" panose="02000504050000020004" pitchFamily="2" charset="0"/>
                </a:rPr>
                <a:t>ôl</a:t>
              </a:r>
              <a:r>
                <a:rPr lang="en-GB" sz="1200" dirty="0">
                  <a:latin typeface="Gotham" panose="02000504050000020004" pitchFamily="2" charset="0"/>
                </a:rPr>
                <a:t> </a:t>
              </a:r>
              <a:r>
                <a:rPr lang="en-GB" sz="1200" dirty="0" err="1">
                  <a:latin typeface="Gotham" panose="02000504050000020004" pitchFamily="2" charset="0"/>
                </a:rPr>
                <a:t>i'ch</a:t>
              </a:r>
              <a:r>
                <a:rPr lang="en-GB" sz="1200" dirty="0">
                  <a:latin typeface="Gotham" panose="02000504050000020004" pitchFamily="2" charset="0"/>
                </a:rPr>
                <a:t> </a:t>
              </a:r>
              <a:r>
                <a:rPr lang="en-GB" sz="1200" dirty="0" err="1">
                  <a:latin typeface="Gotham" panose="02000504050000020004" pitchFamily="2" charset="0"/>
                </a:rPr>
                <a:t>rhaglen</a:t>
              </a:r>
              <a:r>
                <a:rPr lang="en-GB" sz="1200" dirty="0">
                  <a:latin typeface="Gotham" panose="02000504050000020004" pitchFamily="2" charset="0"/>
                </a:rPr>
                <a:t> - </a:t>
              </a: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gyfrifol</a:t>
              </a:r>
              <a:r>
                <a:rPr lang="en-GB" sz="1200" dirty="0">
                  <a:latin typeface="Gotham" panose="02000504050000020004" pitchFamily="2" charset="0"/>
                </a:rPr>
                <a:t> am </a:t>
              </a:r>
              <a:r>
                <a:rPr lang="en-GB" sz="1200" dirty="0" err="1">
                  <a:latin typeface="Gotham" panose="02000504050000020004" pitchFamily="2" charset="0"/>
                </a:rPr>
                <a:t>greu</a:t>
              </a:r>
              <a:r>
                <a:rPr lang="en-GB" sz="1200" dirty="0">
                  <a:latin typeface="Gotham" panose="02000504050000020004" pitchFamily="2" charset="0"/>
                </a:rPr>
                <a:t> </a:t>
              </a:r>
              <a:r>
                <a:rPr lang="en-GB" sz="1200" dirty="0" err="1">
                  <a:latin typeface="Gotham" panose="02000504050000020004" pitchFamily="2" charset="0"/>
                </a:rPr>
                <a:t>siart</a:t>
              </a:r>
              <a:r>
                <a:rPr lang="en-GB" sz="1200" dirty="0">
                  <a:latin typeface="Gotham" panose="02000504050000020004" pitchFamily="2" charset="0"/>
                </a:rPr>
                <a:t> </a:t>
              </a:r>
              <a:r>
                <a:rPr lang="en-GB" sz="1200" dirty="0" err="1">
                  <a:latin typeface="Gotham" panose="02000504050000020004" pitchFamily="2" charset="0"/>
                </a:rPr>
                <a:t>llif</a:t>
              </a:r>
              <a:r>
                <a:rPr lang="en-GB" sz="1200" dirty="0">
                  <a:latin typeface="Gotham" panose="02000504050000020004" pitchFamily="2" charset="0"/>
                </a:rPr>
                <a:t> </a:t>
              </a:r>
              <a:r>
                <a:rPr lang="en-GB" sz="1200" dirty="0" err="1">
                  <a:latin typeface="Gotham" panose="02000504050000020004" pitchFamily="2" charset="0"/>
                </a:rPr>
                <a:t>ar</a:t>
              </a:r>
              <a:r>
                <a:rPr lang="en-GB" sz="1200" dirty="0">
                  <a:latin typeface="Gotham" panose="02000504050000020004" pitchFamily="2" charset="0"/>
                </a:rPr>
                <a:t> </a:t>
              </a:r>
              <a:r>
                <a:rPr lang="en-GB" sz="1200" dirty="0" err="1">
                  <a:latin typeface="Gotham" panose="02000504050000020004" pitchFamily="2" charset="0"/>
                </a:rPr>
                <a:t>gyfer</a:t>
              </a:r>
              <a:r>
                <a:rPr lang="en-GB" sz="1200" dirty="0">
                  <a:latin typeface="Gotham" panose="02000504050000020004" pitchFamily="2" charset="0"/>
                </a:rPr>
                <a:t> </a:t>
              </a:r>
              <a:r>
                <a:rPr lang="en-GB" sz="1200" dirty="0" err="1">
                  <a:latin typeface="Gotham" panose="02000504050000020004" pitchFamily="2" charset="0"/>
                </a:rPr>
                <a:t>eich</a:t>
              </a:r>
              <a:r>
                <a:rPr lang="en-GB" sz="1200" dirty="0">
                  <a:latin typeface="Gotham" panose="02000504050000020004" pitchFamily="2" charset="0"/>
                </a:rPr>
                <a:t> </a:t>
              </a:r>
              <a:r>
                <a:rPr lang="en-GB" sz="1200" dirty="0" err="1">
                  <a:latin typeface="Gotham" panose="02000504050000020004" pitchFamily="2" charset="0"/>
                </a:rPr>
                <a:t>cynnyrch</a:t>
              </a:r>
              <a:r>
                <a:rPr lang="en-GB" sz="1200" dirty="0">
                  <a:latin typeface="Gotham" panose="02000504050000020004" pitchFamily="2" charset="0"/>
                </a:rPr>
                <a:t>, </a:t>
              </a:r>
              <a:r>
                <a:rPr lang="en-GB" sz="1200" dirty="0" err="1">
                  <a:latin typeface="Gotham" panose="02000504050000020004" pitchFamily="2" charset="0"/>
                </a:rPr>
                <a:t>fel</a:t>
              </a:r>
              <a:r>
                <a:rPr lang="en-GB" sz="1200" dirty="0">
                  <a:latin typeface="Gotham" panose="02000504050000020004" pitchFamily="2" charset="0"/>
                </a:rPr>
                <a:t> y </a:t>
              </a:r>
              <a:r>
                <a:rPr lang="en-GB" sz="1200" dirty="0" err="1">
                  <a:latin typeface="Gotham" panose="02000504050000020004" pitchFamily="2" charset="0"/>
                </a:rPr>
                <a:t>rhai</a:t>
              </a:r>
              <a:r>
                <a:rPr lang="en-GB" sz="1200" dirty="0">
                  <a:latin typeface="Gotham" panose="02000504050000020004" pitchFamily="2" charset="0"/>
                </a:rPr>
                <a:t> </a:t>
              </a:r>
              <a:r>
                <a:rPr lang="en-GB" sz="1200" dirty="0" err="1">
                  <a:latin typeface="Gotham" panose="02000504050000020004" pitchFamily="2" charset="0"/>
                </a:rPr>
                <a:t>o'r</a:t>
              </a:r>
              <a:r>
                <a:rPr lang="en-GB" sz="1200" dirty="0">
                  <a:latin typeface="Gotham" panose="02000504050000020004" pitchFamily="2" charset="0"/>
                </a:rPr>
                <a:t> </a:t>
              </a:r>
              <a:r>
                <a:rPr lang="en-GB" sz="1200" dirty="0" err="1">
                  <a:latin typeface="Gotham" panose="02000504050000020004" pitchFamily="2" charset="0"/>
                </a:rPr>
                <a:t>gweithdy</a:t>
              </a:r>
              <a:r>
                <a:rPr lang="en-GB" sz="1200" dirty="0">
                  <a:latin typeface="Gotham" panose="02000504050000020004" pitchFamily="2" charset="0"/>
                </a:rPr>
                <a:t> ‘</a:t>
              </a:r>
              <a:r>
                <a:rPr lang="en-GB" sz="1200" dirty="0" err="1">
                  <a:latin typeface="Gotham" panose="02000504050000020004" pitchFamily="2" charset="0"/>
                </a:rPr>
                <a:t>Dysgu</a:t>
              </a:r>
              <a:r>
                <a:rPr lang="en-GB" sz="1200" dirty="0">
                  <a:latin typeface="Gotham" panose="02000504050000020004" pitchFamily="2" charset="0"/>
                </a:rPr>
                <a:t> </a:t>
              </a:r>
              <a:r>
                <a:rPr lang="en-GB" sz="1200" dirty="0" err="1">
                  <a:latin typeface="Gotham" panose="02000504050000020004" pitchFamily="2" charset="0"/>
                </a:rPr>
                <a:t>Peirianyddol</a:t>
              </a:r>
              <a:r>
                <a:rPr lang="en-GB" sz="1200" dirty="0">
                  <a:latin typeface="Gotham" panose="02000504050000020004" pitchFamily="2" charset="0"/>
                </a:rPr>
                <a:t> </a:t>
              </a:r>
              <a:r>
                <a:rPr lang="en-GB" sz="1200" dirty="0" err="1">
                  <a:latin typeface="Gotham" panose="02000504050000020004" pitchFamily="2" charset="0"/>
                </a:rPr>
                <a:t>nawr</a:t>
              </a:r>
              <a:r>
                <a:rPr lang="en-GB" sz="1200" dirty="0">
                  <a:latin typeface="Gotham" panose="02000504050000020004" pitchFamily="2" charset="0"/>
                </a:rPr>
                <a:t>’.</a:t>
              </a:r>
            </a:p>
          </p:txBody>
        </p:sp>
        <p:sp>
          <p:nvSpPr>
            <p:cNvPr id="16" name="Google Shape;316;p14">
              <a:extLst>
                <a:ext uri="{FF2B5EF4-FFF2-40B4-BE49-F238E27FC236}">
                  <a16:creationId xmlns:a16="http://schemas.microsoft.com/office/drawing/2014/main" id="{B639CB6E-278C-4930-B226-5CF18A3C7B6E}"/>
                </a:ext>
              </a:extLst>
            </p:cNvPr>
            <p:cNvSpPr txBox="1">
              <a:spLocks/>
            </p:cNvSpPr>
            <p:nvPr/>
          </p:nvSpPr>
          <p:spPr>
            <a:xfrm>
              <a:off x="3874151" y="2897188"/>
              <a:ext cx="2863716" cy="453022"/>
            </a:xfrm>
            <a:prstGeom prst="rect">
              <a:avLst/>
            </a:prstGeom>
            <a:solidFill>
              <a:schemeClr val="accent2"/>
            </a:solidFill>
            <a:ln>
              <a:noFill/>
            </a:ln>
          </p:spPr>
          <p:txBody>
            <a:bodyPr spcFirstLastPara="1" wrap="square" lIns="144000" tIns="0" rIns="0" bIns="36000" anchor="ctr" anchorCtr="0">
              <a:no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sz="1600" b="1" dirty="0" err="1">
                  <a:latin typeface="Gotham Bold" panose="02000803030000020004" pitchFamily="2" charset="0"/>
                </a:rPr>
                <a:t>Arweinydd</a:t>
              </a:r>
              <a:r>
                <a:rPr lang="en-GB" sz="1600" b="1" dirty="0">
                  <a:latin typeface="Gotham Bold" panose="02000803030000020004" pitchFamily="2" charset="0"/>
                </a:rPr>
                <a:t> </a:t>
              </a:r>
              <a:r>
                <a:rPr lang="en-GB" sz="1600" b="1" dirty="0" err="1">
                  <a:latin typeface="Gotham Bold" panose="02000803030000020004" pitchFamily="2" charset="0"/>
                </a:rPr>
                <a:t>Meddalwedd</a:t>
              </a:r>
              <a:endParaRPr lang="en-GB" sz="1600" dirty="0">
                <a:latin typeface="Gotham Bold" panose="02000803030000020004" pitchFamily="2" charset="0"/>
              </a:endParaRPr>
            </a:p>
          </p:txBody>
        </p:sp>
      </p:grpSp>
      <p:grpSp>
        <p:nvGrpSpPr>
          <p:cNvPr id="23" name="Group 22">
            <a:extLst>
              <a:ext uri="{FF2B5EF4-FFF2-40B4-BE49-F238E27FC236}">
                <a16:creationId xmlns:a16="http://schemas.microsoft.com/office/drawing/2014/main" id="{CF92B7EE-B453-406F-8F1B-4163C2131344}"/>
              </a:ext>
            </a:extLst>
          </p:cNvPr>
          <p:cNvGrpSpPr/>
          <p:nvPr/>
        </p:nvGrpSpPr>
        <p:grpSpPr>
          <a:xfrm>
            <a:off x="131061" y="4032735"/>
            <a:ext cx="2624171" cy="2052000"/>
            <a:chOff x="719889" y="5269623"/>
            <a:chExt cx="2952000" cy="2197907"/>
          </a:xfrm>
        </p:grpSpPr>
        <p:sp>
          <p:nvSpPr>
            <p:cNvPr id="10" name="Google Shape;307;p14">
              <a:extLst>
                <a:ext uri="{FF2B5EF4-FFF2-40B4-BE49-F238E27FC236}">
                  <a16:creationId xmlns:a16="http://schemas.microsoft.com/office/drawing/2014/main" id="{7C349FBE-CC65-4F24-905A-46716E6E4069}"/>
                </a:ext>
              </a:extLst>
            </p:cNvPr>
            <p:cNvSpPr txBox="1">
              <a:spLocks/>
            </p:cNvSpPr>
            <p:nvPr/>
          </p:nvSpPr>
          <p:spPr>
            <a:xfrm>
              <a:off x="719889" y="5415530"/>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gyfrifol</a:t>
              </a:r>
              <a:r>
                <a:rPr lang="en-GB" sz="1200" dirty="0">
                  <a:latin typeface="Gotham" panose="02000504050000020004" pitchFamily="2" charset="0"/>
                </a:rPr>
                <a:t> am </a:t>
              </a:r>
              <a:r>
                <a:rPr lang="en-GB" sz="1200" dirty="0" err="1">
                  <a:latin typeface="Gotham" panose="02000504050000020004" pitchFamily="2" charset="0"/>
                </a:rPr>
                <a:t>feddwl</a:t>
              </a:r>
              <a:r>
                <a:rPr lang="en-GB" sz="1200" dirty="0">
                  <a:latin typeface="Gotham" panose="02000504050000020004" pitchFamily="2" charset="0"/>
                </a:rPr>
                <a:t> am </a:t>
              </a:r>
              <a:r>
                <a:rPr lang="en-GB" sz="1200" dirty="0" err="1">
                  <a:latin typeface="Gotham" panose="02000504050000020004" pitchFamily="2" charset="0"/>
                </a:rPr>
                <a:t>ble</a:t>
              </a:r>
              <a:r>
                <a:rPr lang="en-GB" sz="1200" dirty="0">
                  <a:latin typeface="Gotham" panose="02000504050000020004" pitchFamily="2" charset="0"/>
                </a:rPr>
                <a:t> a </a:t>
              </a:r>
              <a:r>
                <a:rPr lang="en-GB" sz="1200" dirty="0" err="1">
                  <a:latin typeface="Gotham" panose="02000504050000020004" pitchFamily="2" charset="0"/>
                </a:rPr>
                <a:t>sut</a:t>
              </a:r>
              <a:r>
                <a:rPr lang="en-GB" sz="1200" dirty="0">
                  <a:latin typeface="Gotham" panose="02000504050000020004" pitchFamily="2" charset="0"/>
                </a:rPr>
                <a:t> </a:t>
              </a:r>
              <a:r>
                <a:rPr lang="en-GB" sz="1200" dirty="0" err="1">
                  <a:latin typeface="Gotham" panose="02000504050000020004" pitchFamily="2" charset="0"/>
                </a:rPr>
                <a:t>i</a:t>
              </a:r>
              <a:r>
                <a:rPr lang="en-GB" sz="1200" dirty="0">
                  <a:latin typeface="Gotham" panose="02000504050000020004" pitchFamily="2" charset="0"/>
                </a:rPr>
                <a:t> </a:t>
              </a:r>
              <a:r>
                <a:rPr lang="en-GB" sz="1200" dirty="0" err="1">
                  <a:latin typeface="Gotham" panose="02000504050000020004" pitchFamily="2" charset="0"/>
                </a:rPr>
                <a:t>ddod</a:t>
              </a:r>
              <a:r>
                <a:rPr lang="en-GB" sz="1200" dirty="0">
                  <a:latin typeface="Gotham" panose="02000504050000020004" pitchFamily="2" charset="0"/>
                </a:rPr>
                <a:t> o </a:t>
              </a:r>
              <a:r>
                <a:rPr lang="en-GB" sz="1200" dirty="0" err="1">
                  <a:latin typeface="Gotham" panose="02000504050000020004" pitchFamily="2" charset="0"/>
                </a:rPr>
                <a:t>hyd</a:t>
              </a:r>
              <a:r>
                <a:rPr lang="en-GB" sz="1200" dirty="0">
                  <a:latin typeface="Gotham" panose="02000504050000020004" pitchFamily="2" charset="0"/>
                </a:rPr>
                <a:t> </a:t>
              </a:r>
              <a:r>
                <a:rPr lang="en-GB" sz="1200" dirty="0" err="1">
                  <a:latin typeface="Gotham" panose="02000504050000020004" pitchFamily="2" charset="0"/>
                </a:rPr>
                <a:t>i'r</a:t>
              </a:r>
              <a:r>
                <a:rPr lang="en-GB" sz="1200" dirty="0">
                  <a:latin typeface="Gotham" panose="02000504050000020004" pitchFamily="2" charset="0"/>
                </a:rPr>
                <a:t> </a:t>
              </a:r>
              <a:r>
                <a:rPr lang="en-GB" sz="1200" dirty="0" err="1">
                  <a:latin typeface="Gotham" panose="02000504050000020004" pitchFamily="2" charset="0"/>
                </a:rPr>
                <a:t>setiau</a:t>
              </a:r>
              <a:r>
                <a:rPr lang="en-GB" sz="1200" dirty="0">
                  <a:latin typeface="Gotham" panose="02000504050000020004" pitchFamily="2" charset="0"/>
                </a:rPr>
                <a:t> </a:t>
              </a:r>
              <a:r>
                <a:rPr lang="en-GB" sz="1200" dirty="0" err="1">
                  <a:latin typeface="Gotham" panose="02000504050000020004" pitchFamily="2" charset="0"/>
                </a:rPr>
                <a:t>swmpus</a:t>
              </a:r>
              <a:r>
                <a:rPr lang="en-GB" sz="1200" dirty="0">
                  <a:latin typeface="Gotham" panose="02000504050000020004" pitchFamily="2" charset="0"/>
                </a:rPr>
                <a:t> o </a:t>
              </a:r>
              <a:r>
                <a:rPr lang="en-GB" sz="1200" dirty="0" err="1">
                  <a:latin typeface="Gotham" panose="02000504050000020004" pitchFamily="2" charset="0"/>
                </a:rPr>
                <a:t>ddata</a:t>
              </a:r>
              <a:r>
                <a:rPr lang="en-GB" sz="1200" dirty="0">
                  <a:latin typeface="Gotham" panose="02000504050000020004" pitchFamily="2" charset="0"/>
                </a:rPr>
                <a:t> y </a:t>
              </a:r>
              <a:r>
                <a:rPr lang="en-GB" sz="1200" dirty="0" err="1">
                  <a:latin typeface="Gotham" panose="02000504050000020004" pitchFamily="2" charset="0"/>
                </a:rPr>
                <a:t>bydd</a:t>
              </a:r>
              <a:r>
                <a:rPr lang="en-GB" sz="1200" dirty="0">
                  <a:latin typeface="Gotham" panose="02000504050000020004" pitchFamily="2" charset="0"/>
                </a:rPr>
                <a:t> </a:t>
              </a:r>
              <a:r>
                <a:rPr lang="en-GB" sz="1200" dirty="0" err="1">
                  <a:latin typeface="Gotham" panose="02000504050000020004" pitchFamily="2" charset="0"/>
                </a:rPr>
                <a:t>eu</a:t>
              </a:r>
              <a:r>
                <a:rPr lang="en-GB" sz="1200" dirty="0">
                  <a:latin typeface="Gotham" panose="02000504050000020004" pitchFamily="2" charset="0"/>
                </a:rPr>
                <a:t> </a:t>
              </a:r>
              <a:r>
                <a:rPr lang="en-GB" sz="1200" dirty="0" err="1">
                  <a:latin typeface="Gotham" panose="02000504050000020004" pitchFamily="2" charset="0"/>
                </a:rPr>
                <a:t>hangen</a:t>
              </a:r>
              <a:r>
                <a:rPr lang="en-GB" sz="1200" dirty="0">
                  <a:latin typeface="Gotham" panose="02000504050000020004" pitchFamily="2" charset="0"/>
                </a:rPr>
                <a:t> </a:t>
              </a:r>
              <a:r>
                <a:rPr lang="en-GB" sz="1200" dirty="0" err="1">
                  <a:latin typeface="Gotham" panose="02000504050000020004" pitchFamily="2" charset="0"/>
                </a:rPr>
                <a:t>arnoch</a:t>
              </a:r>
              <a:r>
                <a:rPr lang="en-GB" sz="1200" dirty="0">
                  <a:latin typeface="Gotham" panose="02000504050000020004" pitchFamily="2" charset="0"/>
                </a:rPr>
                <a:t> chi. </a:t>
              </a:r>
              <a:r>
                <a:rPr lang="en-GB" sz="1200" dirty="0" err="1">
                  <a:latin typeface="Gotham" panose="02000504050000020004" pitchFamily="2" charset="0"/>
                </a:rPr>
                <a:t>Cefnogaeth</a:t>
              </a:r>
              <a:r>
                <a:rPr lang="en-GB" sz="1200" dirty="0">
                  <a:latin typeface="Gotham" panose="02000504050000020004" pitchFamily="2" charset="0"/>
                </a:rPr>
                <a:t> </a:t>
              </a:r>
              <a:r>
                <a:rPr lang="en-GB" sz="1200" dirty="0" err="1">
                  <a:latin typeface="Gotham" panose="02000504050000020004" pitchFamily="2" charset="0"/>
                </a:rPr>
                <a:t>ymchwil</a:t>
              </a:r>
              <a:r>
                <a:rPr lang="en-GB" sz="1200" dirty="0">
                  <a:latin typeface="Gotham" panose="02000504050000020004" pitchFamily="2" charset="0"/>
                </a:rPr>
                <a:t> </a:t>
              </a:r>
              <a:r>
                <a:rPr lang="en-GB" sz="1200" dirty="0" err="1">
                  <a:latin typeface="Gotham" panose="02000504050000020004" pitchFamily="2" charset="0"/>
                </a:rPr>
                <a:t>i</a:t>
              </a:r>
              <a:r>
                <a:rPr lang="en-GB" sz="1200" dirty="0">
                  <a:latin typeface="Gotham" panose="02000504050000020004" pitchFamily="2" charset="0"/>
                </a:rPr>
                <a:t> </a:t>
              </a:r>
              <a:r>
                <a:rPr lang="en-GB" sz="1200" dirty="0" err="1">
                  <a:latin typeface="Gotham" panose="02000504050000020004" pitchFamily="2" charset="0"/>
                </a:rPr>
                <a:t>aelodau</a:t>
              </a:r>
              <a:r>
                <a:rPr lang="en-GB" sz="1200" dirty="0">
                  <a:latin typeface="Gotham" panose="02000504050000020004" pitchFamily="2" charset="0"/>
                </a:rPr>
                <a:t> </a:t>
              </a:r>
              <a:r>
                <a:rPr lang="en-GB" sz="1200" dirty="0" err="1">
                  <a:latin typeface="Gotham" panose="02000504050000020004" pitchFamily="2" charset="0"/>
                </a:rPr>
                <a:t>eraill</a:t>
              </a:r>
              <a:r>
                <a:rPr lang="en-GB" sz="1200" dirty="0">
                  <a:latin typeface="Gotham" panose="02000504050000020004" pitchFamily="2" charset="0"/>
                </a:rPr>
                <a:t> y </a:t>
              </a:r>
              <a:r>
                <a:rPr lang="en-GB" sz="1200" dirty="0" err="1">
                  <a:latin typeface="Gotham" panose="02000504050000020004" pitchFamily="2" charset="0"/>
                </a:rPr>
                <a:t>tîm</a:t>
              </a:r>
              <a:r>
                <a:rPr lang="en-GB" sz="1200" dirty="0">
                  <a:latin typeface="Gotham" panose="02000504050000020004" pitchFamily="2" charset="0"/>
                </a:rPr>
                <a:t>.</a:t>
              </a:r>
            </a:p>
          </p:txBody>
        </p:sp>
        <p:sp>
          <p:nvSpPr>
            <p:cNvPr id="17" name="Google Shape;317;p14">
              <a:extLst>
                <a:ext uri="{FF2B5EF4-FFF2-40B4-BE49-F238E27FC236}">
                  <a16:creationId xmlns:a16="http://schemas.microsoft.com/office/drawing/2014/main" id="{65FA4828-D665-4F02-8760-36B0EA954F8B}"/>
                </a:ext>
              </a:extLst>
            </p:cNvPr>
            <p:cNvSpPr txBox="1">
              <a:spLocks/>
            </p:cNvSpPr>
            <p:nvPr/>
          </p:nvSpPr>
          <p:spPr>
            <a:xfrm>
              <a:off x="719889" y="5269623"/>
              <a:ext cx="2520000" cy="441053"/>
            </a:xfrm>
            <a:prstGeom prst="rect">
              <a:avLst/>
            </a:prstGeom>
            <a:solidFill>
              <a:schemeClr val="accent2"/>
            </a:solidFill>
            <a:ln>
              <a:noFill/>
            </a:ln>
          </p:spPr>
          <p:txBody>
            <a:bodyPr spcFirstLastPara="1" wrap="square" lIns="144000" tIns="0" rIns="0" bIns="36000" anchor="ctr" anchorCtr="0">
              <a:normAutofit fontScale="77500" lnSpcReduction="20000"/>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b="1" dirty="0" err="1">
                  <a:latin typeface="Gotham Bold" panose="02000803030000020004" pitchFamily="2" charset="0"/>
                </a:rPr>
                <a:t>Arweinydd</a:t>
              </a:r>
              <a:r>
                <a:rPr lang="en-GB" b="1" dirty="0">
                  <a:latin typeface="Gotham Bold" panose="02000803030000020004" pitchFamily="2" charset="0"/>
                </a:rPr>
                <a:t> </a:t>
              </a:r>
              <a:r>
                <a:rPr lang="en-GB" b="1" dirty="0" err="1">
                  <a:latin typeface="Gotham Bold" panose="02000803030000020004" pitchFamily="2" charset="0"/>
                </a:rPr>
                <a:t>Ymchwil</a:t>
              </a:r>
              <a:endParaRPr lang="en-GB" dirty="0">
                <a:latin typeface="Gotham Bold" panose="02000803030000020004" pitchFamily="2" charset="0"/>
              </a:endParaRPr>
            </a:p>
          </p:txBody>
        </p:sp>
      </p:grpSp>
      <p:grpSp>
        <p:nvGrpSpPr>
          <p:cNvPr id="24" name="Group 23">
            <a:extLst>
              <a:ext uri="{FF2B5EF4-FFF2-40B4-BE49-F238E27FC236}">
                <a16:creationId xmlns:a16="http://schemas.microsoft.com/office/drawing/2014/main" id="{504BBEED-E631-4066-9FC8-A99A8F56C844}"/>
              </a:ext>
            </a:extLst>
          </p:cNvPr>
          <p:cNvGrpSpPr/>
          <p:nvPr/>
        </p:nvGrpSpPr>
        <p:grpSpPr>
          <a:xfrm>
            <a:off x="6267366" y="2622884"/>
            <a:ext cx="3079374" cy="1946618"/>
            <a:chOff x="3886950" y="5269623"/>
            <a:chExt cx="2952000" cy="2197907"/>
          </a:xfrm>
        </p:grpSpPr>
        <p:sp>
          <p:nvSpPr>
            <p:cNvPr id="9" name="Google Shape;306;p14">
              <a:extLst>
                <a:ext uri="{FF2B5EF4-FFF2-40B4-BE49-F238E27FC236}">
                  <a16:creationId xmlns:a16="http://schemas.microsoft.com/office/drawing/2014/main" id="{AEA5C2E7-BD4C-4D02-B629-0D5A951F1AD9}"/>
                </a:ext>
              </a:extLst>
            </p:cNvPr>
            <p:cNvSpPr txBox="1">
              <a:spLocks/>
            </p:cNvSpPr>
            <p:nvPr/>
          </p:nvSpPr>
          <p:spPr>
            <a:xfrm>
              <a:off x="3886950" y="5415530"/>
              <a:ext cx="2952000" cy="2052000"/>
            </a:xfrm>
            <a:prstGeom prst="rect">
              <a:avLst/>
            </a:prstGeom>
            <a:solidFill>
              <a:srgbClr val="F8F9E5"/>
            </a:solidFill>
            <a:ln>
              <a:noFill/>
            </a:ln>
          </p:spPr>
          <p:txBody>
            <a:bodyPr spcFirstLastPara="1" wrap="square" lIns="144000" tIns="432000" rIns="144000" bIns="288000" anchor="ctr" anchorCtr="0">
              <a:normAutofit fontScale="92500"/>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0"/>
                </a:spcBef>
                <a:buClr>
                  <a:schemeClr val="dk1"/>
                </a:buClr>
                <a:buSzPts val="1200"/>
                <a:buFont typeface="Arial" panose="020B0604020202020204" pitchFamily="34" charset="0"/>
                <a:buNone/>
              </a:pP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gyfrifol</a:t>
              </a:r>
              <a:r>
                <a:rPr lang="en-GB" sz="1200" dirty="0">
                  <a:latin typeface="Gotham" panose="02000504050000020004" pitchFamily="2" charset="0"/>
                </a:rPr>
                <a:t> am </a:t>
              </a:r>
              <a:r>
                <a:rPr lang="en-GB" sz="1200" dirty="0" err="1">
                  <a:latin typeface="Gotham" panose="02000504050000020004" pitchFamily="2" charset="0"/>
                </a:rPr>
                <a:t>feddwl</a:t>
              </a:r>
              <a:r>
                <a:rPr lang="en-GB" sz="1200" dirty="0">
                  <a:latin typeface="Gotham" panose="02000504050000020004" pitchFamily="2" charset="0"/>
                </a:rPr>
                <a:t> am </a:t>
              </a:r>
              <a:r>
                <a:rPr lang="en-GB" sz="1200" dirty="0" err="1">
                  <a:latin typeface="Gotham" panose="02000504050000020004" pitchFamily="2" charset="0"/>
                </a:rPr>
                <a:t>risg</a:t>
              </a:r>
              <a:r>
                <a:rPr lang="en-GB" sz="1200" dirty="0">
                  <a:latin typeface="Gotham" panose="02000504050000020004" pitchFamily="2" charset="0"/>
                </a:rPr>
                <a:t> </a:t>
              </a: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erbyn</a:t>
              </a:r>
              <a:r>
                <a:rPr lang="en-GB" sz="1200" dirty="0">
                  <a:latin typeface="Gotham" panose="02000504050000020004" pitchFamily="2" charset="0"/>
                </a:rPr>
                <a:t> </a:t>
              </a:r>
              <a:r>
                <a:rPr lang="en-GB" sz="1200" dirty="0" err="1">
                  <a:latin typeface="Gotham" panose="02000504050000020004" pitchFamily="2" charset="0"/>
                </a:rPr>
                <a:t>defnyddioldeb</a:t>
              </a:r>
              <a:r>
                <a:rPr lang="en-GB" sz="1200" dirty="0">
                  <a:latin typeface="Gotham" panose="02000504050000020004" pitchFamily="2" charset="0"/>
                </a:rPr>
                <a:t> </a:t>
              </a:r>
              <a:r>
                <a:rPr lang="en-GB" sz="1200" dirty="0" err="1">
                  <a:latin typeface="Gotham" panose="02000504050000020004" pitchFamily="2" charset="0"/>
                </a:rPr>
                <a:t>eich</a:t>
              </a:r>
              <a:r>
                <a:rPr lang="en-GB" sz="1200" dirty="0">
                  <a:latin typeface="Gotham" panose="02000504050000020004" pitchFamily="2" charset="0"/>
                </a:rPr>
                <a:t> </a:t>
              </a:r>
              <a:r>
                <a:rPr lang="en-GB" sz="1200" dirty="0" err="1">
                  <a:latin typeface="Gotham" panose="02000504050000020004" pitchFamily="2" charset="0"/>
                </a:rPr>
                <a:t>cynnyrch</a:t>
              </a:r>
              <a:r>
                <a:rPr lang="en-GB" sz="1200" dirty="0">
                  <a:latin typeface="Gotham" panose="02000504050000020004" pitchFamily="2" charset="0"/>
                </a:rPr>
                <a:t> a </a:t>
              </a:r>
              <a:r>
                <a:rPr lang="en-GB" sz="1200" dirty="0" err="1">
                  <a:latin typeface="Gotham" panose="02000504050000020004" pitchFamily="2" charset="0"/>
                </a:rPr>
                <a:t>sut</a:t>
              </a:r>
              <a:r>
                <a:rPr lang="en-GB" sz="1200" dirty="0">
                  <a:latin typeface="Gotham" panose="02000504050000020004" pitchFamily="2" charset="0"/>
                </a:rPr>
                <a:t> </a:t>
              </a:r>
              <a:r>
                <a:rPr lang="en-GB" sz="1200" dirty="0" err="1">
                  <a:latin typeface="Gotham" panose="02000504050000020004" pitchFamily="2" charset="0"/>
                </a:rPr>
                <a:t>i</a:t>
              </a:r>
              <a:r>
                <a:rPr lang="en-GB" sz="1200" dirty="0">
                  <a:latin typeface="Gotham" panose="02000504050000020004" pitchFamily="2" charset="0"/>
                </a:rPr>
                <a:t> </a:t>
              </a:r>
              <a:r>
                <a:rPr lang="en-GB" sz="1200" dirty="0" err="1">
                  <a:latin typeface="Gotham" panose="02000504050000020004" pitchFamily="2" charset="0"/>
                </a:rPr>
                <a:t>reoli</a:t>
              </a:r>
              <a:r>
                <a:rPr lang="en-GB" sz="1200" dirty="0">
                  <a:latin typeface="Gotham" panose="02000504050000020004" pitchFamily="2" charset="0"/>
                </a:rPr>
                <a:t> </a:t>
              </a:r>
              <a:r>
                <a:rPr lang="en-GB" sz="1200" dirty="0" err="1">
                  <a:latin typeface="Gotham" panose="02000504050000020004" pitchFamily="2" charset="0"/>
                </a:rPr>
                <a:t>hynny</a:t>
              </a:r>
              <a:r>
                <a:rPr lang="en-GB" sz="1200" dirty="0">
                  <a:latin typeface="Gotham" panose="02000504050000020004" pitchFamily="2" charset="0"/>
                </a:rPr>
                <a:t>. Sut y </a:t>
              </a:r>
              <a:r>
                <a:rPr lang="en-GB" sz="1200" dirty="0" err="1">
                  <a:latin typeface="Gotham" panose="02000504050000020004" pitchFamily="2" charset="0"/>
                </a:rPr>
                <a:t>byddwch</a:t>
              </a:r>
              <a:r>
                <a:rPr lang="en-GB" sz="1200" dirty="0">
                  <a:latin typeface="Gotham" panose="02000504050000020004" pitchFamily="2" charset="0"/>
                </a:rPr>
                <a:t> </a:t>
              </a:r>
              <a:r>
                <a:rPr lang="en-GB" sz="1200" dirty="0" err="1">
                  <a:latin typeface="Gotham" panose="02000504050000020004" pitchFamily="2" charset="0"/>
                </a:rPr>
                <a:t>chi'n</a:t>
              </a:r>
              <a:r>
                <a:rPr lang="en-GB" sz="1200" dirty="0">
                  <a:latin typeface="Gotham" panose="02000504050000020004" pitchFamily="2" charset="0"/>
                </a:rPr>
                <a:t> </a:t>
              </a:r>
              <a:r>
                <a:rPr lang="en-GB" sz="1200" dirty="0" err="1">
                  <a:latin typeface="Gotham" panose="02000504050000020004" pitchFamily="2" charset="0"/>
                </a:rPr>
                <a:t>helpu</a:t>
              </a:r>
              <a:r>
                <a:rPr lang="en-GB" sz="1200" dirty="0">
                  <a:latin typeface="Gotham" panose="02000504050000020004" pitchFamily="2" charset="0"/>
                </a:rPr>
                <a:t> </a:t>
              </a:r>
              <a:r>
                <a:rPr lang="en-GB" sz="1200" dirty="0" err="1">
                  <a:latin typeface="Gotham" panose="02000504050000020004" pitchFamily="2" charset="0"/>
                </a:rPr>
                <a:t>pobl</a:t>
              </a:r>
              <a:r>
                <a:rPr lang="en-GB" sz="1200" dirty="0">
                  <a:latin typeface="Gotham" panose="02000504050000020004" pitchFamily="2" charset="0"/>
                </a:rPr>
                <a:t> </a:t>
              </a:r>
              <a:r>
                <a:rPr lang="en-GB" sz="1200" dirty="0" err="1">
                  <a:latin typeface="Gotham" panose="02000504050000020004" pitchFamily="2" charset="0"/>
                </a:rPr>
                <a:t>i</a:t>
              </a:r>
              <a:r>
                <a:rPr lang="en-GB" sz="1200" dirty="0">
                  <a:latin typeface="Gotham" panose="02000504050000020004" pitchFamily="2" charset="0"/>
                </a:rPr>
                <a:t> </a:t>
              </a:r>
              <a:r>
                <a:rPr lang="en-GB" sz="1200" dirty="0" err="1">
                  <a:latin typeface="Gotham" panose="02000504050000020004" pitchFamily="2" charset="0"/>
                </a:rPr>
                <a:t>ymddiried</a:t>
              </a:r>
              <a:r>
                <a:rPr lang="en-GB" sz="1200" dirty="0">
                  <a:latin typeface="Gotham" panose="02000504050000020004" pitchFamily="2" charset="0"/>
                </a:rPr>
                <a:t> </a:t>
              </a: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eich</a:t>
              </a:r>
              <a:r>
                <a:rPr lang="en-GB" sz="1200" dirty="0">
                  <a:latin typeface="Gotham" panose="02000504050000020004" pitchFamily="2" charset="0"/>
                </a:rPr>
                <a:t> </a:t>
              </a:r>
              <a:r>
                <a:rPr lang="en-GB" sz="1200" dirty="0" err="1">
                  <a:latin typeface="Gotham" panose="02000504050000020004" pitchFamily="2" charset="0"/>
                </a:rPr>
                <a:t>cynnyrch</a:t>
              </a:r>
              <a:r>
                <a:rPr lang="en-GB" sz="1200" dirty="0">
                  <a:latin typeface="Gotham" panose="02000504050000020004" pitchFamily="2" charset="0"/>
                </a:rPr>
                <a:t>? Mae </a:t>
              </a:r>
              <a:r>
                <a:rPr lang="en-GB" sz="1200" dirty="0" err="1">
                  <a:latin typeface="Gotham" panose="02000504050000020004" pitchFamily="2" charset="0"/>
                </a:rPr>
                <a:t>angen</a:t>
              </a:r>
              <a:r>
                <a:rPr lang="en-GB" sz="1200" dirty="0">
                  <a:latin typeface="Gotham" panose="02000504050000020004" pitchFamily="2" charset="0"/>
                </a:rPr>
                <a:t> </a:t>
              </a:r>
              <a:r>
                <a:rPr lang="en-GB" sz="1200" dirty="0" err="1">
                  <a:latin typeface="Gotham" panose="02000504050000020004" pitchFamily="2" charset="0"/>
                </a:rPr>
                <a:t>i</a:t>
              </a:r>
              <a:r>
                <a:rPr lang="en-GB" sz="1200" dirty="0">
                  <a:latin typeface="Gotham" panose="02000504050000020004" pitchFamily="2" charset="0"/>
                </a:rPr>
                <a:t> chi </a:t>
              </a:r>
              <a:r>
                <a:rPr lang="en-GB" sz="1200" dirty="0" err="1">
                  <a:latin typeface="Gotham" panose="02000504050000020004" pitchFamily="2" charset="0"/>
                </a:rPr>
                <a:t>nodi'r</a:t>
              </a:r>
              <a:r>
                <a:rPr lang="en-GB" sz="1200" dirty="0">
                  <a:latin typeface="Gotham" panose="02000504050000020004" pitchFamily="2" charset="0"/>
                </a:rPr>
                <a:t> </a:t>
              </a:r>
              <a:r>
                <a:rPr lang="en-GB" sz="1200" dirty="0" err="1">
                  <a:latin typeface="Gotham" panose="02000504050000020004" pitchFamily="2" charset="0"/>
                </a:rPr>
                <a:t>risgiau</a:t>
              </a:r>
              <a:r>
                <a:rPr lang="en-GB" sz="1200" dirty="0">
                  <a:latin typeface="Gotham" panose="02000504050000020004" pitchFamily="2" charset="0"/>
                </a:rPr>
                <a:t> dan </a:t>
              </a:r>
              <a:r>
                <a:rPr lang="en-GB" sz="1200" dirty="0" err="1">
                  <a:latin typeface="Gotham" panose="02000504050000020004" pitchFamily="2" charset="0"/>
                </a:rPr>
                <a:t>sylw</a:t>
              </a:r>
              <a:r>
                <a:rPr lang="en-GB" sz="1200" dirty="0">
                  <a:latin typeface="Gotham" panose="02000504050000020004" pitchFamily="2" charset="0"/>
                </a:rPr>
                <a:t> a </a:t>
              </a:r>
              <a:r>
                <a:rPr lang="en-GB" sz="1200" dirty="0" err="1">
                  <a:latin typeface="Gotham" panose="02000504050000020004" pitchFamily="2" charset="0"/>
                </a:rPr>
                <a:t>sicrhau</a:t>
              </a:r>
              <a:r>
                <a:rPr lang="en-GB" sz="1200" dirty="0">
                  <a:latin typeface="Gotham" panose="02000504050000020004" pitchFamily="2" charset="0"/>
                </a:rPr>
                <a:t> y </a:t>
              </a:r>
              <a:r>
                <a:rPr lang="en-GB" sz="1200" dirty="0" err="1">
                  <a:latin typeface="Gotham" panose="02000504050000020004" pitchFamily="2" charset="0"/>
                </a:rPr>
                <a:t>bydd</a:t>
              </a:r>
              <a:r>
                <a:rPr lang="en-GB" sz="1200" dirty="0">
                  <a:latin typeface="Gotham" panose="02000504050000020004" pitchFamily="2" charset="0"/>
                </a:rPr>
                <a:t> </a:t>
              </a:r>
              <a:r>
                <a:rPr lang="en-GB" sz="1200" dirty="0" err="1">
                  <a:latin typeface="Gotham" panose="02000504050000020004" pitchFamily="2" charset="0"/>
                </a:rPr>
                <a:t>eich</a:t>
              </a:r>
              <a:r>
                <a:rPr lang="en-GB" sz="1200" dirty="0">
                  <a:latin typeface="Gotham" panose="02000504050000020004" pitchFamily="2" charset="0"/>
                </a:rPr>
                <a:t> </a:t>
              </a:r>
              <a:r>
                <a:rPr lang="en-GB" sz="1200" dirty="0" err="1">
                  <a:latin typeface="Gotham" panose="02000504050000020004" pitchFamily="2" charset="0"/>
                </a:rPr>
                <a:t>offeryn</a:t>
              </a:r>
              <a:r>
                <a:rPr lang="en-GB" sz="1200" dirty="0">
                  <a:latin typeface="Gotham" panose="02000504050000020004" pitchFamily="2" charset="0"/>
                </a:rPr>
                <a:t> </a:t>
              </a:r>
              <a:r>
                <a:rPr lang="en-GB" sz="1200" dirty="0" err="1">
                  <a:latin typeface="Gotham" panose="02000504050000020004" pitchFamily="2" charset="0"/>
                </a:rPr>
                <a:t>dysgu</a:t>
              </a:r>
              <a:r>
                <a:rPr lang="en-GB" sz="1200" dirty="0">
                  <a:latin typeface="Gotham" panose="02000504050000020004" pitchFamily="2" charset="0"/>
                </a:rPr>
                <a:t> </a:t>
              </a:r>
              <a:r>
                <a:rPr lang="en-GB" sz="1200" dirty="0" err="1">
                  <a:latin typeface="Gotham" panose="02000504050000020004" pitchFamily="2" charset="0"/>
                </a:rPr>
                <a:t>peirianyddol</a:t>
              </a:r>
              <a:r>
                <a:rPr lang="en-GB" sz="1200" dirty="0">
                  <a:latin typeface="Gotham" panose="02000504050000020004" pitchFamily="2" charset="0"/>
                </a:rPr>
                <a:t> </a:t>
              </a: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ddiogel</a:t>
              </a:r>
              <a:r>
                <a:rPr lang="en-GB" sz="1200" dirty="0">
                  <a:latin typeface="Gotham" panose="02000504050000020004" pitchFamily="2" charset="0"/>
                </a:rPr>
                <a:t> ac </a:t>
              </a: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ddiduedd</a:t>
              </a:r>
              <a:r>
                <a:rPr lang="en-GB" sz="1200" dirty="0">
                  <a:latin typeface="Gotham" panose="02000504050000020004" pitchFamily="2" charset="0"/>
                </a:rPr>
                <a:t>. </a:t>
              </a:r>
            </a:p>
          </p:txBody>
        </p:sp>
        <p:sp>
          <p:nvSpPr>
            <p:cNvPr id="18" name="Google Shape;318;p14">
              <a:extLst>
                <a:ext uri="{FF2B5EF4-FFF2-40B4-BE49-F238E27FC236}">
                  <a16:creationId xmlns:a16="http://schemas.microsoft.com/office/drawing/2014/main" id="{39A60E1E-54FA-4B2B-91FB-2D85FC728D36}"/>
                </a:ext>
              </a:extLst>
            </p:cNvPr>
            <p:cNvSpPr txBox="1">
              <a:spLocks/>
            </p:cNvSpPr>
            <p:nvPr/>
          </p:nvSpPr>
          <p:spPr>
            <a:xfrm>
              <a:off x="3886950" y="5269623"/>
              <a:ext cx="2520000" cy="441053"/>
            </a:xfrm>
            <a:prstGeom prst="rect">
              <a:avLst/>
            </a:prstGeom>
            <a:solidFill>
              <a:schemeClr val="accent2"/>
            </a:solidFill>
            <a:ln>
              <a:noFill/>
            </a:ln>
          </p:spPr>
          <p:txBody>
            <a:bodyPr spcFirstLastPara="1" vert="horz" wrap="square" lIns="144000" tIns="0" rIns="0" bIns="36000" spcCol="288000" rtlCol="0" anchor="ctr" anchorCtr="0">
              <a:norm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ts val="1400"/>
              </a:pPr>
              <a:r>
                <a:rPr lang="en-GB" sz="1600" b="1" dirty="0" err="1">
                  <a:latin typeface="Gotham Bold" panose="02000803030000020004" pitchFamily="2" charset="0"/>
                </a:rPr>
                <a:t>Arweinydd</a:t>
              </a:r>
              <a:r>
                <a:rPr lang="en-GB" sz="1600" b="1" dirty="0">
                  <a:latin typeface="Gotham Bold" panose="02000803030000020004" pitchFamily="2" charset="0"/>
                </a:rPr>
                <a:t> </a:t>
              </a:r>
              <a:r>
                <a:rPr lang="en-GB" sz="1600" b="1" dirty="0" err="1">
                  <a:latin typeface="Gotham Bold" panose="02000803030000020004" pitchFamily="2" charset="0"/>
                </a:rPr>
                <a:t>Risg</a:t>
              </a:r>
              <a:endParaRPr lang="en-GB" sz="1600" dirty="0">
                <a:latin typeface="Gotham Bold" panose="02000803030000020004" pitchFamily="2" charset="0"/>
              </a:endParaRPr>
            </a:p>
          </p:txBody>
        </p:sp>
      </p:grpSp>
      <p:grpSp>
        <p:nvGrpSpPr>
          <p:cNvPr id="25" name="Group 24">
            <a:extLst>
              <a:ext uri="{FF2B5EF4-FFF2-40B4-BE49-F238E27FC236}">
                <a16:creationId xmlns:a16="http://schemas.microsoft.com/office/drawing/2014/main" id="{D202C597-59B1-45DA-B647-F4022E558077}"/>
              </a:ext>
            </a:extLst>
          </p:cNvPr>
          <p:cNvGrpSpPr/>
          <p:nvPr/>
        </p:nvGrpSpPr>
        <p:grpSpPr>
          <a:xfrm>
            <a:off x="3050673" y="4671859"/>
            <a:ext cx="2624171" cy="1698951"/>
            <a:chOff x="719889" y="7665182"/>
            <a:chExt cx="2952000" cy="2194640"/>
          </a:xfrm>
        </p:grpSpPr>
        <p:sp>
          <p:nvSpPr>
            <p:cNvPr id="11" name="Google Shape;308;p14">
              <a:extLst>
                <a:ext uri="{FF2B5EF4-FFF2-40B4-BE49-F238E27FC236}">
                  <a16:creationId xmlns:a16="http://schemas.microsoft.com/office/drawing/2014/main" id="{72D46DF2-0399-4C7A-AC77-A0508F017214}"/>
                </a:ext>
              </a:extLst>
            </p:cNvPr>
            <p:cNvSpPr txBox="1">
              <a:spLocks/>
            </p:cNvSpPr>
            <p:nvPr/>
          </p:nvSpPr>
          <p:spPr>
            <a:xfrm>
              <a:off x="719889" y="7807822"/>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1200"/>
                <a:buNone/>
              </a:pP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gyfrifol</a:t>
              </a:r>
              <a:r>
                <a:rPr lang="en-GB" sz="1200" dirty="0">
                  <a:latin typeface="Gotham" panose="02000504050000020004" pitchFamily="2" charset="0"/>
                </a:rPr>
                <a:t> am </a:t>
              </a:r>
              <a:r>
                <a:rPr lang="en-GB" sz="1200" dirty="0" err="1">
                  <a:latin typeface="Gotham" panose="02000504050000020004" pitchFamily="2" charset="0"/>
                </a:rPr>
                <a:t>ddyluniad</a:t>
              </a:r>
              <a:r>
                <a:rPr lang="en-GB" sz="1200" dirty="0">
                  <a:latin typeface="Gotham" panose="02000504050000020004" pitchFamily="2" charset="0"/>
                </a:rPr>
                <a:t> </a:t>
              </a:r>
              <a:r>
                <a:rPr lang="en-GB" sz="1200" dirty="0" err="1">
                  <a:latin typeface="Gotham" panose="02000504050000020004" pitchFamily="2" charset="0"/>
                </a:rPr>
                <a:t>corfforol</a:t>
              </a:r>
              <a:r>
                <a:rPr lang="en-GB" sz="1200" dirty="0">
                  <a:latin typeface="Gotham" panose="02000504050000020004" pitchFamily="2" charset="0"/>
                </a:rPr>
                <a:t> y </a:t>
              </a:r>
              <a:r>
                <a:rPr lang="en-GB" sz="1200" dirty="0" err="1">
                  <a:latin typeface="Gotham" panose="02000504050000020004" pitchFamily="2" charset="0"/>
                </a:rPr>
                <a:t>cynnyrch</a:t>
              </a:r>
              <a:r>
                <a:rPr lang="en-GB" sz="1200" dirty="0">
                  <a:latin typeface="Gotham" panose="02000504050000020004" pitchFamily="2" charset="0"/>
                </a:rPr>
                <a:t>.</a:t>
              </a:r>
            </a:p>
          </p:txBody>
        </p:sp>
        <p:sp>
          <p:nvSpPr>
            <p:cNvPr id="19" name="Google Shape;319;p14">
              <a:extLst>
                <a:ext uri="{FF2B5EF4-FFF2-40B4-BE49-F238E27FC236}">
                  <a16:creationId xmlns:a16="http://schemas.microsoft.com/office/drawing/2014/main" id="{0D70DC73-AFF8-40F0-9E1E-132C84885B8C}"/>
                </a:ext>
              </a:extLst>
            </p:cNvPr>
            <p:cNvSpPr txBox="1">
              <a:spLocks/>
            </p:cNvSpPr>
            <p:nvPr/>
          </p:nvSpPr>
          <p:spPr>
            <a:xfrm>
              <a:off x="719889" y="7665182"/>
              <a:ext cx="2796307" cy="554859"/>
            </a:xfrm>
            <a:prstGeom prst="rect">
              <a:avLst/>
            </a:prstGeom>
            <a:solidFill>
              <a:schemeClr val="accent2"/>
            </a:solidFill>
            <a:ln>
              <a:noFill/>
            </a:ln>
          </p:spPr>
          <p:txBody>
            <a:bodyPr spcFirstLastPara="1" vert="horz" wrap="square" lIns="144000" tIns="0" rIns="0" bIns="36000" spcCol="288000" rtlCol="0" anchor="ctr" anchorCtr="0">
              <a:no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sz="1600" b="1" dirty="0" err="1">
                  <a:latin typeface="Gotham Bold" panose="02000803030000020004" pitchFamily="2" charset="0"/>
                </a:rPr>
                <a:t>Arweinydd</a:t>
              </a:r>
              <a:r>
                <a:rPr lang="en-GB" sz="1600" b="1" dirty="0">
                  <a:latin typeface="Gotham Bold" panose="02000803030000020004" pitchFamily="2" charset="0"/>
                </a:rPr>
                <a:t> </a:t>
              </a:r>
              <a:r>
                <a:rPr lang="en-GB" sz="1600" b="1" dirty="0" err="1">
                  <a:latin typeface="Gotham Bold" panose="02000803030000020004" pitchFamily="2" charset="0"/>
                </a:rPr>
                <a:t>Dylunio</a:t>
              </a:r>
              <a:endParaRPr lang="en-GB" sz="1600" dirty="0">
                <a:latin typeface="Gotham Bold" panose="02000803030000020004" pitchFamily="2" charset="0"/>
              </a:endParaRPr>
            </a:p>
          </p:txBody>
        </p:sp>
      </p:grpSp>
      <p:grpSp>
        <p:nvGrpSpPr>
          <p:cNvPr id="26" name="Group 25">
            <a:extLst>
              <a:ext uri="{FF2B5EF4-FFF2-40B4-BE49-F238E27FC236}">
                <a16:creationId xmlns:a16="http://schemas.microsoft.com/office/drawing/2014/main" id="{1FFCA2E4-08E7-435C-9339-9598B3D86CA1}"/>
              </a:ext>
            </a:extLst>
          </p:cNvPr>
          <p:cNvGrpSpPr/>
          <p:nvPr/>
        </p:nvGrpSpPr>
        <p:grpSpPr>
          <a:xfrm>
            <a:off x="5924258" y="5032728"/>
            <a:ext cx="2624171" cy="1624263"/>
            <a:chOff x="3886950" y="7665182"/>
            <a:chExt cx="2952000" cy="2194643"/>
          </a:xfrm>
        </p:grpSpPr>
        <p:sp>
          <p:nvSpPr>
            <p:cNvPr id="12" name="Google Shape;309;p14">
              <a:extLst>
                <a:ext uri="{FF2B5EF4-FFF2-40B4-BE49-F238E27FC236}">
                  <a16:creationId xmlns:a16="http://schemas.microsoft.com/office/drawing/2014/main" id="{0697132A-120B-42DA-A2B1-7FDEB48D545F}"/>
                </a:ext>
              </a:extLst>
            </p:cNvPr>
            <p:cNvSpPr txBox="1">
              <a:spLocks/>
            </p:cNvSpPr>
            <p:nvPr/>
          </p:nvSpPr>
          <p:spPr>
            <a:xfrm>
              <a:off x="3886950" y="7807825"/>
              <a:ext cx="2952000" cy="2052000"/>
            </a:xfrm>
            <a:prstGeom prst="rect">
              <a:avLst/>
            </a:prstGeom>
            <a:solidFill>
              <a:srgbClr val="F8F9E5"/>
            </a:solidFill>
            <a:ln>
              <a:noFill/>
            </a:ln>
          </p:spPr>
          <p:txBody>
            <a:bodyPr spcFirstLastPara="1" wrap="square" lIns="144000" tIns="432000" rIns="144000" bIns="288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200"/>
                <a:buFont typeface="Arial" panose="020B0604020202020204" pitchFamily="34" charset="0"/>
                <a:buNone/>
              </a:pP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gyfrifol</a:t>
              </a:r>
              <a:r>
                <a:rPr lang="en-GB" sz="1200" dirty="0">
                  <a:latin typeface="Gotham" panose="02000504050000020004" pitchFamily="2" charset="0"/>
                </a:rPr>
                <a:t> am </a:t>
              </a:r>
              <a:r>
                <a:rPr lang="en-GB" sz="1200" dirty="0" err="1">
                  <a:latin typeface="Gotham" panose="02000504050000020004" pitchFamily="2" charset="0"/>
                </a:rPr>
                <a:t>ddatblygu</a:t>
              </a:r>
              <a:r>
                <a:rPr lang="en-GB" sz="1200" dirty="0">
                  <a:latin typeface="Gotham" panose="02000504050000020004" pitchFamily="2" charset="0"/>
                </a:rPr>
                <a:t> </a:t>
              </a:r>
              <a:r>
                <a:rPr lang="en-GB" sz="1200" dirty="0" err="1">
                  <a:latin typeface="Gotham" panose="02000504050000020004" pitchFamily="2" charset="0"/>
                </a:rPr>
                <a:t>cynllun</a:t>
              </a:r>
              <a:r>
                <a:rPr lang="en-GB" sz="1200" dirty="0">
                  <a:latin typeface="Gotham" panose="02000504050000020004" pitchFamily="2" charset="0"/>
                </a:rPr>
                <a:t> </a:t>
              </a:r>
              <a:r>
                <a:rPr lang="en-GB" sz="1200" dirty="0" err="1">
                  <a:latin typeface="Gotham" panose="02000504050000020004" pitchFamily="2" charset="0"/>
                </a:rPr>
                <a:t>marchnata</a:t>
              </a:r>
              <a:r>
                <a:rPr lang="en-GB" sz="1200" dirty="0">
                  <a:latin typeface="Gotham" panose="02000504050000020004" pitchFamily="2" charset="0"/>
                </a:rPr>
                <a:t> a </a:t>
              </a:r>
              <a:r>
                <a:rPr lang="en-GB" sz="1200" dirty="0" err="1">
                  <a:latin typeface="Gotham" panose="02000504050000020004" pitchFamily="2" charset="0"/>
                </a:rPr>
                <a:t>meddwl</a:t>
              </a:r>
              <a:r>
                <a:rPr lang="en-GB" sz="1200" dirty="0">
                  <a:latin typeface="Gotham" panose="02000504050000020004" pitchFamily="2" charset="0"/>
                </a:rPr>
                <a:t> </a:t>
              </a:r>
              <a:r>
                <a:rPr lang="en-GB" sz="1200" dirty="0" err="1">
                  <a:latin typeface="Gotham" panose="02000504050000020004" pitchFamily="2" charset="0"/>
                </a:rPr>
                <a:t>i</a:t>
              </a:r>
              <a:r>
                <a:rPr lang="en-GB" sz="1200" dirty="0">
                  <a:latin typeface="Gotham" panose="02000504050000020004" pitchFamily="2" charset="0"/>
                </a:rPr>
                <a:t> </a:t>
              </a:r>
              <a:r>
                <a:rPr lang="en-GB" sz="1200" dirty="0" err="1">
                  <a:latin typeface="Gotham" panose="02000504050000020004" pitchFamily="2" charset="0"/>
                </a:rPr>
                <a:t>bwy</a:t>
              </a:r>
              <a:r>
                <a:rPr lang="en-GB" sz="1200" dirty="0">
                  <a:latin typeface="Gotham" panose="02000504050000020004" pitchFamily="2" charset="0"/>
                </a:rPr>
                <a:t> </a:t>
              </a:r>
              <a:r>
                <a:rPr lang="en-GB" sz="1200" dirty="0" err="1">
                  <a:latin typeface="Gotham" panose="02000504050000020004" pitchFamily="2" charset="0"/>
                </a:rPr>
                <a:t>fyddai'r</a:t>
              </a:r>
              <a:r>
                <a:rPr lang="en-GB" sz="1200" dirty="0">
                  <a:latin typeface="Gotham" panose="02000504050000020004" pitchFamily="2" charset="0"/>
                </a:rPr>
                <a:t> </a:t>
              </a:r>
              <a:r>
                <a:rPr lang="en-GB" sz="1200" dirty="0" err="1">
                  <a:latin typeface="Gotham" panose="02000504050000020004" pitchFamily="2" charset="0"/>
                </a:rPr>
                <a:t>offeryn</a:t>
              </a:r>
              <a:r>
                <a:rPr lang="en-GB" sz="1200" dirty="0">
                  <a:latin typeface="Gotham" panose="02000504050000020004" pitchFamily="2" charset="0"/>
                </a:rPr>
                <a:t> </a:t>
              </a:r>
              <a:r>
                <a:rPr lang="en-GB" sz="1200" dirty="0" err="1">
                  <a:latin typeface="Gotham" panose="02000504050000020004" pitchFamily="2" charset="0"/>
                </a:rPr>
                <a:t>hwn</a:t>
              </a:r>
              <a:r>
                <a:rPr lang="en-GB" sz="1200" dirty="0">
                  <a:latin typeface="Gotham" panose="02000504050000020004" pitchFamily="2" charset="0"/>
                </a:rPr>
                <a:t> </a:t>
              </a:r>
              <a:r>
                <a:rPr lang="en-GB" sz="1200" dirty="0" err="1">
                  <a:latin typeface="Gotham" panose="02000504050000020004" pitchFamily="2" charset="0"/>
                </a:rPr>
                <a:t>yn</a:t>
              </a:r>
              <a:r>
                <a:rPr lang="en-GB" sz="1200" dirty="0">
                  <a:latin typeface="Gotham" panose="02000504050000020004" pitchFamily="2" charset="0"/>
                </a:rPr>
                <a:t> </a:t>
              </a:r>
              <a:r>
                <a:rPr lang="en-GB" sz="1200" dirty="0" err="1">
                  <a:latin typeface="Gotham" panose="02000504050000020004" pitchFamily="2" charset="0"/>
                </a:rPr>
                <a:t>ddefnyddiol</a:t>
              </a:r>
              <a:r>
                <a:rPr lang="en-GB" sz="1200" dirty="0">
                  <a:latin typeface="Gotham" panose="02000504050000020004" pitchFamily="2" charset="0"/>
                </a:rPr>
                <a:t>, </a:t>
              </a:r>
              <a:r>
                <a:rPr lang="en-GB" sz="1200" dirty="0" err="1">
                  <a:latin typeface="Gotham" panose="02000504050000020004" pitchFamily="2" charset="0"/>
                </a:rPr>
                <a:t>sut</a:t>
              </a:r>
              <a:r>
                <a:rPr lang="en-GB" sz="1200" dirty="0">
                  <a:latin typeface="Gotham" panose="02000504050000020004" pitchFamily="2" charset="0"/>
                </a:rPr>
                <a:t> a </a:t>
              </a:r>
              <a:r>
                <a:rPr lang="en-GB" sz="1200" dirty="0" err="1">
                  <a:latin typeface="Gotham" panose="02000504050000020004" pitchFamily="2" charset="0"/>
                </a:rPr>
                <a:t>pham</a:t>
              </a:r>
              <a:r>
                <a:rPr lang="en-GB" sz="1200" dirty="0">
                  <a:latin typeface="Gotham" panose="02000504050000020004" pitchFamily="2" charset="0"/>
                </a:rPr>
                <a:t>.</a:t>
              </a:r>
            </a:p>
          </p:txBody>
        </p:sp>
        <p:sp>
          <p:nvSpPr>
            <p:cNvPr id="20" name="Google Shape;320;p14">
              <a:extLst>
                <a:ext uri="{FF2B5EF4-FFF2-40B4-BE49-F238E27FC236}">
                  <a16:creationId xmlns:a16="http://schemas.microsoft.com/office/drawing/2014/main" id="{8C38C182-EFA9-4339-A3A8-FC7824436E74}"/>
                </a:ext>
              </a:extLst>
            </p:cNvPr>
            <p:cNvSpPr txBox="1">
              <a:spLocks/>
            </p:cNvSpPr>
            <p:nvPr/>
          </p:nvSpPr>
          <p:spPr>
            <a:xfrm>
              <a:off x="3886950" y="7665182"/>
              <a:ext cx="2862106" cy="441053"/>
            </a:xfrm>
            <a:prstGeom prst="rect">
              <a:avLst/>
            </a:prstGeom>
            <a:solidFill>
              <a:schemeClr val="accent2"/>
            </a:solidFill>
            <a:ln>
              <a:noFill/>
            </a:ln>
          </p:spPr>
          <p:txBody>
            <a:bodyPr spcFirstLastPara="1" wrap="square" lIns="144000" tIns="0" rIns="0" bIns="36000" anchor="ctr" anchorCtr="0">
              <a:normAutofit/>
            </a:bodyPr>
            <a:lstStyle>
              <a:lvl1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2pPr>
              <a:lvl3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3pPr>
              <a:lvl4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4pPr>
              <a:lvl5pPr marL="216000" indent="-216000" algn="l" defTabSz="914400" rtl="0" eaLnBrk="1" latinLnBrk="0" hangingPunct="1">
                <a:lnSpc>
                  <a:spcPct val="10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ts val="1400"/>
                <a:buFont typeface="Arial" panose="020B0604020202020204" pitchFamily="34" charset="0"/>
                <a:buNone/>
              </a:pPr>
              <a:r>
                <a:rPr lang="en-GB" sz="1600" b="1" dirty="0" err="1">
                  <a:latin typeface="Gotham Bold" panose="02000803030000020004" pitchFamily="2" charset="0"/>
                </a:rPr>
                <a:t>Arweinydd</a:t>
              </a:r>
              <a:r>
                <a:rPr lang="en-GB" sz="1600" b="1" dirty="0">
                  <a:latin typeface="Gotham Bold" panose="02000803030000020004" pitchFamily="2" charset="0"/>
                </a:rPr>
                <a:t> </a:t>
              </a:r>
              <a:r>
                <a:rPr lang="en-GB" sz="1600" b="1" dirty="0" err="1">
                  <a:latin typeface="Gotham Bold" panose="02000803030000020004" pitchFamily="2" charset="0"/>
                </a:rPr>
                <a:t>Marchnata</a:t>
              </a:r>
              <a:endParaRPr lang="en-GB" sz="1600" dirty="0">
                <a:latin typeface="Gotham Bold" panose="02000803030000020004" pitchFamily="2" charset="0"/>
              </a:endParaRPr>
            </a:p>
          </p:txBody>
        </p:sp>
      </p:grpSp>
    </p:spTree>
    <p:extLst>
      <p:ext uri="{BB962C8B-B14F-4D97-AF65-F5344CB8AC3E}">
        <p14:creationId xmlns:p14="http://schemas.microsoft.com/office/powerpoint/2010/main" val="367045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A113-CBFE-4651-B2A3-928E3D74D017}"/>
              </a:ext>
            </a:extLst>
          </p:cNvPr>
          <p:cNvSpPr>
            <a:spLocks noGrp="1"/>
          </p:cNvSpPr>
          <p:nvPr>
            <p:ph type="title"/>
          </p:nvPr>
        </p:nvSpPr>
        <p:spPr/>
        <p:txBody>
          <a:bodyPr>
            <a:normAutofit fontScale="90000"/>
          </a:bodyPr>
          <a:lstStyle/>
          <a:p>
            <a:pPr>
              <a:lnSpc>
                <a:spcPct val="100000"/>
              </a:lnSpc>
              <a:spcBef>
                <a:spcPts val="0"/>
              </a:spcBef>
              <a:buSzPts val="2800"/>
            </a:pPr>
            <a:r>
              <a:rPr lang="en-GB" dirty="0">
                <a:latin typeface="Gotham Bold"/>
                <a:ea typeface="Arial"/>
                <a:cs typeface="Arial"/>
                <a:sym typeface="Arial"/>
              </a:rPr>
              <a:t>Eich her</a:t>
            </a:r>
            <a:br>
              <a:rPr lang="en-GB" dirty="0">
                <a:latin typeface="Gotham Bold" panose="02000803030000020004" pitchFamily="2" charset="0"/>
                <a:ea typeface="Arial"/>
                <a:cs typeface="Arial"/>
              </a:rPr>
            </a:br>
            <a:r>
              <a:rPr lang="en-GB" sz="2400" i="1" dirty="0" err="1">
                <a:latin typeface="Gotham Bold"/>
                <a:ea typeface="Arial"/>
                <a:cs typeface="Arial"/>
                <a:sym typeface="Arial"/>
              </a:rPr>
              <a:t>Byddwch</a:t>
            </a:r>
            <a:r>
              <a:rPr lang="en-GB" sz="2400" i="1" dirty="0">
                <a:latin typeface="Gotham Bold"/>
                <a:ea typeface="Arial"/>
                <a:cs typeface="Arial"/>
                <a:sym typeface="Arial"/>
              </a:rPr>
              <a:t> </a:t>
            </a:r>
            <a:r>
              <a:rPr lang="en-GB" sz="2400" i="1" dirty="0" err="1">
                <a:latin typeface="Gotham Bold"/>
                <a:ea typeface="Arial"/>
                <a:cs typeface="Arial"/>
                <a:sym typeface="Arial"/>
              </a:rPr>
              <a:t>yn</a:t>
            </a:r>
            <a:r>
              <a:rPr lang="en-GB" sz="2400" i="1" dirty="0">
                <a:latin typeface="Gotham Bold"/>
                <a:ea typeface="Arial"/>
                <a:cs typeface="Arial"/>
                <a:sym typeface="Arial"/>
              </a:rPr>
              <a:t> </a:t>
            </a:r>
            <a:r>
              <a:rPr lang="en-GB" sz="2400" i="1" dirty="0" err="1">
                <a:latin typeface="Gotham Bold"/>
                <a:ea typeface="Arial"/>
                <a:cs typeface="Arial"/>
                <a:sym typeface="Arial"/>
              </a:rPr>
              <a:t>gweithio</a:t>
            </a:r>
            <a:r>
              <a:rPr lang="en-GB" sz="2400" i="1" dirty="0">
                <a:latin typeface="Gotham Bold"/>
                <a:ea typeface="Arial"/>
                <a:cs typeface="Arial"/>
                <a:sym typeface="Arial"/>
              </a:rPr>
              <a:t> </a:t>
            </a:r>
            <a:r>
              <a:rPr lang="en-GB" sz="2400" i="1" dirty="0" err="1">
                <a:latin typeface="Gotham Bold"/>
                <a:ea typeface="Arial"/>
                <a:cs typeface="Arial"/>
                <a:sym typeface="Arial"/>
              </a:rPr>
              <a:t>mewn</a:t>
            </a:r>
            <a:r>
              <a:rPr lang="en-GB" sz="2400" i="1" dirty="0">
                <a:latin typeface="Gotham Bold"/>
                <a:ea typeface="Arial"/>
                <a:cs typeface="Arial"/>
                <a:sym typeface="Arial"/>
              </a:rPr>
              <a:t> </a:t>
            </a:r>
            <a:r>
              <a:rPr lang="en-GB" sz="2400" i="1" dirty="0" err="1">
                <a:latin typeface="Gotham Bold"/>
                <a:ea typeface="Arial"/>
                <a:cs typeface="Arial"/>
                <a:sym typeface="Arial"/>
              </a:rPr>
              <a:t>timau</a:t>
            </a:r>
            <a:r>
              <a:rPr lang="en-GB" sz="2400" i="1" dirty="0">
                <a:latin typeface="Gotham Bold"/>
                <a:ea typeface="Arial"/>
                <a:cs typeface="Arial"/>
                <a:sym typeface="Arial"/>
              </a:rPr>
              <a:t> </a:t>
            </a:r>
            <a:r>
              <a:rPr lang="en-GB" sz="2400" i="1" dirty="0" err="1">
                <a:latin typeface="Gotham Bold"/>
                <a:ea typeface="Arial"/>
                <a:cs typeface="Arial"/>
                <a:sym typeface="Arial"/>
              </a:rPr>
              <a:t>i</a:t>
            </a:r>
            <a:r>
              <a:rPr lang="en-GB" sz="2400" i="1" dirty="0">
                <a:latin typeface="Gotham Bold"/>
                <a:ea typeface="Arial"/>
                <a:cs typeface="Arial"/>
                <a:sym typeface="Arial"/>
              </a:rPr>
              <a:t> </a:t>
            </a:r>
            <a:r>
              <a:rPr lang="en-GB" sz="2400" i="1" dirty="0" err="1">
                <a:latin typeface="Gotham Bold"/>
                <a:ea typeface="Arial"/>
                <a:cs typeface="Arial"/>
                <a:sym typeface="Arial"/>
              </a:rPr>
              <a:t>ddylunio</a:t>
            </a:r>
            <a:r>
              <a:rPr lang="en-GB" sz="2400" i="1" dirty="0">
                <a:latin typeface="Gotham Bold"/>
                <a:ea typeface="Arial"/>
                <a:cs typeface="Arial"/>
                <a:sym typeface="Arial"/>
              </a:rPr>
              <a:t> </a:t>
            </a:r>
            <a:r>
              <a:rPr lang="en-GB" sz="2400" i="1" dirty="0" err="1">
                <a:latin typeface="Gotham Bold"/>
                <a:ea typeface="Arial"/>
                <a:cs typeface="Arial"/>
                <a:sym typeface="Arial"/>
              </a:rPr>
              <a:t>cynnyrch</a:t>
            </a:r>
            <a:r>
              <a:rPr lang="en-GB" sz="2400" i="1" dirty="0">
                <a:latin typeface="Gotham Bold"/>
                <a:ea typeface="Arial"/>
                <a:cs typeface="Arial"/>
                <a:sym typeface="Arial"/>
              </a:rPr>
              <a:t> </a:t>
            </a:r>
            <a:r>
              <a:rPr lang="en-GB" sz="2400" i="1" dirty="0" err="1">
                <a:latin typeface="Gotham Bold"/>
                <a:ea typeface="Arial"/>
                <a:cs typeface="Arial"/>
                <a:sym typeface="Arial"/>
              </a:rPr>
              <a:t>i’r</a:t>
            </a:r>
            <a:r>
              <a:rPr lang="en-GB" sz="2400" i="1" dirty="0">
                <a:latin typeface="Gotham Bold"/>
                <a:ea typeface="Arial"/>
                <a:cs typeface="Arial"/>
                <a:sym typeface="Arial"/>
              </a:rPr>
              <a:t> </a:t>
            </a:r>
            <a:r>
              <a:rPr lang="en-GB" sz="2400" i="1" dirty="0" err="1">
                <a:latin typeface="Gotham Bold"/>
                <a:ea typeface="Arial"/>
                <a:cs typeface="Arial"/>
                <a:sym typeface="Arial"/>
              </a:rPr>
              <a:t>cartref</a:t>
            </a:r>
            <a:r>
              <a:rPr lang="en-GB" sz="2400" i="1" dirty="0">
                <a:latin typeface="Gotham Bold"/>
                <a:ea typeface="Arial"/>
                <a:cs typeface="Arial"/>
                <a:sym typeface="Arial"/>
              </a:rPr>
              <a:t> </a:t>
            </a:r>
            <a:r>
              <a:rPr lang="en-GB" sz="2400" i="1" dirty="0" err="1">
                <a:latin typeface="Gotham Bold"/>
                <a:ea typeface="Arial"/>
                <a:cs typeface="Arial"/>
                <a:sym typeface="Arial"/>
              </a:rPr>
              <a:t>sydd</a:t>
            </a:r>
            <a:r>
              <a:rPr lang="en-GB" sz="2400" i="1" dirty="0">
                <a:latin typeface="Gotham Bold"/>
                <a:ea typeface="Arial"/>
                <a:cs typeface="Arial"/>
                <a:sym typeface="Arial"/>
              </a:rPr>
              <a:t> </a:t>
            </a:r>
            <a:r>
              <a:rPr lang="en-GB" sz="2400" i="1" dirty="0" err="1">
                <a:latin typeface="Gotham Bold"/>
                <a:ea typeface="Arial"/>
                <a:cs typeface="Arial"/>
                <a:sym typeface="Arial"/>
              </a:rPr>
              <a:t>yn</a:t>
            </a:r>
            <a:r>
              <a:rPr lang="en-GB" sz="2400" i="1" dirty="0">
                <a:latin typeface="Gotham Bold"/>
                <a:ea typeface="Arial"/>
                <a:cs typeface="Arial"/>
                <a:sym typeface="Arial"/>
              </a:rPr>
              <a:t> </a:t>
            </a:r>
            <a:r>
              <a:rPr lang="en-GB" sz="2400" i="1" dirty="0" err="1">
                <a:latin typeface="Gotham Bold"/>
                <a:ea typeface="Arial"/>
                <a:cs typeface="Arial"/>
                <a:sym typeface="Arial"/>
              </a:rPr>
              <a:t>defnyddio</a:t>
            </a:r>
            <a:r>
              <a:rPr lang="en-GB" sz="2400" i="1" dirty="0">
                <a:latin typeface="Gotham Bold"/>
                <a:ea typeface="Arial"/>
                <a:cs typeface="Arial"/>
                <a:sym typeface="Arial"/>
              </a:rPr>
              <a:t> </a:t>
            </a:r>
            <a:r>
              <a:rPr lang="en-GB" sz="2400" i="1" dirty="0" err="1">
                <a:latin typeface="Gotham Bold"/>
                <a:ea typeface="Arial"/>
                <a:cs typeface="Arial"/>
                <a:sym typeface="Arial"/>
              </a:rPr>
              <a:t>dysgu</a:t>
            </a:r>
            <a:r>
              <a:rPr lang="en-GB" sz="2400" i="1" dirty="0">
                <a:latin typeface="Gotham Bold"/>
                <a:ea typeface="Arial"/>
                <a:cs typeface="Arial"/>
                <a:sym typeface="Arial"/>
              </a:rPr>
              <a:t> </a:t>
            </a:r>
            <a:r>
              <a:rPr lang="en-GB" sz="2400" i="1" dirty="0" err="1">
                <a:latin typeface="Gotham Bold"/>
                <a:ea typeface="Arial"/>
                <a:cs typeface="Arial"/>
                <a:sym typeface="Arial"/>
              </a:rPr>
              <a:t>peirianyddol</a:t>
            </a:r>
            <a:br>
              <a:rPr lang="en-GB" sz="2400" dirty="0">
                <a:latin typeface="Gotham Bold" panose="02000803030000020004" pitchFamily="2" charset="0"/>
                <a:ea typeface="Arial"/>
                <a:cs typeface="Arial"/>
              </a:rPr>
            </a:br>
            <a:endParaRPr lang="en-GB" sz="2400" dirty="0">
              <a:latin typeface="Gotham Bold" panose="02000803030000020004" pitchFamily="2" charset="0"/>
            </a:endParaRPr>
          </a:p>
        </p:txBody>
      </p:sp>
      <p:sp>
        <p:nvSpPr>
          <p:cNvPr id="3" name="Text Placeholder 2">
            <a:extLst>
              <a:ext uri="{FF2B5EF4-FFF2-40B4-BE49-F238E27FC236}">
                <a16:creationId xmlns:a16="http://schemas.microsoft.com/office/drawing/2014/main" id="{BA14C29C-6696-48DD-A124-5B4187B129D5}"/>
              </a:ext>
            </a:extLst>
          </p:cNvPr>
          <p:cNvSpPr>
            <a:spLocks noGrp="1"/>
          </p:cNvSpPr>
          <p:nvPr>
            <p:ph type="body" sz="quarter" idx="14"/>
          </p:nvPr>
        </p:nvSpPr>
        <p:spPr/>
        <p:txBody>
          <a:bodyPr vert="horz" lIns="0" tIns="0" rIns="0" bIns="0" spcCol="288000" rtlCol="0" anchor="t">
            <a:normAutofit fontScale="92500" lnSpcReduction="20000"/>
          </a:bodyPr>
          <a:lstStyle/>
          <a:p>
            <a:pPr marL="457200" lvl="0" indent="-317500">
              <a:lnSpc>
                <a:spcPct val="115000"/>
              </a:lnSpc>
              <a:spcBef>
                <a:spcPts val="0"/>
              </a:spcBef>
              <a:buClr>
                <a:schemeClr val="dk1"/>
              </a:buClr>
              <a:buSzPts val="1400"/>
              <a:buFont typeface="Arial"/>
              <a:buChar char="●"/>
            </a:pPr>
            <a:r>
              <a:rPr lang="en-GB" sz="1800" dirty="0" err="1">
                <a:solidFill>
                  <a:schemeClr val="dk1"/>
                </a:solidFill>
                <a:latin typeface="Gotham"/>
                <a:ea typeface="Arial"/>
                <a:cs typeface="Arial"/>
                <a:sym typeface="Arial"/>
              </a:rPr>
              <a:t>Ymchwilio</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a:t>
            </a:r>
            <a:r>
              <a:rPr lang="en-GB" sz="1800" dirty="0">
                <a:solidFill>
                  <a:schemeClr val="dk1"/>
                </a:solidFill>
                <a:latin typeface="Gotham"/>
                <a:ea typeface="Arial"/>
                <a:cs typeface="Arial"/>
                <a:sym typeface="Arial"/>
              </a:rPr>
              <a:t> offer </a:t>
            </a:r>
            <a:r>
              <a:rPr lang="en-GB" sz="1800" dirty="0" err="1">
                <a:solidFill>
                  <a:schemeClr val="dk1"/>
                </a:solidFill>
                <a:latin typeface="Gotham"/>
                <a:ea typeface="Arial"/>
                <a:cs typeface="Arial"/>
                <a:sym typeface="Arial"/>
              </a:rPr>
              <a:t>dysgu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peirianyddol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presennol</a:t>
            </a:r>
            <a:r>
              <a:rPr lang="en-GB" sz="1800" dirty="0">
                <a:solidFill>
                  <a:schemeClr val="dk1"/>
                </a:solidFill>
                <a:latin typeface="Gotham"/>
                <a:ea typeface="Arial"/>
                <a:cs typeface="Arial"/>
                <a:sym typeface="Arial"/>
              </a:rPr>
              <a:t> ac </a:t>
            </a:r>
            <a:r>
              <a:rPr lang="en-GB" sz="1800" dirty="0" err="1">
                <a:solidFill>
                  <a:schemeClr val="dk1"/>
                </a:solidFill>
                <a:latin typeface="Gotham"/>
                <a:ea typeface="Arial"/>
                <a:cs typeface="Arial"/>
                <a:sym typeface="Arial"/>
              </a:rPr>
              <a:t>archwilio</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potensial</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dechneg</a:t>
            </a:r>
            <a:r>
              <a:rPr lang="en-GB" sz="1800" dirty="0">
                <a:solidFill>
                  <a:schemeClr val="dk1"/>
                </a:solidFill>
                <a:latin typeface="Gotham"/>
                <a:ea typeface="Arial"/>
                <a:cs typeface="Arial"/>
                <a:sym typeface="Arial"/>
              </a:rPr>
              <a:t> hon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dyfodol</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Char char="●"/>
            </a:pPr>
            <a:endParaRPr lang="en-GB" sz="1800" dirty="0">
              <a:solidFill>
                <a:schemeClr val="dk1"/>
              </a:solidFill>
              <a:latin typeface="Gotham" panose="02000504050000020004" pitchFamily="2" charset="0"/>
              <a:ea typeface="Arial"/>
              <a:cs typeface="Arial"/>
            </a:endParaRPr>
          </a:p>
          <a:p>
            <a:pPr marL="457200" lvl="0" indent="-317500">
              <a:lnSpc>
                <a:spcPct val="115000"/>
              </a:lnSpc>
              <a:spcBef>
                <a:spcPts val="0"/>
              </a:spcBef>
              <a:buClr>
                <a:schemeClr val="dk1"/>
              </a:buClr>
              <a:buSzPts val="1400"/>
              <a:buFont typeface="Arial"/>
              <a:buChar char="●"/>
            </a:pPr>
            <a:r>
              <a:rPr lang="en-GB" sz="1800" dirty="0" err="1">
                <a:solidFill>
                  <a:schemeClr val="dk1"/>
                </a:solidFill>
                <a:latin typeface="Gotham"/>
                <a:ea typeface="Arial"/>
                <a:cs typeface="Arial"/>
                <a:sym typeface="Arial"/>
              </a:rPr>
              <a:t>Datblygu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cysyniad</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gyfer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offeryn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dysgu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peiriant</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hun</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Char char="●"/>
            </a:pPr>
            <a:endParaRPr lang="en-GB" sz="1800" dirty="0">
              <a:solidFill>
                <a:schemeClr val="dk1"/>
              </a:solidFill>
              <a:latin typeface="Gotham" panose="02000504050000020004" pitchFamily="2" charset="0"/>
              <a:ea typeface="Arial"/>
              <a:cs typeface="Arial"/>
            </a:endParaRPr>
          </a:p>
          <a:p>
            <a:pPr marL="457200" lvl="0" indent="-317500">
              <a:lnSpc>
                <a:spcPct val="115000"/>
              </a:lnSpc>
              <a:spcBef>
                <a:spcPts val="0"/>
              </a:spcBef>
              <a:buClr>
                <a:schemeClr val="dk1"/>
              </a:buClr>
              <a:buSzPts val="1400"/>
              <a:buFont typeface="Arial"/>
              <a:buChar char="●"/>
            </a:pPr>
            <a:r>
              <a:rPr lang="en-GB" sz="1800" dirty="0" err="1">
                <a:solidFill>
                  <a:schemeClr val="dk1"/>
                </a:solidFill>
                <a:latin typeface="Gotham"/>
                <a:ea typeface="Arial"/>
                <a:cs typeface="Arial"/>
                <a:sym typeface="Arial"/>
              </a:rPr>
              <a:t>Penderfynwch</a:t>
            </a:r>
            <a:r>
              <a:rPr lang="en-GB" sz="1800" dirty="0">
                <a:solidFill>
                  <a:schemeClr val="dk1"/>
                </a:solidFill>
                <a:latin typeface="Gotham"/>
                <a:ea typeface="Arial"/>
                <a:cs typeface="Arial"/>
                <a:sym typeface="Arial"/>
              </a:rPr>
              <a:t> pa </a:t>
            </a:r>
            <a:r>
              <a:rPr lang="en-GB" sz="1800" dirty="0" err="1">
                <a:solidFill>
                  <a:schemeClr val="dk1"/>
                </a:solidFill>
                <a:latin typeface="Gotham"/>
                <a:ea typeface="Arial"/>
                <a:cs typeface="Arial"/>
                <a:sym typeface="Arial"/>
              </a:rPr>
              <a:t>ddata</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byddai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angen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a:t>
            </a:r>
            <a:r>
              <a:rPr lang="en-GB" sz="1800" dirty="0">
                <a:solidFill>
                  <a:schemeClr val="dk1"/>
                </a:solidFill>
                <a:latin typeface="Gotham"/>
                <a:ea typeface="Arial"/>
                <a:cs typeface="Arial"/>
                <a:sym typeface="Arial"/>
              </a:rPr>
              <a:t> chi </a:t>
            </a:r>
            <a:r>
              <a:rPr lang="en-GB" sz="1800" dirty="0" err="1">
                <a:solidFill>
                  <a:schemeClr val="dk1"/>
                </a:solidFill>
                <a:latin typeface="Gotham"/>
                <a:ea typeface="Arial"/>
                <a:cs typeface="Arial"/>
                <a:sym typeface="Arial"/>
              </a:rPr>
              <a:t>ei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gasglu</a:t>
            </a:r>
            <a:r>
              <a:rPr lang="en-GB" sz="1800" dirty="0">
                <a:solidFill>
                  <a:schemeClr val="dk1"/>
                </a:solidFill>
                <a:latin typeface="Gotham"/>
                <a:ea typeface="Arial"/>
                <a:cs typeface="Arial"/>
                <a:sym typeface="Arial"/>
              </a:rPr>
              <a:t> a </a:t>
            </a:r>
            <a:r>
              <a:rPr lang="en-GB" sz="1800" dirty="0" err="1">
                <a:solidFill>
                  <a:schemeClr val="dk1"/>
                </a:solidFill>
                <a:latin typeface="Gotham"/>
                <a:ea typeface="Arial"/>
                <a:cs typeface="Arial"/>
                <a:sym typeface="Arial"/>
              </a:rPr>
              <a:t>sut</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byddent</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dod</a:t>
            </a:r>
            <a:r>
              <a:rPr lang="en-GB" sz="1800" dirty="0">
                <a:solidFill>
                  <a:schemeClr val="dk1"/>
                </a:solidFill>
                <a:latin typeface="Gotham"/>
                <a:ea typeface="Arial"/>
                <a:cs typeface="Arial"/>
                <a:sym typeface="Arial"/>
              </a:rPr>
              <a:t> o </a:t>
            </a:r>
            <a:r>
              <a:rPr lang="en-GB" sz="1800" dirty="0" err="1">
                <a:solidFill>
                  <a:schemeClr val="dk1"/>
                </a:solidFill>
                <a:latin typeface="Gotham"/>
                <a:ea typeface="Arial"/>
                <a:cs typeface="Arial"/>
                <a:sym typeface="Arial"/>
              </a:rPr>
              <a:t>hyd</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i'r</a:t>
            </a:r>
            <a:r>
              <a:rPr lang="en-GB" sz="1800" dirty="0">
                <a:solidFill>
                  <a:schemeClr val="dk1"/>
                </a:solidFill>
                <a:latin typeface="Gotham"/>
                <a:ea typeface="Arial"/>
                <a:cs typeface="Arial"/>
                <a:sym typeface="Arial"/>
              </a:rPr>
              <a:t> data.</a:t>
            </a:r>
            <a:endParaRPr lang="en-GB" sz="18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Char char="●"/>
            </a:pPr>
            <a:endParaRPr lang="en-GB" sz="1800" dirty="0">
              <a:solidFill>
                <a:schemeClr val="dk1"/>
              </a:solidFill>
              <a:latin typeface="Gotham" panose="02000504050000020004" pitchFamily="2" charset="0"/>
              <a:ea typeface="Arial"/>
              <a:cs typeface="Arial"/>
            </a:endParaRPr>
          </a:p>
          <a:p>
            <a:pPr marL="457200" lvl="0" indent="-317500">
              <a:lnSpc>
                <a:spcPct val="115000"/>
              </a:lnSpc>
              <a:spcBef>
                <a:spcPts val="0"/>
              </a:spcBef>
              <a:buClr>
                <a:schemeClr val="dk1"/>
              </a:buClr>
              <a:buSzPts val="1400"/>
              <a:buFont typeface="Arial"/>
              <a:buChar char="●"/>
            </a:pPr>
            <a:r>
              <a:rPr lang="en-GB" sz="1800" dirty="0" err="1">
                <a:solidFill>
                  <a:schemeClr val="dk1"/>
                </a:solidFill>
                <a:latin typeface="Gotham"/>
                <a:ea typeface="Arial"/>
                <a:cs typeface="Arial"/>
                <a:sym typeface="Arial"/>
              </a:rPr>
              <a:t>Creu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cynllun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gyfer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sut</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gallai'r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peiriant</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brosesu'r</a:t>
            </a:r>
            <a:r>
              <a:rPr lang="en-GB" sz="1800" dirty="0">
                <a:solidFill>
                  <a:schemeClr val="dk1"/>
                </a:solidFill>
                <a:latin typeface="Gotham"/>
                <a:ea typeface="Arial"/>
                <a:cs typeface="Arial"/>
                <a:sym typeface="Arial"/>
              </a:rPr>
              <a:t> data a </a:t>
            </a:r>
            <a:r>
              <a:rPr lang="en-GB" sz="1800" dirty="0" err="1">
                <a:solidFill>
                  <a:schemeClr val="dk1"/>
                </a:solidFill>
                <a:latin typeface="Gotham"/>
                <a:ea typeface="Arial"/>
                <a:cs typeface="Arial"/>
                <a:sym typeface="Arial"/>
              </a:rPr>
              <a:t>sut</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byddai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hyn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ddefnyddiol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fodau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dynol</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Char char="●"/>
            </a:pPr>
            <a:endParaRPr lang="en-GB" sz="1800" dirty="0">
              <a:solidFill>
                <a:schemeClr val="dk1"/>
              </a:solidFill>
              <a:latin typeface="Gotham" panose="02000504050000020004" pitchFamily="2" charset="0"/>
              <a:ea typeface="Arial"/>
              <a:cs typeface="Arial"/>
            </a:endParaRPr>
          </a:p>
          <a:p>
            <a:pPr marL="457200" lvl="0" indent="-317500">
              <a:lnSpc>
                <a:spcPct val="115000"/>
              </a:lnSpc>
              <a:spcBef>
                <a:spcPts val="0"/>
              </a:spcBef>
              <a:buClr>
                <a:schemeClr val="dk1"/>
              </a:buClr>
              <a:buSzPts val="1400"/>
              <a:buFont typeface="Arial"/>
              <a:buChar char="●"/>
            </a:pPr>
            <a:r>
              <a:rPr lang="en-GB" sz="1800" dirty="0" err="1">
                <a:solidFill>
                  <a:schemeClr val="dk1"/>
                </a:solidFill>
                <a:latin typeface="Gotham"/>
                <a:ea typeface="Arial"/>
                <a:cs typeface="Arial"/>
                <a:sym typeface="Arial"/>
              </a:rPr>
              <a:t>Lluniwch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ddyluniad</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manwl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gyfer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ffurf</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gorfforol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offeryn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dysgu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peirianyddol</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Char char="●"/>
            </a:pPr>
            <a:endParaRPr lang="en-GB" sz="1800" dirty="0">
              <a:solidFill>
                <a:schemeClr val="dk1"/>
              </a:solidFill>
              <a:latin typeface="Gotham" panose="02000504050000020004" pitchFamily="2" charset="0"/>
              <a:ea typeface="Arial"/>
              <a:cs typeface="Arial"/>
            </a:endParaRPr>
          </a:p>
          <a:p>
            <a:pPr marL="457200" indent="-317500">
              <a:lnSpc>
                <a:spcPct val="115000"/>
              </a:lnSpc>
              <a:spcBef>
                <a:spcPts val="0"/>
              </a:spcBef>
              <a:buClr>
                <a:schemeClr val="dk1"/>
              </a:buClr>
              <a:buSzPts val="1400"/>
              <a:buFont typeface="Arial"/>
              <a:buChar char="●"/>
            </a:pPr>
            <a:r>
              <a:rPr lang="en-GB" sz="1800" dirty="0" err="1">
                <a:solidFill>
                  <a:schemeClr val="dk1"/>
                </a:solidFill>
                <a:latin typeface="Gotham"/>
                <a:ea typeface="Arial"/>
                <a:cs typeface="Arial"/>
                <a:sym typeface="Arial"/>
              </a:rPr>
              <a:t>Datblygu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syniadau</a:t>
            </a:r>
            <a:r>
              <a:rPr lang="en-GB" sz="1800" dirty="0">
                <a:solidFill>
                  <a:schemeClr val="dk1"/>
                </a:solidFill>
                <a:latin typeface="Gotham"/>
                <a:ea typeface="Arial"/>
                <a:cs typeface="Arial"/>
                <a:sym typeface="Arial"/>
              </a:rPr>
              <a:t> am </a:t>
            </a:r>
            <a:r>
              <a:rPr lang="en-GB" sz="1800" dirty="0" err="1">
                <a:solidFill>
                  <a:schemeClr val="dk1"/>
                </a:solidFill>
                <a:latin typeface="Gotham"/>
                <a:ea typeface="Arial"/>
                <a:cs typeface="Arial"/>
                <a:sym typeface="Arial"/>
              </a:rPr>
              <a:t>sut</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farchnata'ch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cynnyrch</a:t>
            </a:r>
            <a:r>
              <a:rPr lang="en-GB" sz="1800" dirty="0">
                <a:solidFill>
                  <a:schemeClr val="dk1"/>
                </a:solidFill>
                <a:latin typeface="Gotham"/>
                <a:ea typeface="Arial"/>
                <a:cs typeface="Arial"/>
                <a:sym typeface="Arial"/>
              </a:rPr>
              <a:t>. </a:t>
            </a:r>
            <a:endParaRPr lang="en-GB" dirty="0">
              <a:solidFill>
                <a:schemeClr val="dk1"/>
              </a:solidFill>
              <a:latin typeface="Gotham" panose="02000504050000020004" pitchFamily="2" charset="0"/>
            </a:endParaRPr>
          </a:p>
        </p:txBody>
      </p:sp>
      <p:pic>
        <p:nvPicPr>
          <p:cNvPr id="6" name="Picture Placeholder 5" descr="A boy sitting at a table&#10;&#10;Description automatically generated">
            <a:extLst>
              <a:ext uri="{FF2B5EF4-FFF2-40B4-BE49-F238E27FC236}">
                <a16:creationId xmlns:a16="http://schemas.microsoft.com/office/drawing/2014/main" id="{EE089F28-195C-4A53-8FF0-87FF2AE8C53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0343" r="20343"/>
          <a:stretch>
            <a:fillRect/>
          </a:stretch>
        </p:blipFill>
        <p:spPr/>
      </p:pic>
    </p:spTree>
    <p:extLst>
      <p:ext uri="{BB962C8B-B14F-4D97-AF65-F5344CB8AC3E}">
        <p14:creationId xmlns:p14="http://schemas.microsoft.com/office/powerpoint/2010/main" val="392721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6E0-2A10-467A-AB3C-A429A6653437}"/>
              </a:ext>
            </a:extLst>
          </p:cNvPr>
          <p:cNvSpPr>
            <a:spLocks noGrp="1"/>
          </p:cNvSpPr>
          <p:nvPr>
            <p:ph type="title"/>
          </p:nvPr>
        </p:nvSpPr>
        <p:spPr/>
        <p:txBody>
          <a:bodyPr/>
          <a:lstStyle/>
          <a:p>
            <a:r>
              <a:rPr lang="en-GB" dirty="0" err="1">
                <a:latin typeface="Gotham Bold" panose="02000803030000020004" pitchFamily="2" charset="0"/>
                <a:ea typeface="Arial"/>
                <a:cs typeface="Arial"/>
                <a:sym typeface="Arial"/>
              </a:rPr>
              <a:t>Allbynnau</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dylunio</a:t>
            </a:r>
            <a:endParaRPr lang="en-GB" dirty="0">
              <a:latin typeface="Gotham Bold" panose="02000803030000020004" pitchFamily="2" charset="0"/>
            </a:endParaRPr>
          </a:p>
        </p:txBody>
      </p:sp>
      <p:pic>
        <p:nvPicPr>
          <p:cNvPr id="6" name="Content Placeholder 5" descr="A picture containing text&#10;&#10;Description automatically generated">
            <a:extLst>
              <a:ext uri="{FF2B5EF4-FFF2-40B4-BE49-F238E27FC236}">
                <a16:creationId xmlns:a16="http://schemas.microsoft.com/office/drawing/2014/main" id="{6BC5090A-9C6D-41CA-A678-4CCBD516794F}"/>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456363" y="2709565"/>
            <a:ext cx="5111750" cy="3418482"/>
          </a:xfrm>
        </p:spPr>
      </p:pic>
      <p:sp>
        <p:nvSpPr>
          <p:cNvPr id="4" name="Content Placeholder 3">
            <a:extLst>
              <a:ext uri="{FF2B5EF4-FFF2-40B4-BE49-F238E27FC236}">
                <a16:creationId xmlns:a16="http://schemas.microsoft.com/office/drawing/2014/main" id="{B75799EE-A89F-4014-8C7F-BB268E9BEC32}"/>
              </a:ext>
            </a:extLst>
          </p:cNvPr>
          <p:cNvSpPr>
            <a:spLocks noGrp="1"/>
          </p:cNvSpPr>
          <p:nvPr>
            <p:ph sz="quarter" idx="16"/>
          </p:nvPr>
        </p:nvSpPr>
        <p:spPr/>
        <p:txBody>
          <a:bodyPr vert="horz" lIns="0" tIns="0" rIns="0" bIns="0" spcCol="288000" rtlCol="0" anchor="t">
            <a:normAutofit/>
          </a:bodyPr>
          <a:lstStyle/>
          <a:p>
            <a:pPr marL="457200" indent="-317500">
              <a:lnSpc>
                <a:spcPct val="115000"/>
              </a:lnSpc>
              <a:spcBef>
                <a:spcPts val="0"/>
              </a:spcBef>
              <a:buClr>
                <a:schemeClr val="dk1"/>
              </a:buClr>
              <a:buSzPts val="1400"/>
              <a:buFont typeface="Arial"/>
              <a:buAutoNum type="arabicPeriod"/>
            </a:pPr>
            <a:r>
              <a:rPr lang="en-GB" sz="2200" b="1" dirty="0">
                <a:solidFill>
                  <a:schemeClr val="dk1"/>
                </a:solidFill>
                <a:latin typeface="Gotham Bold"/>
                <a:ea typeface="Arial"/>
                <a:cs typeface="Arial"/>
                <a:sym typeface="Arial"/>
              </a:rPr>
              <a:t>SIART DIAGRAM LLIF </a:t>
            </a:r>
            <a:r>
              <a:rPr lang="en-GB" sz="2200" dirty="0">
                <a:solidFill>
                  <a:schemeClr val="dk1"/>
                </a:solidFill>
                <a:latin typeface="Gotham"/>
                <a:ea typeface="Arial"/>
                <a:cs typeface="Arial"/>
                <a:sym typeface="Arial"/>
              </a:rPr>
              <a:t>I </a:t>
            </a:r>
            <a:r>
              <a:rPr lang="en-GB" sz="2200" dirty="0" err="1">
                <a:solidFill>
                  <a:schemeClr val="dk1"/>
                </a:solidFill>
                <a:latin typeface="Gotham"/>
                <a:ea typeface="Arial"/>
                <a:cs typeface="Arial"/>
                <a:sym typeface="Arial"/>
              </a:rPr>
              <a:t>gynnwys</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disgrifiad</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o’r</a:t>
            </a:r>
            <a:r>
              <a:rPr lang="en-GB" sz="2200" dirty="0">
                <a:solidFill>
                  <a:schemeClr val="dk1"/>
                </a:solidFill>
                <a:latin typeface="Gotham"/>
                <a:ea typeface="Arial"/>
                <a:cs typeface="Arial"/>
                <a:sym typeface="Arial"/>
              </a:rPr>
              <a:t> data </a:t>
            </a:r>
            <a:r>
              <a:rPr lang="en-GB" sz="2200" dirty="0" err="1">
                <a:solidFill>
                  <a:schemeClr val="dk1"/>
                </a:solidFill>
                <a:latin typeface="Gotham"/>
                <a:ea typeface="Arial"/>
                <a:cs typeface="Arial"/>
                <a:sym typeface="Arial"/>
              </a:rPr>
              <a:t>a’r</a:t>
            </a:r>
            <a:r>
              <a:rPr lang="en-GB" sz="2200" dirty="0">
                <a:solidFill>
                  <a:schemeClr val="dk1"/>
                </a:solidFill>
                <a:latin typeface="Gotham"/>
                <a:ea typeface="Arial"/>
                <a:cs typeface="Arial"/>
                <a:sym typeface="Arial"/>
              </a:rPr>
              <a:t> broses </a:t>
            </a:r>
            <a:r>
              <a:rPr lang="en-GB" sz="2200" dirty="0" err="1">
                <a:solidFill>
                  <a:schemeClr val="dk1"/>
                </a:solidFill>
                <a:latin typeface="Gotham"/>
                <a:ea typeface="Arial"/>
                <a:cs typeface="Arial"/>
                <a:sym typeface="Arial"/>
              </a:rPr>
              <a:t>profi</a:t>
            </a:r>
            <a:r>
              <a:rPr lang="en-GB" sz="2200" dirty="0">
                <a:solidFill>
                  <a:schemeClr val="dk1"/>
                </a:solidFill>
                <a:latin typeface="Gotham"/>
                <a:ea typeface="Arial"/>
                <a:cs typeface="Arial"/>
                <a:sym typeface="Arial"/>
              </a:rPr>
              <a:t> </a:t>
            </a:r>
            <a:endParaRPr lang="en-GB" sz="2200" dirty="0">
              <a:solidFill>
                <a:schemeClr val="dk1"/>
              </a:solidFill>
              <a:latin typeface="Gotham" panose="02000504050000020004" pitchFamily="2" charset="0"/>
              <a:ea typeface="Arial"/>
              <a:cs typeface="Arial"/>
            </a:endParaRPr>
          </a:p>
          <a:p>
            <a:pPr marL="457200" lvl="0" indent="-317500">
              <a:lnSpc>
                <a:spcPct val="115000"/>
              </a:lnSpc>
              <a:spcBef>
                <a:spcPts val="0"/>
              </a:spcBef>
              <a:buClr>
                <a:schemeClr val="dk1"/>
              </a:buClr>
              <a:buSzPts val="1400"/>
              <a:buFont typeface="Arial"/>
              <a:buAutoNum type="arabicPeriod"/>
            </a:pPr>
            <a:endParaRPr lang="en-GB" sz="2200" dirty="0">
              <a:solidFill>
                <a:schemeClr val="dk1"/>
              </a:solidFill>
              <a:latin typeface="Gotham" panose="02000504050000020004" pitchFamily="2" charset="0"/>
              <a:ea typeface="Arial"/>
              <a:cs typeface="Arial"/>
            </a:endParaRPr>
          </a:p>
          <a:p>
            <a:pPr marL="457200" lvl="0" indent="-317500">
              <a:lnSpc>
                <a:spcPct val="115000"/>
              </a:lnSpc>
              <a:spcBef>
                <a:spcPts val="0"/>
              </a:spcBef>
              <a:buClr>
                <a:schemeClr val="dk1"/>
              </a:buClr>
              <a:buSzPts val="1400"/>
              <a:buFont typeface="Arial"/>
              <a:buAutoNum type="arabicPeriod"/>
            </a:pPr>
            <a:r>
              <a:rPr lang="en-GB" sz="2200" b="1" dirty="0">
                <a:solidFill>
                  <a:schemeClr val="dk1"/>
                </a:solidFill>
                <a:latin typeface="Gotham Bold"/>
                <a:ea typeface="Arial"/>
                <a:cs typeface="Arial"/>
                <a:sym typeface="Arial"/>
              </a:rPr>
              <a:t>BRASLUN O’R CYNNYRCH </a:t>
            </a:r>
            <a:r>
              <a:rPr lang="en-GB" sz="2200" dirty="0">
                <a:solidFill>
                  <a:schemeClr val="dk1"/>
                </a:solidFill>
                <a:latin typeface="Gotham"/>
                <a:ea typeface="Arial"/>
                <a:cs typeface="Arial"/>
                <a:sym typeface="Arial"/>
              </a:rPr>
              <a:t>Wedi </a:t>
            </a:r>
            <a:r>
              <a:rPr lang="en-GB" sz="2200" dirty="0" err="1">
                <a:solidFill>
                  <a:schemeClr val="dk1"/>
                </a:solidFill>
                <a:latin typeface="Gotham"/>
                <a:ea typeface="Arial"/>
                <a:cs typeface="Arial"/>
                <a:sym typeface="Arial"/>
              </a:rPr>
              <a:t>ei</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labelu</a:t>
            </a:r>
            <a:endParaRPr lang="en-GB" sz="22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AutoNum type="arabicPeriod"/>
            </a:pPr>
            <a:endParaRPr lang="en-GB" sz="2200" dirty="0">
              <a:solidFill>
                <a:schemeClr val="dk1"/>
              </a:solidFill>
              <a:latin typeface="Gotham" panose="02000504050000020004" pitchFamily="2" charset="0"/>
              <a:ea typeface="Arial"/>
              <a:cs typeface="Arial"/>
            </a:endParaRPr>
          </a:p>
          <a:p>
            <a:pPr marL="457200" indent="-317500">
              <a:lnSpc>
                <a:spcPct val="115000"/>
              </a:lnSpc>
              <a:spcBef>
                <a:spcPts val="0"/>
              </a:spcBef>
              <a:buClr>
                <a:schemeClr val="dk1"/>
              </a:buClr>
              <a:buSzPts val="1400"/>
              <a:buFont typeface="Arial"/>
              <a:buAutoNum type="arabicPeriod"/>
            </a:pPr>
            <a:r>
              <a:rPr lang="en-GB" sz="2200" b="1" dirty="0">
                <a:solidFill>
                  <a:schemeClr val="dk1"/>
                </a:solidFill>
                <a:latin typeface="Gotham Bold"/>
                <a:ea typeface="Arial"/>
                <a:cs typeface="Arial"/>
                <a:sym typeface="Arial"/>
              </a:rPr>
              <a:t>CYNLLUN MARCHNATA </a:t>
            </a:r>
            <a:r>
              <a:rPr lang="en-GB" sz="2200" dirty="0">
                <a:solidFill>
                  <a:schemeClr val="dk1"/>
                </a:solidFill>
                <a:latin typeface="Gotham"/>
                <a:ea typeface="Arial"/>
                <a:cs typeface="Arial"/>
                <a:sym typeface="Arial"/>
              </a:rPr>
              <a:t>I </a:t>
            </a:r>
            <a:r>
              <a:rPr lang="en-GB" sz="2200" dirty="0" err="1">
                <a:solidFill>
                  <a:schemeClr val="dk1"/>
                </a:solidFill>
                <a:latin typeface="Gotham"/>
                <a:ea typeface="Arial"/>
                <a:cs typeface="Arial"/>
                <a:sym typeface="Arial"/>
              </a:rPr>
              <a:t>gynnwys</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broliant</a:t>
            </a:r>
            <a:r>
              <a:rPr lang="en-GB" sz="2200" dirty="0">
                <a:solidFill>
                  <a:schemeClr val="dk1"/>
                </a:solidFill>
                <a:latin typeface="Gotham"/>
                <a:ea typeface="Arial"/>
                <a:cs typeface="Arial"/>
                <a:sym typeface="Arial"/>
              </a:rPr>
              <a:t> 2 </a:t>
            </a:r>
            <a:r>
              <a:rPr lang="en-GB" sz="2200" dirty="0" err="1">
                <a:solidFill>
                  <a:schemeClr val="dk1"/>
                </a:solidFill>
                <a:latin typeface="Gotham"/>
                <a:ea typeface="Arial"/>
                <a:cs typeface="Arial"/>
                <a:sym typeface="Arial"/>
              </a:rPr>
              <a:t>funud</a:t>
            </a:r>
            <a:r>
              <a:rPr lang="en-GB" sz="2200" dirty="0">
                <a:solidFill>
                  <a:schemeClr val="dk1"/>
                </a:solidFill>
                <a:latin typeface="Gotham"/>
                <a:ea typeface="Arial"/>
                <a:cs typeface="Arial"/>
                <a:sym typeface="Arial"/>
              </a:rPr>
              <a:t> </a:t>
            </a:r>
            <a:endParaRPr lang="en-GB" sz="2200" dirty="0">
              <a:solidFill>
                <a:schemeClr val="dk1"/>
              </a:solidFill>
              <a:latin typeface="Gotham" panose="02000504050000020004" pitchFamily="2" charset="0"/>
              <a:ea typeface="Arial"/>
              <a:cs typeface="Arial"/>
            </a:endParaRPr>
          </a:p>
          <a:p>
            <a:pPr marL="215900" indent="-215900"/>
            <a:endParaRPr lang="en-GB" dirty="0">
              <a:latin typeface="Gotham" panose="02000504050000020004" pitchFamily="2" charset="0"/>
            </a:endParaRPr>
          </a:p>
        </p:txBody>
      </p:sp>
    </p:spTree>
    <p:extLst>
      <p:ext uri="{BB962C8B-B14F-4D97-AF65-F5344CB8AC3E}">
        <p14:creationId xmlns:p14="http://schemas.microsoft.com/office/powerpoint/2010/main" val="94111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6E0-2A10-467A-AB3C-A429A6653437}"/>
              </a:ext>
            </a:extLst>
          </p:cNvPr>
          <p:cNvSpPr>
            <a:spLocks noGrp="1"/>
          </p:cNvSpPr>
          <p:nvPr>
            <p:ph type="title"/>
          </p:nvPr>
        </p:nvSpPr>
        <p:spPr/>
        <p:txBody>
          <a:bodyPr/>
          <a:lstStyle/>
          <a:p>
            <a:pPr lvl="0">
              <a:lnSpc>
                <a:spcPct val="100000"/>
              </a:lnSpc>
              <a:spcBef>
                <a:spcPts val="0"/>
              </a:spcBef>
              <a:buSzPts val="2800"/>
            </a:pPr>
            <a:r>
              <a:rPr lang="en-GB" dirty="0" err="1">
                <a:latin typeface="Gotham Bold" panose="02000803030000020004" pitchFamily="2" charset="0"/>
                <a:ea typeface="Arial"/>
                <a:cs typeface="Arial"/>
                <a:sym typeface="Arial"/>
              </a:rPr>
              <a:t>Cyflwyniadau</a:t>
            </a:r>
            <a:br>
              <a:rPr lang="en-GB" dirty="0">
                <a:latin typeface="Gotham Bold" panose="02000803030000020004" pitchFamily="2" charset="0"/>
                <a:ea typeface="Arial"/>
                <a:cs typeface="Arial"/>
                <a:sym typeface="Arial"/>
              </a:rPr>
            </a:br>
            <a:r>
              <a:rPr lang="en-GB" i="1" dirty="0" err="1">
                <a:latin typeface="Gotham Bold" panose="02000803030000020004" pitchFamily="2" charset="0"/>
                <a:ea typeface="Arial"/>
                <a:cs typeface="Arial"/>
                <a:sym typeface="Arial"/>
              </a:rPr>
              <a:t>Cwestiynnau</a:t>
            </a:r>
            <a:r>
              <a:rPr lang="en-GB" i="1" dirty="0">
                <a:latin typeface="Gotham Bold" panose="02000803030000020004" pitchFamily="2" charset="0"/>
                <a:ea typeface="Arial"/>
                <a:cs typeface="Arial"/>
                <a:sym typeface="Arial"/>
              </a:rPr>
              <a:t> </a:t>
            </a:r>
            <a:r>
              <a:rPr lang="en-GB" i="1" dirty="0" err="1">
                <a:latin typeface="Gotham Bold" panose="02000803030000020004" pitchFamily="2" charset="0"/>
                <a:ea typeface="Arial"/>
                <a:cs typeface="Arial"/>
                <a:sym typeface="Arial"/>
              </a:rPr>
              <a:t>ysgogi</a:t>
            </a:r>
            <a:endParaRPr lang="en-GB" i="1" dirty="0">
              <a:latin typeface="Gotham Bold" panose="02000803030000020004" pitchFamily="2" charset="0"/>
            </a:endParaRPr>
          </a:p>
        </p:txBody>
      </p:sp>
      <p:sp>
        <p:nvSpPr>
          <p:cNvPr id="3" name="Content Placeholder 2">
            <a:extLst>
              <a:ext uri="{FF2B5EF4-FFF2-40B4-BE49-F238E27FC236}">
                <a16:creationId xmlns:a16="http://schemas.microsoft.com/office/drawing/2014/main" id="{29643EE1-2DF1-47F0-9F3B-3439248D8213}"/>
              </a:ext>
            </a:extLst>
          </p:cNvPr>
          <p:cNvSpPr>
            <a:spLocks noGrp="1"/>
          </p:cNvSpPr>
          <p:nvPr>
            <p:ph sz="quarter" idx="15"/>
          </p:nvPr>
        </p:nvSpPr>
        <p:spPr>
          <a:xfrm>
            <a:off x="6456363" y="2585754"/>
            <a:ext cx="5111750" cy="3779837"/>
          </a:xfrm>
        </p:spPr>
        <p:txBody>
          <a:bodyPr vert="horz" lIns="0" tIns="0" rIns="0" bIns="0" spcCol="288000" rtlCol="0" anchor="t">
            <a:normAutofit fontScale="85000" lnSpcReduction="10000"/>
          </a:bodyPr>
          <a:lstStyle/>
          <a:p>
            <a:pPr marL="457200" lvl="0" indent="-304800">
              <a:lnSpc>
                <a:spcPct val="120000"/>
              </a:lnSpc>
              <a:spcBef>
                <a:spcPts val="0"/>
              </a:spcBef>
              <a:buClr>
                <a:schemeClr val="dk1"/>
              </a:buClr>
              <a:buSzPts val="1200"/>
              <a:buFont typeface="Arial"/>
              <a:buChar char="●"/>
            </a:pPr>
            <a:r>
              <a:rPr lang="en-GB" sz="1800" dirty="0">
                <a:solidFill>
                  <a:schemeClr val="dk1"/>
                </a:solidFill>
                <a:latin typeface="Gotham"/>
                <a:ea typeface="Arial"/>
                <a:cs typeface="Arial"/>
                <a:sym typeface="Arial"/>
              </a:rPr>
              <a:t>Sut y </a:t>
            </a:r>
            <a:r>
              <a:rPr lang="en-GB" sz="1800" dirty="0" err="1">
                <a:solidFill>
                  <a:schemeClr val="dk1"/>
                </a:solidFill>
                <a:latin typeface="Gotham"/>
                <a:ea typeface="Arial"/>
                <a:cs typeface="Arial"/>
                <a:sym typeface="Arial"/>
              </a:rPr>
              <a:t>bydd</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offeryn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parhau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wella</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unwaith</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bydd</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cynnyrch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ar</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farchnad</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04800">
              <a:lnSpc>
                <a:spcPct val="120000"/>
              </a:lnSpc>
              <a:spcBef>
                <a:spcPts val="0"/>
              </a:spcBef>
              <a:buClr>
                <a:schemeClr val="dk1"/>
              </a:buClr>
              <a:buSzPts val="1200"/>
              <a:buFont typeface="Arial"/>
              <a:buChar char="●"/>
            </a:pPr>
            <a:endParaRPr lang="en-GB" sz="1800" dirty="0">
              <a:solidFill>
                <a:schemeClr val="dk1"/>
              </a:solidFill>
              <a:latin typeface="Gotham" panose="02000504050000020004" pitchFamily="2" charset="0"/>
              <a:ea typeface="Arial"/>
              <a:cs typeface="Arial"/>
            </a:endParaRPr>
          </a:p>
          <a:p>
            <a:pPr marL="457200" lvl="0" indent="-304800">
              <a:lnSpc>
                <a:spcPct val="120000"/>
              </a:lnSpc>
              <a:spcBef>
                <a:spcPts val="0"/>
              </a:spcBef>
              <a:buClr>
                <a:schemeClr val="dk1"/>
              </a:buClr>
              <a:buSzPts val="1200"/>
              <a:buFont typeface="Arial"/>
              <a:buChar char="●"/>
            </a:pPr>
            <a:r>
              <a:rPr lang="en-GB" sz="1800" dirty="0">
                <a:solidFill>
                  <a:schemeClr val="dk1"/>
                </a:solidFill>
                <a:latin typeface="Gotham"/>
                <a:ea typeface="Arial"/>
                <a:cs typeface="Arial"/>
                <a:sym typeface="Arial"/>
              </a:rPr>
              <a:t>O </a:t>
            </a:r>
            <a:r>
              <a:rPr lang="en-GB" sz="1800" dirty="0" err="1">
                <a:solidFill>
                  <a:schemeClr val="dk1"/>
                </a:solidFill>
                <a:latin typeface="Gotham"/>
                <a:ea typeface="Arial"/>
                <a:cs typeface="Arial"/>
                <a:sym typeface="Arial"/>
              </a:rPr>
              <a:t>ble</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fyddwch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chi'n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dod</a:t>
            </a:r>
            <a:r>
              <a:rPr lang="en-GB" sz="1800" dirty="0">
                <a:solidFill>
                  <a:schemeClr val="dk1"/>
                </a:solidFill>
                <a:latin typeface="Gotham"/>
                <a:ea typeface="Arial"/>
                <a:cs typeface="Arial"/>
                <a:sym typeface="Arial"/>
              </a:rPr>
              <a:t> o </a:t>
            </a:r>
            <a:r>
              <a:rPr lang="en-GB" sz="1800" dirty="0" err="1">
                <a:solidFill>
                  <a:schemeClr val="dk1"/>
                </a:solidFill>
                <a:latin typeface="Gotham"/>
                <a:ea typeface="Arial"/>
                <a:cs typeface="Arial"/>
                <a:sym typeface="Arial"/>
              </a:rPr>
              <a:t>hyd</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ddata</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byw</a:t>
            </a:r>
            <a:r>
              <a:rPr lang="en-GB" sz="1800" dirty="0">
                <a:solidFill>
                  <a:schemeClr val="dk1"/>
                </a:solidFill>
                <a:latin typeface="Gotham"/>
                <a:ea typeface="Arial"/>
                <a:cs typeface="Arial"/>
                <a:sym typeface="Arial"/>
              </a:rPr>
              <a:t> a </a:t>
            </a:r>
            <a:r>
              <a:rPr lang="en-GB" sz="1800" dirty="0" err="1">
                <a:solidFill>
                  <a:schemeClr val="dk1"/>
                </a:solidFill>
                <a:latin typeface="Gotham"/>
                <a:ea typeface="Arial"/>
                <a:cs typeface="Arial"/>
                <a:sym typeface="Arial"/>
              </a:rPr>
              <a:t>sut</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bydd</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hyn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cael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ddefnyddio</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roi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adborth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gyfer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yr</a:t>
            </a:r>
            <a:r>
              <a:rPr lang="en-GB" sz="1800" dirty="0">
                <a:solidFill>
                  <a:schemeClr val="dk1"/>
                </a:solidFill>
                <a:latin typeface="Gotham"/>
                <a:ea typeface="Arial"/>
                <a:cs typeface="Arial"/>
                <a:sym typeface="Arial"/>
              </a:rPr>
              <a:t> algorithm?</a:t>
            </a:r>
            <a:endParaRPr lang="en-GB" sz="1800" dirty="0">
              <a:solidFill>
                <a:schemeClr val="dk1"/>
              </a:solidFill>
              <a:latin typeface="Gotham"/>
              <a:ea typeface="Arial"/>
              <a:cs typeface="Arial"/>
            </a:endParaRPr>
          </a:p>
          <a:p>
            <a:pPr marL="457200" lvl="0" indent="-304800">
              <a:lnSpc>
                <a:spcPct val="120000"/>
              </a:lnSpc>
              <a:spcBef>
                <a:spcPts val="0"/>
              </a:spcBef>
              <a:buClr>
                <a:schemeClr val="dk1"/>
              </a:buClr>
              <a:buSzPts val="1200"/>
              <a:buFont typeface="Arial"/>
              <a:buChar char="●"/>
            </a:pPr>
            <a:endParaRPr lang="en-GB" sz="1800" dirty="0">
              <a:solidFill>
                <a:schemeClr val="dk1"/>
              </a:solidFill>
              <a:latin typeface="Gotham" panose="02000504050000020004" pitchFamily="2" charset="0"/>
              <a:ea typeface="Arial"/>
              <a:cs typeface="Arial"/>
            </a:endParaRPr>
          </a:p>
          <a:p>
            <a:pPr marL="457200" lvl="0" indent="-304800">
              <a:lnSpc>
                <a:spcPct val="120000"/>
              </a:lnSpc>
              <a:spcBef>
                <a:spcPts val="0"/>
              </a:spcBef>
              <a:buClr>
                <a:schemeClr val="dk1"/>
              </a:buClr>
              <a:buSzPts val="1200"/>
              <a:buFont typeface="Arial"/>
              <a:buChar char="●"/>
            </a:pPr>
            <a:r>
              <a:rPr lang="en-GB" sz="1800" dirty="0">
                <a:solidFill>
                  <a:schemeClr val="dk1"/>
                </a:solidFill>
                <a:latin typeface="Gotham"/>
                <a:ea typeface="Arial"/>
                <a:cs typeface="Arial"/>
                <a:sym typeface="Arial"/>
              </a:rPr>
              <a:t>At </a:t>
            </a:r>
            <a:r>
              <a:rPr lang="en-GB" sz="1800" dirty="0" err="1">
                <a:solidFill>
                  <a:schemeClr val="dk1"/>
                </a:solidFill>
                <a:latin typeface="Gotham"/>
                <a:ea typeface="Arial"/>
                <a:cs typeface="Arial"/>
                <a:sym typeface="Arial"/>
              </a:rPr>
              <a:t>bwy</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mae'ch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cynnyrch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wedi'i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anelu</a:t>
            </a:r>
            <a:r>
              <a:rPr lang="en-GB" sz="1800" dirty="0">
                <a:solidFill>
                  <a:schemeClr val="dk1"/>
                </a:solidFill>
                <a:latin typeface="Gotham"/>
                <a:ea typeface="Arial"/>
                <a:cs typeface="Arial"/>
                <a:sym typeface="Arial"/>
              </a:rPr>
              <a:t>? Sut y </a:t>
            </a:r>
            <a:r>
              <a:rPr lang="en-GB" sz="1800" dirty="0" err="1">
                <a:solidFill>
                  <a:schemeClr val="dk1"/>
                </a:solidFill>
                <a:latin typeface="Gotham"/>
                <a:ea typeface="Arial"/>
                <a:cs typeface="Arial"/>
                <a:sym typeface="Arial"/>
              </a:rPr>
              <a:t>bydd</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ddefnyddiol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iddyn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nhw</a:t>
            </a:r>
            <a:r>
              <a:rPr lang="en-GB" sz="1800" dirty="0">
                <a:solidFill>
                  <a:schemeClr val="dk1"/>
                </a:solidFill>
                <a:latin typeface="Gotham"/>
                <a:ea typeface="Arial"/>
                <a:cs typeface="Arial"/>
                <a:sym typeface="Arial"/>
              </a:rPr>
              <a:t>? Sut y </a:t>
            </a:r>
            <a:r>
              <a:rPr lang="en-GB" sz="1800" dirty="0" err="1">
                <a:solidFill>
                  <a:schemeClr val="dk1"/>
                </a:solidFill>
                <a:latin typeface="Gotham"/>
                <a:ea typeface="Arial"/>
                <a:cs typeface="Arial"/>
                <a:sym typeface="Arial"/>
              </a:rPr>
              <a:t>byddwch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chi'n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marchnata'ch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cynnyrch</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04800">
              <a:lnSpc>
                <a:spcPct val="120000"/>
              </a:lnSpc>
              <a:spcBef>
                <a:spcPts val="0"/>
              </a:spcBef>
              <a:buClr>
                <a:schemeClr val="dk1"/>
              </a:buClr>
              <a:buSzPts val="1200"/>
              <a:buFont typeface="Arial"/>
              <a:buChar char="●"/>
            </a:pPr>
            <a:endParaRPr lang="en-GB" sz="1800" dirty="0">
              <a:solidFill>
                <a:schemeClr val="dk1"/>
              </a:solidFill>
              <a:latin typeface="Gotham" panose="02000504050000020004" pitchFamily="2" charset="0"/>
              <a:ea typeface="Arial"/>
              <a:cs typeface="Arial"/>
            </a:endParaRPr>
          </a:p>
          <a:p>
            <a:pPr marL="457200" indent="-304800">
              <a:lnSpc>
                <a:spcPct val="120000"/>
              </a:lnSpc>
              <a:spcBef>
                <a:spcPts val="0"/>
              </a:spcBef>
              <a:buClr>
                <a:schemeClr val="dk1"/>
              </a:buClr>
              <a:buSzPts val="1200"/>
              <a:buFont typeface="Arial"/>
              <a:buChar char="●"/>
            </a:pPr>
            <a:r>
              <a:rPr lang="en-GB" sz="1800" dirty="0">
                <a:solidFill>
                  <a:schemeClr val="dk1"/>
                </a:solidFill>
                <a:latin typeface="Gotham"/>
                <a:ea typeface="Arial"/>
                <a:cs typeface="Arial"/>
                <a:sym typeface="Arial"/>
              </a:rPr>
              <a:t>Beth </a:t>
            </a:r>
            <a:r>
              <a:rPr lang="en-GB" sz="1800" dirty="0" err="1">
                <a:solidFill>
                  <a:schemeClr val="dk1"/>
                </a:solidFill>
                <a:latin typeface="Gotham"/>
                <a:ea typeface="Arial"/>
                <a:cs typeface="Arial"/>
                <a:sym typeface="Arial"/>
              </a:rPr>
              <a:t>yw</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fformat</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corfforol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cynnyrch</a:t>
            </a:r>
            <a:r>
              <a:rPr lang="en-GB" sz="1800" dirty="0">
                <a:solidFill>
                  <a:schemeClr val="dk1"/>
                </a:solidFill>
                <a:latin typeface="Gotham"/>
                <a:ea typeface="Arial"/>
                <a:cs typeface="Arial"/>
                <a:sym typeface="Arial"/>
              </a:rPr>
              <a:t>? Sut </a:t>
            </a:r>
            <a:r>
              <a:rPr lang="en-GB" sz="1800" dirty="0" err="1">
                <a:solidFill>
                  <a:schemeClr val="dk1"/>
                </a:solidFill>
                <a:latin typeface="Gotham"/>
                <a:ea typeface="Arial"/>
                <a:cs typeface="Arial"/>
                <a:sym typeface="Arial"/>
              </a:rPr>
              <a:t>mae'r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dysgu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peirianyddol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wedi'i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integreiddio</a:t>
            </a:r>
            <a:r>
              <a:rPr lang="en-GB" sz="1800" dirty="0">
                <a:solidFill>
                  <a:schemeClr val="dk1"/>
                </a:solidFill>
                <a:latin typeface="Gotham"/>
                <a:ea typeface="Arial"/>
                <a:cs typeface="Arial"/>
                <a:sym typeface="Arial"/>
              </a:rPr>
              <a:t>? Beth </a:t>
            </a:r>
            <a:r>
              <a:rPr lang="en-GB" sz="1800" dirty="0" err="1">
                <a:solidFill>
                  <a:schemeClr val="dk1"/>
                </a:solidFill>
                <a:latin typeface="Gotham"/>
                <a:ea typeface="Arial"/>
                <a:cs typeface="Arial"/>
                <a:sym typeface="Arial"/>
              </a:rPr>
              <a:t>yw'r</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rhesymeg</a:t>
            </a:r>
            <a:r>
              <a:rPr lang="en-GB" sz="1800" dirty="0">
                <a:solidFill>
                  <a:schemeClr val="dk1"/>
                </a:solidFill>
                <a:latin typeface="Gotham"/>
                <a:ea typeface="Arial"/>
                <a:cs typeface="Arial"/>
                <a:sym typeface="Arial"/>
              </a:rPr>
              <a:t> y </a:t>
            </a:r>
            <a:r>
              <a:rPr lang="en-GB" sz="1800" dirty="0" err="1">
                <a:solidFill>
                  <a:schemeClr val="dk1"/>
                </a:solidFill>
                <a:latin typeface="Gotham"/>
                <a:ea typeface="Arial"/>
                <a:cs typeface="Arial"/>
                <a:sym typeface="Arial"/>
              </a:rPr>
              <a:t>tu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ôl</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i'ch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dyluniad</a:t>
            </a:r>
            <a:r>
              <a:rPr lang="en-GB" sz="1800" dirty="0">
                <a:solidFill>
                  <a:schemeClr val="dk1"/>
                </a:solidFill>
                <a:latin typeface="Gotham"/>
                <a:ea typeface="Arial"/>
                <a:cs typeface="Arial"/>
                <a:sym typeface="Arial"/>
              </a:rPr>
              <a:t>? </a:t>
            </a:r>
            <a:endParaRPr lang="en-GB" dirty="0">
              <a:latin typeface="Gotham" panose="02000504050000020004" pitchFamily="2" charset="0"/>
            </a:endParaRPr>
          </a:p>
        </p:txBody>
      </p:sp>
      <p:sp>
        <p:nvSpPr>
          <p:cNvPr id="4" name="Content Placeholder 3">
            <a:extLst>
              <a:ext uri="{FF2B5EF4-FFF2-40B4-BE49-F238E27FC236}">
                <a16:creationId xmlns:a16="http://schemas.microsoft.com/office/drawing/2014/main" id="{B75799EE-A89F-4014-8C7F-BB268E9BEC32}"/>
              </a:ext>
            </a:extLst>
          </p:cNvPr>
          <p:cNvSpPr>
            <a:spLocks noGrp="1"/>
          </p:cNvSpPr>
          <p:nvPr>
            <p:ph sz="quarter" idx="16"/>
          </p:nvPr>
        </p:nvSpPr>
        <p:spPr>
          <a:xfrm>
            <a:off x="623888" y="2585754"/>
            <a:ext cx="5111750" cy="3779837"/>
          </a:xfrm>
        </p:spPr>
        <p:txBody>
          <a:bodyPr vert="horz" lIns="0" tIns="0" rIns="0" bIns="0" spcCol="288000" rtlCol="0" anchor="t">
            <a:normAutofit lnSpcReduction="10000"/>
          </a:bodyPr>
          <a:lstStyle/>
          <a:p>
            <a:pPr marL="457200" lvl="0" indent="-304800">
              <a:lnSpc>
                <a:spcPct val="115000"/>
              </a:lnSpc>
              <a:spcBef>
                <a:spcPts val="0"/>
              </a:spcBef>
              <a:buClr>
                <a:schemeClr val="dk1"/>
              </a:buClr>
              <a:buSzPts val="1200"/>
              <a:buFont typeface="Arial"/>
              <a:buChar char="●"/>
            </a:pPr>
            <a:r>
              <a:rPr lang="en-GB" sz="1800" dirty="0">
                <a:solidFill>
                  <a:schemeClr val="dk1"/>
                </a:solidFill>
                <a:latin typeface="Gotham"/>
                <a:ea typeface="Arial"/>
                <a:cs typeface="Arial"/>
                <a:sym typeface="Arial"/>
              </a:rPr>
              <a:t>Pa </a:t>
            </a:r>
            <a:r>
              <a:rPr lang="en-GB" sz="1800" dirty="0" err="1">
                <a:solidFill>
                  <a:schemeClr val="dk1"/>
                </a:solidFill>
                <a:latin typeface="Gotham"/>
                <a:ea typeface="Arial"/>
                <a:cs typeface="Arial"/>
                <a:sym typeface="Arial"/>
              </a:rPr>
              <a:t>allbwn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mae</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offeryn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ei</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gynhyrchu</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04800">
              <a:lnSpc>
                <a:spcPct val="115000"/>
              </a:lnSpc>
              <a:spcBef>
                <a:spcPts val="0"/>
              </a:spcBef>
              <a:buClr>
                <a:schemeClr val="dk1"/>
              </a:buClr>
              <a:buSzPts val="1200"/>
              <a:buFont typeface="Arial"/>
              <a:buChar char="●"/>
            </a:pPr>
            <a:endParaRPr lang="en-GB" sz="1800" dirty="0">
              <a:solidFill>
                <a:schemeClr val="dk1"/>
              </a:solidFill>
              <a:latin typeface="Gotham" panose="02000504050000020004" pitchFamily="2" charset="0"/>
              <a:ea typeface="Arial"/>
              <a:cs typeface="Arial"/>
            </a:endParaRPr>
          </a:p>
          <a:p>
            <a:pPr marL="457200" lvl="0" indent="-304800">
              <a:lnSpc>
                <a:spcPct val="115000"/>
              </a:lnSpc>
              <a:spcBef>
                <a:spcPts val="0"/>
              </a:spcBef>
              <a:buClr>
                <a:schemeClr val="dk1"/>
              </a:buClr>
              <a:buSzPts val="1200"/>
              <a:buFont typeface="Arial"/>
              <a:buChar char="●"/>
            </a:pPr>
            <a:r>
              <a:rPr lang="en-GB" sz="1800" dirty="0">
                <a:solidFill>
                  <a:schemeClr val="dk1"/>
                </a:solidFill>
                <a:latin typeface="Gotham"/>
                <a:ea typeface="Arial"/>
                <a:cs typeface="Arial"/>
                <a:sym typeface="Arial"/>
              </a:rPr>
              <a:t>A </a:t>
            </a:r>
            <a:r>
              <a:rPr lang="en-GB" sz="1800" dirty="0" err="1">
                <a:solidFill>
                  <a:schemeClr val="dk1"/>
                </a:solidFill>
                <a:latin typeface="Gotham"/>
                <a:ea typeface="Arial"/>
                <a:cs typeface="Arial"/>
                <a:sym typeface="Arial"/>
              </a:rPr>
              <a:t>yw'ch</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offeryn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defnyddio</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dysgu</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peiriant</a:t>
            </a:r>
            <a:r>
              <a:rPr lang="en-GB" sz="1800" dirty="0">
                <a:solidFill>
                  <a:schemeClr val="dk1"/>
                </a:solidFill>
                <a:latin typeface="Gotham"/>
                <a:ea typeface="Arial"/>
                <a:cs typeface="Arial"/>
                <a:sym typeface="Arial"/>
              </a:rPr>
              <a:t> dan </a:t>
            </a:r>
            <a:r>
              <a:rPr lang="en-GB" sz="1800" dirty="0" err="1">
                <a:solidFill>
                  <a:schemeClr val="dk1"/>
                </a:solidFill>
                <a:latin typeface="Gotham"/>
                <a:ea typeface="Arial"/>
                <a:cs typeface="Arial"/>
                <a:sym typeface="Arial"/>
              </a:rPr>
              <a:t>oruchwyliaeth</a:t>
            </a:r>
            <a:r>
              <a:rPr lang="en-GB" sz="1800" dirty="0">
                <a:solidFill>
                  <a:schemeClr val="dk1"/>
                </a:solidFill>
                <a:latin typeface="Gotham"/>
                <a:ea typeface="Arial"/>
                <a:cs typeface="Arial"/>
                <a:sym typeface="Arial"/>
              </a:rPr>
              <a:t> neu </a:t>
            </a:r>
            <a:r>
              <a:rPr lang="en-GB" sz="1800" dirty="0" err="1">
                <a:solidFill>
                  <a:schemeClr val="dk1"/>
                </a:solidFill>
                <a:latin typeface="Gotham"/>
                <a:ea typeface="Arial"/>
                <a:cs typeface="Arial"/>
                <a:sym typeface="Arial"/>
              </a:rPr>
              <a:t>heb</a:t>
            </a:r>
            <a:r>
              <a:rPr lang="en-GB" sz="1800" dirty="0">
                <a:solidFill>
                  <a:schemeClr val="dk1"/>
                </a:solidFill>
                <a:latin typeface="Gotham"/>
                <a:ea typeface="Arial"/>
                <a:cs typeface="Arial"/>
                <a:sym typeface="Arial"/>
              </a:rPr>
              <a:t> </a:t>
            </a:r>
            <a:r>
              <a:rPr lang="en-GB" sz="1800" dirty="0" err="1">
                <a:solidFill>
                  <a:schemeClr val="dk1"/>
                </a:solidFill>
                <a:latin typeface="Gotham"/>
                <a:ea typeface="Arial"/>
                <a:cs typeface="Arial"/>
                <a:sym typeface="Arial"/>
              </a:rPr>
              <a:t>oruchwyliaeth</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04800">
              <a:lnSpc>
                <a:spcPct val="115000"/>
              </a:lnSpc>
              <a:spcBef>
                <a:spcPts val="0"/>
              </a:spcBef>
              <a:buClr>
                <a:schemeClr val="dk1"/>
              </a:buClr>
              <a:buSzPts val="1200"/>
              <a:buFont typeface="Arial"/>
              <a:buChar char="●"/>
            </a:pPr>
            <a:endParaRPr lang="en-GB" sz="1800" dirty="0">
              <a:solidFill>
                <a:schemeClr val="dk1"/>
              </a:solidFill>
              <a:latin typeface="Gotham" panose="02000504050000020004" pitchFamily="2" charset="0"/>
              <a:ea typeface="Arial"/>
              <a:cs typeface="Arial"/>
            </a:endParaRPr>
          </a:p>
          <a:p>
            <a:pPr marL="457200" lvl="0" indent="-304800">
              <a:lnSpc>
                <a:spcPct val="115000"/>
              </a:lnSpc>
              <a:spcBef>
                <a:spcPts val="0"/>
              </a:spcBef>
              <a:buClr>
                <a:schemeClr val="dk1"/>
              </a:buClr>
              <a:buSzPts val="1200"/>
              <a:buFont typeface="Arial"/>
              <a:buChar char="●"/>
            </a:pPr>
            <a:r>
              <a:rPr lang="en-GB" sz="1800" err="1">
                <a:solidFill>
                  <a:schemeClr val="dk1"/>
                </a:solidFill>
                <a:latin typeface="Gotham"/>
                <a:ea typeface="Arial"/>
                <a:cs typeface="Arial"/>
                <a:sym typeface="Arial"/>
              </a:rPr>
              <a:t>Ydych</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chi'n</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dysgu'ch</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offeryn</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gan</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ddefnyddio</a:t>
            </a:r>
            <a:r>
              <a:rPr lang="en-GB" sz="1800" dirty="0">
                <a:solidFill>
                  <a:schemeClr val="dk1"/>
                </a:solidFill>
                <a:latin typeface="Gotham"/>
                <a:ea typeface="Arial"/>
                <a:cs typeface="Arial"/>
                <a:sym typeface="Arial"/>
              </a:rPr>
              <a:t> data </a:t>
            </a:r>
            <a:r>
              <a:rPr lang="en-GB" sz="1800" err="1">
                <a:solidFill>
                  <a:schemeClr val="dk1"/>
                </a:solidFill>
                <a:latin typeface="Gotham"/>
                <a:ea typeface="Arial"/>
                <a:cs typeface="Arial"/>
                <a:sym typeface="Arial"/>
              </a:rPr>
              <a:t>hyfforddi</a:t>
            </a:r>
            <a:r>
              <a:rPr lang="en-GB" sz="1800" dirty="0">
                <a:solidFill>
                  <a:schemeClr val="dk1"/>
                </a:solidFill>
                <a:latin typeface="Gotham"/>
                <a:ea typeface="Arial"/>
                <a:cs typeface="Arial"/>
                <a:sym typeface="Arial"/>
              </a:rPr>
              <a:t>? O </a:t>
            </a:r>
            <a:r>
              <a:rPr lang="en-GB" sz="1800" err="1">
                <a:solidFill>
                  <a:schemeClr val="dk1"/>
                </a:solidFill>
                <a:latin typeface="Gotham"/>
                <a:ea typeface="Arial"/>
                <a:cs typeface="Arial"/>
                <a:sym typeface="Arial"/>
              </a:rPr>
              <a:t>ble</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mae'r</a:t>
            </a:r>
            <a:r>
              <a:rPr lang="en-GB" sz="1800" dirty="0">
                <a:solidFill>
                  <a:schemeClr val="dk1"/>
                </a:solidFill>
                <a:latin typeface="Gotham"/>
                <a:ea typeface="Arial"/>
                <a:cs typeface="Arial"/>
                <a:sym typeface="Arial"/>
              </a:rPr>
              <a:t> data </a:t>
            </a:r>
            <a:r>
              <a:rPr lang="en-GB" sz="1800" err="1">
                <a:solidFill>
                  <a:schemeClr val="dk1"/>
                </a:solidFill>
                <a:latin typeface="Gotham"/>
                <a:ea typeface="Arial"/>
                <a:cs typeface="Arial"/>
                <a:sym typeface="Arial"/>
              </a:rPr>
              <a:t>hwn</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dod</a:t>
            </a:r>
            <a:r>
              <a:rPr lang="en-GB" sz="1800" dirty="0">
                <a:solidFill>
                  <a:schemeClr val="dk1"/>
                </a:solidFill>
                <a:latin typeface="Gotham"/>
                <a:ea typeface="Arial"/>
                <a:cs typeface="Arial"/>
                <a:sym typeface="Arial"/>
              </a:rPr>
              <a:t>?</a:t>
            </a:r>
            <a:endParaRPr lang="en-GB" sz="1800" dirty="0">
              <a:solidFill>
                <a:schemeClr val="dk1"/>
              </a:solidFill>
              <a:latin typeface="Gotham"/>
              <a:ea typeface="Arial"/>
              <a:cs typeface="Arial"/>
            </a:endParaRPr>
          </a:p>
          <a:p>
            <a:pPr marL="457200" lvl="0" indent="-304800">
              <a:lnSpc>
                <a:spcPct val="115000"/>
              </a:lnSpc>
              <a:spcBef>
                <a:spcPts val="0"/>
              </a:spcBef>
              <a:buClr>
                <a:schemeClr val="dk1"/>
              </a:buClr>
              <a:buSzPts val="1200"/>
              <a:buFont typeface="Arial"/>
              <a:buChar char="●"/>
            </a:pPr>
            <a:endParaRPr lang="en-GB" sz="1800" dirty="0">
              <a:solidFill>
                <a:schemeClr val="dk1"/>
              </a:solidFill>
              <a:latin typeface="Gotham" panose="02000504050000020004" pitchFamily="2" charset="0"/>
              <a:ea typeface="Arial"/>
              <a:cs typeface="Arial"/>
            </a:endParaRPr>
          </a:p>
          <a:p>
            <a:pPr marL="457200" indent="-304800">
              <a:lnSpc>
                <a:spcPct val="115000"/>
              </a:lnSpc>
              <a:spcBef>
                <a:spcPts val="0"/>
              </a:spcBef>
              <a:buClr>
                <a:schemeClr val="dk1"/>
              </a:buClr>
              <a:buSzPts val="1200"/>
              <a:buFont typeface="Arial"/>
              <a:buChar char="●"/>
            </a:pPr>
            <a:r>
              <a:rPr lang="en-GB" sz="1800" dirty="0">
                <a:solidFill>
                  <a:schemeClr val="dk1"/>
                </a:solidFill>
                <a:latin typeface="Gotham"/>
                <a:ea typeface="Arial"/>
                <a:cs typeface="Arial"/>
                <a:sym typeface="Arial"/>
              </a:rPr>
              <a:t>Sut </a:t>
            </a:r>
            <a:r>
              <a:rPr lang="en-GB" sz="1800" err="1">
                <a:solidFill>
                  <a:schemeClr val="dk1"/>
                </a:solidFill>
                <a:latin typeface="Gotham"/>
                <a:ea typeface="Arial"/>
                <a:cs typeface="Arial"/>
                <a:sym typeface="Arial"/>
              </a:rPr>
              <a:t>mae'ch</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offeryn</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yn</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asesu</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ei</a:t>
            </a:r>
            <a:r>
              <a:rPr lang="en-GB" sz="1800" dirty="0">
                <a:solidFill>
                  <a:schemeClr val="dk1"/>
                </a:solidFill>
                <a:latin typeface="Gotham"/>
                <a:ea typeface="Arial"/>
                <a:cs typeface="Arial"/>
                <a:sym typeface="Arial"/>
              </a:rPr>
              <a:t> </a:t>
            </a:r>
            <a:r>
              <a:rPr lang="en-GB" sz="1800" err="1">
                <a:solidFill>
                  <a:schemeClr val="dk1"/>
                </a:solidFill>
                <a:latin typeface="Gotham"/>
                <a:ea typeface="Arial"/>
                <a:cs typeface="Arial"/>
                <a:sym typeface="Arial"/>
              </a:rPr>
              <a:t>berfformiad</a:t>
            </a:r>
            <a:r>
              <a:rPr lang="en-GB" sz="1800" dirty="0">
                <a:solidFill>
                  <a:schemeClr val="dk1"/>
                </a:solidFill>
                <a:latin typeface="Gotham"/>
                <a:ea typeface="Arial"/>
                <a:cs typeface="Arial"/>
                <a:sym typeface="Arial"/>
              </a:rPr>
              <a:t>?</a:t>
            </a:r>
            <a:r>
              <a:rPr lang="en-GB" sz="1700" dirty="0">
                <a:solidFill>
                  <a:schemeClr val="dk1"/>
                </a:solidFill>
                <a:latin typeface="Gotham"/>
                <a:ea typeface="Arial"/>
                <a:cs typeface="Arial"/>
                <a:sym typeface="Arial"/>
              </a:rPr>
              <a:t> </a:t>
            </a:r>
            <a:endParaRPr lang="en-GB" sz="1700" dirty="0">
              <a:solidFill>
                <a:schemeClr val="dk1"/>
              </a:solidFill>
              <a:latin typeface="Gotham" panose="02000504050000020004" pitchFamily="2" charset="0"/>
              <a:ea typeface="Arial"/>
              <a:cs typeface="Arial"/>
            </a:endParaRPr>
          </a:p>
          <a:p>
            <a:pPr marL="457200" lvl="0" indent="0">
              <a:lnSpc>
                <a:spcPct val="115000"/>
              </a:lnSpc>
              <a:spcBef>
                <a:spcPts val="0"/>
              </a:spcBef>
              <a:buClr>
                <a:srgbClr val="000000"/>
              </a:buClr>
              <a:buSzPts val="1200"/>
              <a:buNone/>
            </a:pPr>
            <a:endParaRPr lang="en-GB" dirty="0">
              <a:solidFill>
                <a:schemeClr val="dk1"/>
              </a:solidFill>
              <a:latin typeface="Gotham" panose="02000504050000020004" pitchFamily="2" charset="0"/>
              <a:ea typeface="Arial"/>
              <a:cs typeface="Arial"/>
              <a:sym typeface="Arial"/>
            </a:endParaRPr>
          </a:p>
          <a:p>
            <a:pPr marL="215900" indent="-215900"/>
            <a:endParaRPr lang="en-GB" dirty="0">
              <a:latin typeface="Gotham" panose="02000504050000020004" pitchFamily="2" charset="0"/>
            </a:endParaRPr>
          </a:p>
        </p:txBody>
      </p:sp>
    </p:spTree>
    <p:extLst>
      <p:ext uri="{BB962C8B-B14F-4D97-AF65-F5344CB8AC3E}">
        <p14:creationId xmlns:p14="http://schemas.microsoft.com/office/powerpoint/2010/main" val="144494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D6E0-2A10-467A-AB3C-A429A6653437}"/>
              </a:ext>
            </a:extLst>
          </p:cNvPr>
          <p:cNvSpPr>
            <a:spLocks noGrp="1"/>
          </p:cNvSpPr>
          <p:nvPr>
            <p:ph type="title"/>
          </p:nvPr>
        </p:nvSpPr>
        <p:spPr/>
        <p:txBody>
          <a:bodyPr/>
          <a:lstStyle/>
          <a:p>
            <a:pPr lvl="0">
              <a:lnSpc>
                <a:spcPct val="100000"/>
              </a:lnSpc>
              <a:spcBef>
                <a:spcPts val="0"/>
              </a:spcBef>
              <a:buSzPts val="2800"/>
            </a:pPr>
            <a:r>
              <a:rPr lang="en-GB" dirty="0" err="1">
                <a:latin typeface="Gotham Bold" panose="02000803030000020004" pitchFamily="2" charset="0"/>
                <a:ea typeface="Arial"/>
                <a:cs typeface="Arial"/>
                <a:sym typeface="Arial"/>
              </a:rPr>
              <a:t>Diweddglo</a:t>
            </a:r>
            <a:endParaRPr lang="en-GB" dirty="0">
              <a:latin typeface="Gotham Bold" panose="02000803030000020004" pitchFamily="2" charset="0"/>
            </a:endParaRPr>
          </a:p>
        </p:txBody>
      </p:sp>
      <p:pic>
        <p:nvPicPr>
          <p:cNvPr id="7" name="Content Placeholder 6" descr="A picture containing furniture, accessory&#10;&#10;Description automatically generated">
            <a:extLst>
              <a:ext uri="{FF2B5EF4-FFF2-40B4-BE49-F238E27FC236}">
                <a16:creationId xmlns:a16="http://schemas.microsoft.com/office/drawing/2014/main" id="{71981E34-BF82-407A-9726-590967F735B5}"/>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174523" y="2969794"/>
            <a:ext cx="3423139" cy="2699096"/>
          </a:xfrm>
        </p:spPr>
      </p:pic>
      <p:sp>
        <p:nvSpPr>
          <p:cNvPr id="4" name="Content Placeholder 3">
            <a:extLst>
              <a:ext uri="{FF2B5EF4-FFF2-40B4-BE49-F238E27FC236}">
                <a16:creationId xmlns:a16="http://schemas.microsoft.com/office/drawing/2014/main" id="{B75799EE-A89F-4014-8C7F-BB268E9BEC32}"/>
              </a:ext>
            </a:extLst>
          </p:cNvPr>
          <p:cNvSpPr>
            <a:spLocks noGrp="1"/>
          </p:cNvSpPr>
          <p:nvPr>
            <p:ph sz="quarter" idx="16"/>
          </p:nvPr>
        </p:nvSpPr>
        <p:spPr/>
        <p:txBody>
          <a:bodyPr vert="horz" lIns="0" tIns="0" rIns="0" bIns="0" spcCol="288000" rtlCol="0" anchor="t">
            <a:normAutofit/>
          </a:bodyPr>
          <a:lstStyle/>
          <a:p>
            <a:pPr marL="0" indent="0">
              <a:buNone/>
            </a:pPr>
            <a:r>
              <a:rPr lang="en-GB" sz="2800" dirty="0" err="1">
                <a:solidFill>
                  <a:schemeClr val="dk1"/>
                </a:solidFill>
                <a:latin typeface="Gotham"/>
                <a:ea typeface="Arial"/>
                <a:cs typeface="Arial"/>
                <a:sym typeface="Arial"/>
              </a:rPr>
              <a:t>Myfyriwch</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ar</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eich</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prosiect</a:t>
            </a:r>
            <a:r>
              <a:rPr lang="en-GB" sz="2800" dirty="0">
                <a:solidFill>
                  <a:schemeClr val="dk1"/>
                </a:solidFill>
                <a:latin typeface="Gotham"/>
                <a:ea typeface="Arial"/>
                <a:cs typeface="Arial"/>
                <a:sym typeface="Arial"/>
              </a:rPr>
              <a:t> a </a:t>
            </a:r>
            <a:r>
              <a:rPr lang="en-GB" sz="2800" dirty="0" err="1">
                <a:solidFill>
                  <a:schemeClr val="dk1"/>
                </a:solidFill>
                <a:latin typeface="Gotham"/>
                <a:ea typeface="Arial"/>
                <a:cs typeface="Arial"/>
                <a:sym typeface="Arial"/>
              </a:rPr>
              <a:t>llenwch</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unryw</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lefydd</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gwag</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yn</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eich</a:t>
            </a:r>
            <a:r>
              <a:rPr lang="en-GB" sz="2800" dirty="0">
                <a:solidFill>
                  <a:schemeClr val="dk1"/>
                </a:solidFill>
                <a:latin typeface="Gotham"/>
                <a:ea typeface="Arial"/>
                <a:cs typeface="Arial"/>
                <a:sym typeface="Arial"/>
              </a:rPr>
              <a:t> </a:t>
            </a:r>
            <a:r>
              <a:rPr lang="en-GB" sz="2800" b="1" dirty="0" err="1">
                <a:solidFill>
                  <a:schemeClr val="dk1"/>
                </a:solidFill>
                <a:latin typeface="Gotham Bold"/>
                <a:ea typeface="Arial"/>
                <a:cs typeface="Arial"/>
                <a:sym typeface="Arial"/>
              </a:rPr>
              <a:t>Pasbort</a:t>
            </a:r>
            <a:r>
              <a:rPr lang="en-GB" sz="2800" b="1" dirty="0">
                <a:solidFill>
                  <a:schemeClr val="dk1"/>
                </a:solidFill>
                <a:latin typeface="Gotham Bold"/>
                <a:ea typeface="Arial"/>
                <a:cs typeface="Arial"/>
                <a:sym typeface="Arial"/>
              </a:rPr>
              <a:t> </a:t>
            </a:r>
            <a:r>
              <a:rPr lang="en-GB" sz="2800" b="1" dirty="0" err="1">
                <a:solidFill>
                  <a:schemeClr val="dk1"/>
                </a:solidFill>
                <a:latin typeface="Gotham Bold"/>
                <a:ea typeface="Arial"/>
                <a:cs typeface="Arial"/>
                <a:sym typeface="Arial"/>
              </a:rPr>
              <a:t>Darganfod</a:t>
            </a:r>
            <a:r>
              <a:rPr lang="en-GB" sz="2800" b="1" dirty="0">
                <a:solidFill>
                  <a:schemeClr val="dk1"/>
                </a:solidFill>
                <a:latin typeface="Gotham Bold"/>
                <a:ea typeface="Arial"/>
                <a:cs typeface="Arial"/>
                <a:sym typeface="Arial"/>
              </a:rPr>
              <a:t> CREST </a:t>
            </a:r>
            <a:r>
              <a:rPr lang="en-GB" sz="2800" dirty="0">
                <a:solidFill>
                  <a:schemeClr val="dk1"/>
                </a:solidFill>
                <a:latin typeface="Gotham"/>
                <a:ea typeface="Arial"/>
                <a:cs typeface="Arial"/>
                <a:sym typeface="Arial"/>
              </a:rPr>
              <a:t>er </a:t>
            </a:r>
            <a:r>
              <a:rPr lang="en-GB" sz="2800" dirty="0" err="1">
                <a:solidFill>
                  <a:schemeClr val="dk1"/>
                </a:solidFill>
                <a:latin typeface="Gotham"/>
                <a:ea typeface="Arial"/>
                <a:cs typeface="Arial"/>
                <a:sym typeface="Arial"/>
              </a:rPr>
              <a:t>mwyn</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ennill</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eich</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Gwobr</a:t>
            </a:r>
            <a:r>
              <a:rPr lang="en-GB" sz="2800" dirty="0">
                <a:solidFill>
                  <a:schemeClr val="dk1"/>
                </a:solidFill>
                <a:latin typeface="Gotham"/>
                <a:ea typeface="Arial"/>
                <a:cs typeface="Arial"/>
                <a:sym typeface="Arial"/>
              </a:rPr>
              <a:t> CREST.</a:t>
            </a:r>
            <a:r>
              <a:rPr lang="en-GB" sz="2800" b="1" dirty="0">
                <a:solidFill>
                  <a:schemeClr val="dk1"/>
                </a:solidFill>
                <a:latin typeface="Gotham"/>
                <a:ea typeface="Arial"/>
                <a:cs typeface="Arial"/>
                <a:sym typeface="Arial"/>
              </a:rPr>
              <a:t> </a:t>
            </a:r>
            <a:endParaRPr lang="en-GB" sz="2800">
              <a:solidFill>
                <a:schemeClr val="dk1"/>
              </a:solidFill>
              <a:latin typeface="Gotham" panose="02000504050000020004" pitchFamily="2" charset="0"/>
              <a:ea typeface="Arial"/>
              <a:cs typeface="Arial"/>
            </a:endParaRPr>
          </a:p>
          <a:p>
            <a:pPr marL="215900" indent="-215900"/>
            <a:endParaRPr lang="en-GB" dirty="0">
              <a:latin typeface="Gotham" panose="02000504050000020004" pitchFamily="2" charset="0"/>
            </a:endParaRPr>
          </a:p>
        </p:txBody>
      </p:sp>
    </p:spTree>
    <p:extLst>
      <p:ext uri="{BB962C8B-B14F-4D97-AF65-F5344CB8AC3E}">
        <p14:creationId xmlns:p14="http://schemas.microsoft.com/office/powerpoint/2010/main" val="341686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1F5B-FC25-4DF9-AD29-C4FA53091055}"/>
              </a:ext>
            </a:extLst>
          </p:cNvPr>
          <p:cNvSpPr>
            <a:spLocks noGrp="1"/>
          </p:cNvSpPr>
          <p:nvPr>
            <p:ph type="title"/>
          </p:nvPr>
        </p:nvSpPr>
        <p:spPr/>
        <p:txBody>
          <a:bodyPr/>
          <a:lstStyle/>
          <a:p>
            <a:r>
              <a:rPr lang="en-GB" dirty="0" err="1">
                <a:latin typeface="Gotham Bold" panose="02000803030000020004" pitchFamily="2" charset="0"/>
              </a:rPr>
              <a:t>Eich</a:t>
            </a:r>
            <a:r>
              <a:rPr lang="en-GB" dirty="0">
                <a:latin typeface="Gotham Bold" panose="02000803030000020004" pitchFamily="2" charset="0"/>
              </a:rPr>
              <a:t> her</a:t>
            </a:r>
          </a:p>
        </p:txBody>
      </p:sp>
      <p:pic>
        <p:nvPicPr>
          <p:cNvPr id="8" name="Content Placeholder 7" descr="A person sitting in front of a computer&#10;&#10;Description automatically generated">
            <a:extLst>
              <a:ext uri="{FF2B5EF4-FFF2-40B4-BE49-F238E27FC236}">
                <a16:creationId xmlns:a16="http://schemas.microsoft.com/office/drawing/2014/main" id="{7D7F89A0-21E7-4C4C-976C-417527A363CB}"/>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033477" y="2663040"/>
            <a:ext cx="4235514" cy="2804239"/>
          </a:xfrm>
        </p:spPr>
      </p:pic>
      <p:sp>
        <p:nvSpPr>
          <p:cNvPr id="4" name="Content Placeholder 3">
            <a:extLst>
              <a:ext uri="{FF2B5EF4-FFF2-40B4-BE49-F238E27FC236}">
                <a16:creationId xmlns:a16="http://schemas.microsoft.com/office/drawing/2014/main" id="{6484DF3F-17B0-4B02-A2E3-AA7AE3CB120B}"/>
              </a:ext>
            </a:extLst>
          </p:cNvPr>
          <p:cNvSpPr>
            <a:spLocks noGrp="1"/>
          </p:cNvSpPr>
          <p:nvPr>
            <p:ph sz="quarter" idx="16"/>
          </p:nvPr>
        </p:nvSpPr>
        <p:spPr>
          <a:xfrm>
            <a:off x="623888" y="2528888"/>
            <a:ext cx="4872915" cy="3779837"/>
          </a:xfrm>
        </p:spPr>
        <p:txBody>
          <a:bodyPr vert="horz" lIns="0" tIns="0" rIns="0" bIns="0" spcCol="288000" rtlCol="0" anchor="t">
            <a:normAutofit/>
          </a:bodyPr>
          <a:lstStyle/>
          <a:p>
            <a:pPr marL="0" indent="0">
              <a:buNone/>
            </a:pPr>
            <a:r>
              <a:rPr lang="en-GB" sz="2800" dirty="0" err="1">
                <a:latin typeface="Gotham"/>
              </a:rPr>
              <a:t>Byddwch</a:t>
            </a:r>
            <a:r>
              <a:rPr lang="en-GB" sz="2800" dirty="0">
                <a:latin typeface="Gotham"/>
              </a:rPr>
              <a:t> </a:t>
            </a:r>
            <a:r>
              <a:rPr lang="en-GB" sz="2800" dirty="0" err="1">
                <a:latin typeface="Gotham"/>
              </a:rPr>
              <a:t>yn</a:t>
            </a:r>
            <a:r>
              <a:rPr lang="en-GB" sz="2800" dirty="0">
                <a:latin typeface="Gotham"/>
              </a:rPr>
              <a:t> </a:t>
            </a:r>
            <a:r>
              <a:rPr lang="en-GB" sz="2800" dirty="0" err="1">
                <a:latin typeface="Gotham"/>
              </a:rPr>
              <a:t>gweithio</a:t>
            </a:r>
            <a:r>
              <a:rPr lang="en-GB" sz="2800" dirty="0">
                <a:latin typeface="Gotham"/>
              </a:rPr>
              <a:t> </a:t>
            </a:r>
            <a:r>
              <a:rPr lang="en-GB" sz="2800" dirty="0" err="1">
                <a:latin typeface="Gotham"/>
              </a:rPr>
              <a:t>mewn</a:t>
            </a:r>
            <a:r>
              <a:rPr lang="en-GB" sz="2800" dirty="0">
                <a:latin typeface="Gotham"/>
              </a:rPr>
              <a:t> </a:t>
            </a:r>
            <a:r>
              <a:rPr lang="en-GB" sz="2800" dirty="0" err="1">
                <a:latin typeface="Gotham"/>
              </a:rPr>
              <a:t>timau</a:t>
            </a:r>
            <a:r>
              <a:rPr lang="en-GB" sz="2800" dirty="0">
                <a:latin typeface="Gotham"/>
              </a:rPr>
              <a:t> i </a:t>
            </a:r>
            <a:r>
              <a:rPr lang="en-GB" sz="2800" dirty="0" err="1">
                <a:latin typeface="Gotham"/>
              </a:rPr>
              <a:t>ddylunio</a:t>
            </a:r>
            <a:r>
              <a:rPr lang="en-GB" sz="2800" dirty="0">
                <a:latin typeface="Gotham"/>
              </a:rPr>
              <a:t> </a:t>
            </a:r>
            <a:r>
              <a:rPr lang="en-GB" sz="2800" dirty="0" err="1">
                <a:latin typeface="Gotham"/>
              </a:rPr>
              <a:t>cynnyrch</a:t>
            </a:r>
            <a:r>
              <a:rPr lang="en-GB" sz="2800" dirty="0">
                <a:latin typeface="Gotham"/>
              </a:rPr>
              <a:t> </a:t>
            </a:r>
            <a:r>
              <a:rPr lang="en-GB" sz="2800" dirty="0" err="1">
                <a:latin typeface="Gotham"/>
              </a:rPr>
              <a:t>i’r</a:t>
            </a:r>
            <a:r>
              <a:rPr lang="en-GB" sz="2800" dirty="0">
                <a:latin typeface="Gotham"/>
              </a:rPr>
              <a:t> </a:t>
            </a:r>
            <a:r>
              <a:rPr lang="en-GB" sz="2800" dirty="0" err="1">
                <a:latin typeface="Gotham"/>
              </a:rPr>
              <a:t>cartref</a:t>
            </a:r>
            <a:r>
              <a:rPr lang="en-GB" sz="2800" dirty="0">
                <a:latin typeface="Gotham"/>
              </a:rPr>
              <a:t> </a:t>
            </a:r>
            <a:r>
              <a:rPr lang="en-GB" sz="2800" dirty="0" err="1">
                <a:latin typeface="Gotham"/>
              </a:rPr>
              <a:t>sydd</a:t>
            </a:r>
            <a:r>
              <a:rPr lang="en-GB" sz="2800" dirty="0">
                <a:latin typeface="Gotham"/>
              </a:rPr>
              <a:t> </a:t>
            </a:r>
            <a:r>
              <a:rPr lang="en-GB" sz="2800" dirty="0" err="1">
                <a:latin typeface="Gotham"/>
              </a:rPr>
              <a:t>yn</a:t>
            </a:r>
            <a:r>
              <a:rPr lang="en-GB" sz="2800" dirty="0">
                <a:latin typeface="Gotham"/>
              </a:rPr>
              <a:t> </a:t>
            </a:r>
            <a:r>
              <a:rPr lang="en-GB" sz="2800" dirty="0" err="1">
                <a:latin typeface="Gotham"/>
              </a:rPr>
              <a:t>defnyddio</a:t>
            </a:r>
            <a:r>
              <a:rPr lang="en-GB" sz="2800" dirty="0">
                <a:latin typeface="Gotham"/>
              </a:rPr>
              <a:t> </a:t>
            </a:r>
            <a:r>
              <a:rPr lang="en-GB" sz="2800" dirty="0" err="1">
                <a:latin typeface="Gotham"/>
              </a:rPr>
              <a:t>dysgu</a:t>
            </a:r>
            <a:r>
              <a:rPr lang="en-GB" sz="2800" dirty="0">
                <a:latin typeface="Gotham"/>
              </a:rPr>
              <a:t> </a:t>
            </a:r>
            <a:r>
              <a:rPr lang="en-GB" sz="2800" dirty="0" err="1">
                <a:latin typeface="Gotham"/>
              </a:rPr>
              <a:t>peirianyddol</a:t>
            </a:r>
            <a:r>
              <a:rPr lang="en-GB" sz="2800" dirty="0">
                <a:latin typeface="Gotham"/>
              </a:rPr>
              <a:t>.</a:t>
            </a:r>
          </a:p>
          <a:p>
            <a:pPr marL="215900" indent="-215900"/>
            <a:endParaRPr lang="en-GB" dirty="0">
              <a:latin typeface="Gotham" panose="02000504050000020004" pitchFamily="2" charset="0"/>
            </a:endParaRPr>
          </a:p>
        </p:txBody>
      </p:sp>
    </p:spTree>
    <p:extLst>
      <p:ext uri="{BB962C8B-B14F-4D97-AF65-F5344CB8AC3E}">
        <p14:creationId xmlns:p14="http://schemas.microsoft.com/office/powerpoint/2010/main" val="411628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5BFA-FC27-4B5F-89A9-A55C4FB6419F}"/>
              </a:ext>
            </a:extLst>
          </p:cNvPr>
          <p:cNvSpPr>
            <a:spLocks noGrp="1"/>
          </p:cNvSpPr>
          <p:nvPr>
            <p:ph type="title"/>
          </p:nvPr>
        </p:nvSpPr>
        <p:spPr/>
        <p:txBody>
          <a:bodyPr/>
          <a:lstStyle/>
          <a:p>
            <a:r>
              <a:rPr lang="en-GB" dirty="0" err="1">
                <a:latin typeface="Gotham Bold" panose="02000803030000020004" pitchFamily="2" charset="0"/>
                <a:ea typeface="Arial"/>
                <a:cs typeface="Arial"/>
                <a:sym typeface="Arial"/>
              </a:rPr>
              <a:t>Gwobr</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Darganfod</a:t>
            </a:r>
            <a:r>
              <a:rPr lang="en-GB" dirty="0">
                <a:latin typeface="Gotham Bold" panose="02000803030000020004" pitchFamily="2" charset="0"/>
                <a:ea typeface="Arial"/>
                <a:cs typeface="Arial"/>
                <a:sym typeface="Arial"/>
              </a:rPr>
              <a:t> CREST </a:t>
            </a:r>
            <a:endParaRPr lang="en-GB" dirty="0">
              <a:latin typeface="Gotham Bold" panose="02000803030000020004" pitchFamily="2" charset="0"/>
            </a:endParaRPr>
          </a:p>
        </p:txBody>
      </p:sp>
      <p:sp>
        <p:nvSpPr>
          <p:cNvPr id="4" name="Content Placeholder 3">
            <a:extLst>
              <a:ext uri="{FF2B5EF4-FFF2-40B4-BE49-F238E27FC236}">
                <a16:creationId xmlns:a16="http://schemas.microsoft.com/office/drawing/2014/main" id="{CF9B49E3-FD87-4C95-A74C-48B1B9839A56}"/>
              </a:ext>
            </a:extLst>
          </p:cNvPr>
          <p:cNvSpPr>
            <a:spLocks noGrp="1"/>
          </p:cNvSpPr>
          <p:nvPr>
            <p:ph sz="quarter" idx="14"/>
          </p:nvPr>
        </p:nvSpPr>
        <p:spPr>
          <a:xfrm>
            <a:off x="623887" y="2528888"/>
            <a:ext cx="4329113" cy="3779836"/>
          </a:xfrm>
        </p:spPr>
        <p:txBody>
          <a:bodyPr vert="horz" lIns="0" tIns="0" rIns="0" bIns="0" spcCol="288000" rtlCol="0" anchor="t">
            <a:normAutofit/>
          </a:bodyPr>
          <a:lstStyle/>
          <a:p>
            <a:pPr marL="0" indent="0">
              <a:buNone/>
            </a:pPr>
            <a:r>
              <a:rPr lang="en-GB" sz="2800" dirty="0" err="1">
                <a:solidFill>
                  <a:schemeClr val="dk1"/>
                </a:solidFill>
                <a:latin typeface="Gotham"/>
                <a:ea typeface="Arial"/>
                <a:cs typeface="Arial"/>
                <a:sym typeface="Arial"/>
              </a:rPr>
              <a:t>Llenwch</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eich</a:t>
            </a:r>
            <a:r>
              <a:rPr lang="en-GB" sz="2800" dirty="0">
                <a:solidFill>
                  <a:schemeClr val="dk1"/>
                </a:solidFill>
                <a:latin typeface="Gotham"/>
                <a:ea typeface="Arial"/>
                <a:cs typeface="Arial"/>
                <a:sym typeface="Arial"/>
              </a:rPr>
              <a:t> </a:t>
            </a:r>
            <a:r>
              <a:rPr lang="en-GB" sz="2800" b="1" dirty="0" err="1">
                <a:solidFill>
                  <a:schemeClr val="dk1"/>
                </a:solidFill>
                <a:latin typeface="Gotham Bold"/>
                <a:ea typeface="Arial"/>
                <a:cs typeface="Arial"/>
                <a:sym typeface="Arial"/>
              </a:rPr>
              <a:t>Pasbort</a:t>
            </a:r>
            <a:r>
              <a:rPr lang="en-GB" sz="2800" b="1" dirty="0">
                <a:solidFill>
                  <a:schemeClr val="dk1"/>
                </a:solidFill>
                <a:latin typeface="Gotham Bold"/>
                <a:ea typeface="Arial"/>
                <a:cs typeface="Arial"/>
                <a:sym typeface="Arial"/>
              </a:rPr>
              <a:t> </a:t>
            </a:r>
            <a:r>
              <a:rPr lang="en-GB" sz="2800" b="1" dirty="0" err="1">
                <a:solidFill>
                  <a:schemeClr val="dk1"/>
                </a:solidFill>
                <a:latin typeface="Gotham Bold"/>
                <a:ea typeface="Arial"/>
                <a:cs typeface="Arial"/>
                <a:sym typeface="Arial"/>
              </a:rPr>
              <a:t>Darganfod</a:t>
            </a:r>
            <a:r>
              <a:rPr lang="en-GB" sz="2800" b="1" dirty="0">
                <a:solidFill>
                  <a:schemeClr val="dk1"/>
                </a:solidFill>
                <a:latin typeface="Gotham Bold"/>
                <a:ea typeface="Arial"/>
                <a:cs typeface="Arial"/>
                <a:sym typeface="Arial"/>
              </a:rPr>
              <a:t> CREST </a:t>
            </a:r>
            <a:r>
              <a:rPr lang="en-GB" sz="2800" dirty="0" err="1">
                <a:solidFill>
                  <a:schemeClr val="dk1"/>
                </a:solidFill>
                <a:latin typeface="Gotham"/>
                <a:ea typeface="Arial"/>
                <a:cs typeface="Arial"/>
                <a:sym typeface="Arial"/>
              </a:rPr>
              <a:t>yn</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ystod</a:t>
            </a:r>
            <a:r>
              <a:rPr lang="en-GB" sz="2800" dirty="0">
                <a:solidFill>
                  <a:schemeClr val="dk1"/>
                </a:solidFill>
                <a:latin typeface="Gotham"/>
                <a:ea typeface="Arial"/>
                <a:cs typeface="Arial"/>
                <a:sym typeface="Arial"/>
              </a:rPr>
              <a:t> y </a:t>
            </a:r>
            <a:r>
              <a:rPr lang="en-GB" sz="2800" dirty="0" err="1">
                <a:solidFill>
                  <a:schemeClr val="dk1"/>
                </a:solidFill>
                <a:latin typeface="Gotham"/>
                <a:ea typeface="Arial"/>
                <a:cs typeface="Arial"/>
                <a:sym typeface="Arial"/>
              </a:rPr>
              <a:t>diwrnod</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i</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ddangos</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eich</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dysgu</a:t>
            </a:r>
            <a:r>
              <a:rPr lang="en-GB" sz="2800" dirty="0">
                <a:solidFill>
                  <a:schemeClr val="dk1"/>
                </a:solidFill>
                <a:latin typeface="Gotham"/>
                <a:ea typeface="Arial"/>
                <a:cs typeface="Arial"/>
                <a:sym typeface="Arial"/>
              </a:rPr>
              <a:t> ac </a:t>
            </a:r>
            <a:r>
              <a:rPr lang="en-GB" sz="2800" dirty="0" err="1">
                <a:solidFill>
                  <a:schemeClr val="dk1"/>
                </a:solidFill>
                <a:latin typeface="Gotham"/>
                <a:ea typeface="Arial"/>
                <a:cs typeface="Arial"/>
                <a:sym typeface="Arial"/>
              </a:rPr>
              <a:t>i</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ennill</a:t>
            </a:r>
            <a:r>
              <a:rPr lang="en-GB" sz="2800" dirty="0">
                <a:solidFill>
                  <a:schemeClr val="dk1"/>
                </a:solidFill>
                <a:latin typeface="Gotham"/>
                <a:ea typeface="Arial"/>
                <a:cs typeface="Arial"/>
                <a:sym typeface="Arial"/>
              </a:rPr>
              <a:t> </a:t>
            </a:r>
            <a:r>
              <a:rPr lang="en-GB" sz="2800" dirty="0" err="1">
                <a:solidFill>
                  <a:schemeClr val="dk1"/>
                </a:solidFill>
                <a:latin typeface="Gotham"/>
                <a:ea typeface="Arial"/>
                <a:cs typeface="Arial"/>
                <a:sym typeface="Arial"/>
              </a:rPr>
              <a:t>Gwobr</a:t>
            </a:r>
            <a:r>
              <a:rPr lang="en-GB" sz="2800" dirty="0">
                <a:solidFill>
                  <a:schemeClr val="dk1"/>
                </a:solidFill>
                <a:latin typeface="Gotham"/>
                <a:ea typeface="Arial"/>
                <a:cs typeface="Arial"/>
                <a:sym typeface="Arial"/>
              </a:rPr>
              <a:t> CREST. </a:t>
            </a:r>
            <a:endParaRPr lang="en-GB" sz="2800" dirty="0">
              <a:solidFill>
                <a:schemeClr val="dk1"/>
              </a:solidFill>
              <a:latin typeface="Gotham" panose="02000504050000020004" pitchFamily="2" charset="0"/>
              <a:ea typeface="Arial"/>
              <a:cs typeface="Arial"/>
              <a:sym typeface="Arial"/>
            </a:endParaRPr>
          </a:p>
          <a:p>
            <a:pPr marL="0" indent="0">
              <a:buNone/>
            </a:pPr>
            <a:endParaRPr lang="en-GB" dirty="0">
              <a:latin typeface="Gotham" panose="02000504050000020004" pitchFamily="2" charset="0"/>
            </a:endParaRPr>
          </a:p>
        </p:txBody>
      </p:sp>
      <p:pic>
        <p:nvPicPr>
          <p:cNvPr id="5" name="Picture Placeholder 4" descr="A group of people standing around a table&#10;&#10;Description automatically generated">
            <a:extLst>
              <a:ext uri="{FF2B5EF4-FFF2-40B4-BE49-F238E27FC236}">
                <a16:creationId xmlns:a16="http://schemas.microsoft.com/office/drawing/2014/main" id="{42912707-FFD3-4EAD-B72A-A1FA3366331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152" b="4152"/>
          <a:stretch>
            <a:fillRect/>
          </a:stretch>
        </p:blipFill>
        <p:spPr/>
      </p:pic>
      <p:pic>
        <p:nvPicPr>
          <p:cNvPr id="7" name="Picture 6" descr="A picture containing aircraft&#10;&#10;Description automatically generated">
            <a:extLst>
              <a:ext uri="{FF2B5EF4-FFF2-40B4-BE49-F238E27FC236}">
                <a16:creationId xmlns:a16="http://schemas.microsoft.com/office/drawing/2014/main" id="{FF8B9CE1-7F68-420D-8FBB-A1BE34432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003" y="3027123"/>
            <a:ext cx="5089397" cy="3281601"/>
          </a:xfrm>
          <a:prstGeom prst="rect">
            <a:avLst/>
          </a:prstGeom>
        </p:spPr>
      </p:pic>
    </p:spTree>
    <p:extLst>
      <p:ext uri="{BB962C8B-B14F-4D97-AF65-F5344CB8AC3E}">
        <p14:creationId xmlns:p14="http://schemas.microsoft.com/office/powerpoint/2010/main" val="335602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4905-E064-450C-B146-C40577D1A09A}"/>
              </a:ext>
            </a:extLst>
          </p:cNvPr>
          <p:cNvSpPr>
            <a:spLocks noGrp="1"/>
          </p:cNvSpPr>
          <p:nvPr>
            <p:ph type="title"/>
          </p:nvPr>
        </p:nvSpPr>
        <p:spPr/>
        <p:txBody>
          <a:bodyPr/>
          <a:lstStyle/>
          <a:p>
            <a:r>
              <a:rPr lang="en-GB" dirty="0" err="1">
                <a:latin typeface="Gotham Bold" panose="02000803030000020004" pitchFamily="2" charset="0"/>
                <a:ea typeface="Arial"/>
                <a:cs typeface="Arial"/>
                <a:sym typeface="Arial"/>
              </a:rPr>
              <a:t>Amserlen</a:t>
            </a:r>
            <a:endParaRPr lang="en-GB" dirty="0">
              <a:latin typeface="Gotham Bold" panose="02000803030000020004" pitchFamily="2" charset="0"/>
            </a:endParaRPr>
          </a:p>
        </p:txBody>
      </p:sp>
      <p:sp>
        <p:nvSpPr>
          <p:cNvPr id="3" name="Content Placeholder 2">
            <a:extLst>
              <a:ext uri="{FF2B5EF4-FFF2-40B4-BE49-F238E27FC236}">
                <a16:creationId xmlns:a16="http://schemas.microsoft.com/office/drawing/2014/main" id="{7F1F63EF-373C-42AE-927C-B1B23B1B6C5E}"/>
              </a:ext>
            </a:extLst>
          </p:cNvPr>
          <p:cNvSpPr>
            <a:spLocks noGrp="1"/>
          </p:cNvSpPr>
          <p:nvPr>
            <p:ph sz="quarter" idx="16"/>
          </p:nvPr>
        </p:nvSpPr>
        <p:spPr>
          <a:xfrm>
            <a:off x="526854" y="2518568"/>
            <a:ext cx="6636721" cy="3779837"/>
          </a:xfrm>
        </p:spPr>
        <p:txBody>
          <a:bodyPr vert="horz" lIns="0" tIns="0" rIns="0" bIns="0" spcCol="288000" rtlCol="0" anchor="t">
            <a:normAutofit fontScale="92500" lnSpcReduction="10000"/>
          </a:bodyPr>
          <a:lstStyle/>
          <a:p>
            <a:pPr marL="457200" lvl="0" indent="-317500">
              <a:lnSpc>
                <a:spcPct val="115000"/>
              </a:lnSpc>
              <a:spcBef>
                <a:spcPts val="0"/>
              </a:spcBef>
              <a:buClr>
                <a:schemeClr val="dk1"/>
              </a:buClr>
              <a:buSzPts val="1400"/>
              <a:buFont typeface="Arial"/>
              <a:buAutoNum type="arabicPeriod"/>
            </a:pPr>
            <a:r>
              <a:rPr lang="en-GB" sz="2200" dirty="0" err="1">
                <a:solidFill>
                  <a:schemeClr val="dk1"/>
                </a:solidFill>
                <a:latin typeface="Gotham"/>
                <a:ea typeface="Arial"/>
                <a:cs typeface="Arial"/>
                <a:sym typeface="Arial"/>
              </a:rPr>
              <a:t>Cyflwyniad</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i</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ddysgu</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peirianyddol</a:t>
            </a:r>
            <a:endParaRPr lang="en-GB" sz="22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AutoNum type="arabicPeriod"/>
            </a:pPr>
            <a:r>
              <a:rPr lang="en-GB" sz="2200" dirty="0" err="1">
                <a:solidFill>
                  <a:schemeClr val="dk1"/>
                </a:solidFill>
                <a:latin typeface="Gotham"/>
                <a:ea typeface="Arial"/>
                <a:cs typeface="Arial"/>
                <a:sym typeface="Arial"/>
              </a:rPr>
              <a:t>Gweithdai</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rhyngweithiol</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dysgu</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peirianyddol</a:t>
            </a:r>
            <a:r>
              <a:rPr lang="en-GB" sz="2200" dirty="0">
                <a:solidFill>
                  <a:schemeClr val="dk1"/>
                </a:solidFill>
                <a:latin typeface="Gotham"/>
                <a:ea typeface="Arial"/>
                <a:cs typeface="Arial"/>
                <a:sym typeface="Arial"/>
              </a:rPr>
              <a:t> </a:t>
            </a:r>
            <a:endParaRPr lang="en-GB" sz="2200" dirty="0">
              <a:solidFill>
                <a:schemeClr val="dk1"/>
              </a:solidFill>
              <a:latin typeface="Gotham"/>
              <a:ea typeface="Arial"/>
              <a:cs typeface="Arial"/>
            </a:endParaRPr>
          </a:p>
          <a:p>
            <a:pPr marL="0" lvl="0" indent="0">
              <a:lnSpc>
                <a:spcPct val="115000"/>
              </a:lnSpc>
              <a:spcBef>
                <a:spcPts val="1600"/>
              </a:spcBef>
              <a:buSzPts val="1300"/>
              <a:buNone/>
            </a:pPr>
            <a:r>
              <a:rPr lang="en-GB" sz="2200" b="1" dirty="0">
                <a:solidFill>
                  <a:schemeClr val="dk1"/>
                </a:solidFill>
                <a:latin typeface="Gotham Bold"/>
                <a:ea typeface="Arial"/>
                <a:cs typeface="Arial"/>
                <a:sym typeface="Arial"/>
              </a:rPr>
              <a:t>EGWYL</a:t>
            </a:r>
            <a:endParaRPr lang="en-GB" sz="2200" b="1" dirty="0">
              <a:solidFill>
                <a:schemeClr val="dk1"/>
              </a:solidFill>
              <a:latin typeface="Gotham Bold"/>
              <a:ea typeface="Arial"/>
              <a:cs typeface="Arial"/>
            </a:endParaRPr>
          </a:p>
          <a:p>
            <a:pPr marL="457200" lvl="0" indent="-317500">
              <a:lnSpc>
                <a:spcPct val="115000"/>
              </a:lnSpc>
              <a:spcBef>
                <a:spcPts val="1600"/>
              </a:spcBef>
              <a:buClr>
                <a:schemeClr val="dk1"/>
              </a:buClr>
              <a:buSzPts val="1400"/>
              <a:buFont typeface="Arial"/>
              <a:buAutoNum type="arabicPeriod"/>
            </a:pPr>
            <a:r>
              <a:rPr lang="en-GB" sz="2200" dirty="0" err="1">
                <a:solidFill>
                  <a:schemeClr val="dk1"/>
                </a:solidFill>
                <a:latin typeface="Gotham"/>
                <a:ea typeface="Arial"/>
                <a:cs typeface="Arial"/>
                <a:sym typeface="Arial"/>
              </a:rPr>
              <a:t>Rhannu</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yn</a:t>
            </a:r>
            <a:r>
              <a:rPr lang="en-GB" sz="2200" dirty="0">
                <a:solidFill>
                  <a:schemeClr val="dk1"/>
                </a:solidFill>
                <a:latin typeface="Gotham"/>
                <a:ea typeface="Arial"/>
                <a:cs typeface="Arial"/>
                <a:sym typeface="Arial"/>
              </a:rPr>
              <a:t> </a:t>
            </a:r>
            <a:r>
              <a:rPr lang="en-GB" sz="2200" dirty="0" err="1">
                <a:solidFill>
                  <a:schemeClr val="dk1"/>
                </a:solidFill>
                <a:latin typeface="Gotham"/>
                <a:ea typeface="Arial"/>
                <a:cs typeface="Arial"/>
                <a:sym typeface="Arial"/>
              </a:rPr>
              <a:t>dimau</a:t>
            </a:r>
            <a:endParaRPr lang="en-GB" sz="22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AutoNum type="arabicPeriod"/>
            </a:pPr>
            <a:r>
              <a:rPr lang="en-GB" sz="2200" dirty="0" err="1">
                <a:solidFill>
                  <a:schemeClr val="dk1"/>
                </a:solidFill>
                <a:latin typeface="Gotham"/>
                <a:ea typeface="Arial"/>
                <a:cs typeface="Arial"/>
                <a:sym typeface="Arial"/>
              </a:rPr>
              <a:t>Ymchwil</a:t>
            </a:r>
            <a:r>
              <a:rPr lang="en-GB" sz="2200" dirty="0">
                <a:solidFill>
                  <a:schemeClr val="dk1"/>
                </a:solidFill>
                <a:latin typeface="Gotham"/>
                <a:ea typeface="Arial"/>
                <a:cs typeface="Arial"/>
                <a:sym typeface="Arial"/>
              </a:rPr>
              <a:t> a </a:t>
            </a:r>
            <a:r>
              <a:rPr lang="en-GB" sz="2200" dirty="0" err="1">
                <a:solidFill>
                  <a:schemeClr val="dk1"/>
                </a:solidFill>
                <a:latin typeface="Gotham"/>
                <a:ea typeface="Arial"/>
                <a:cs typeface="Arial"/>
                <a:sym typeface="Arial"/>
              </a:rPr>
              <a:t>chynllunio</a:t>
            </a:r>
            <a:endParaRPr lang="en-GB" sz="2200" dirty="0">
              <a:solidFill>
                <a:schemeClr val="dk1"/>
              </a:solidFill>
              <a:latin typeface="Gotham"/>
              <a:ea typeface="Arial"/>
              <a:cs typeface="Arial"/>
            </a:endParaRPr>
          </a:p>
          <a:p>
            <a:pPr marL="0" lvl="0" indent="0">
              <a:lnSpc>
                <a:spcPct val="115000"/>
              </a:lnSpc>
              <a:spcBef>
                <a:spcPts val="1600"/>
              </a:spcBef>
              <a:buSzPts val="1300"/>
              <a:buNone/>
            </a:pPr>
            <a:r>
              <a:rPr lang="en-GB" sz="2200" b="1" dirty="0">
                <a:solidFill>
                  <a:schemeClr val="dk1"/>
                </a:solidFill>
                <a:latin typeface="Gotham Bold"/>
                <a:ea typeface="Arial"/>
                <a:cs typeface="Arial"/>
                <a:sym typeface="Arial"/>
              </a:rPr>
              <a:t>CINIO</a:t>
            </a:r>
            <a:endParaRPr lang="en-GB" sz="2200" b="1" dirty="0">
              <a:solidFill>
                <a:schemeClr val="dk1"/>
              </a:solidFill>
              <a:latin typeface="Gotham Bold"/>
              <a:ea typeface="Arial"/>
              <a:cs typeface="Arial"/>
            </a:endParaRPr>
          </a:p>
          <a:p>
            <a:pPr marL="457200" lvl="0" indent="-317500">
              <a:lnSpc>
                <a:spcPct val="115000"/>
              </a:lnSpc>
              <a:spcBef>
                <a:spcPts val="1600"/>
              </a:spcBef>
              <a:buClr>
                <a:schemeClr val="dk1"/>
              </a:buClr>
              <a:buSzPts val="1400"/>
              <a:buFont typeface="Arial"/>
              <a:buAutoNum type="arabicPeriod"/>
            </a:pPr>
            <a:r>
              <a:rPr lang="en-GB" sz="2200" dirty="0" err="1">
                <a:solidFill>
                  <a:schemeClr val="dk1"/>
                </a:solidFill>
                <a:latin typeface="Gotham"/>
                <a:ea typeface="Arial"/>
                <a:cs typeface="Arial"/>
                <a:sym typeface="Arial"/>
              </a:rPr>
              <a:t>Dylunio</a:t>
            </a:r>
            <a:endParaRPr lang="en-GB" sz="2200" dirty="0">
              <a:solidFill>
                <a:schemeClr val="dk1"/>
              </a:solidFill>
              <a:latin typeface="Gotham"/>
              <a:ea typeface="Arial"/>
              <a:cs typeface="Arial"/>
            </a:endParaRPr>
          </a:p>
          <a:p>
            <a:pPr marL="457200" lvl="0" indent="-317500">
              <a:lnSpc>
                <a:spcPct val="115000"/>
              </a:lnSpc>
              <a:spcBef>
                <a:spcPts val="0"/>
              </a:spcBef>
              <a:buClr>
                <a:schemeClr val="dk1"/>
              </a:buClr>
              <a:buSzPts val="1400"/>
              <a:buFont typeface="Arial"/>
              <a:buAutoNum type="arabicPeriod"/>
            </a:pPr>
            <a:r>
              <a:rPr lang="en-GB" sz="2200" dirty="0" err="1">
                <a:solidFill>
                  <a:schemeClr val="dk1"/>
                </a:solidFill>
                <a:latin typeface="Gotham"/>
                <a:ea typeface="Arial"/>
                <a:cs typeface="Arial"/>
                <a:sym typeface="Arial"/>
              </a:rPr>
              <a:t>Cyflwyniadau</a:t>
            </a:r>
            <a:endParaRPr lang="en-GB" sz="2200" dirty="0">
              <a:solidFill>
                <a:schemeClr val="dk1"/>
              </a:solidFill>
              <a:latin typeface="Gotham"/>
              <a:ea typeface="Arial"/>
              <a:cs typeface="Arial"/>
            </a:endParaRPr>
          </a:p>
          <a:p>
            <a:pPr marL="457200" indent="-317500">
              <a:lnSpc>
                <a:spcPct val="115000"/>
              </a:lnSpc>
              <a:spcBef>
                <a:spcPts val="0"/>
              </a:spcBef>
              <a:buClr>
                <a:schemeClr val="dk1"/>
              </a:buClr>
              <a:buSzPts val="1400"/>
              <a:buFont typeface="Arial"/>
              <a:buAutoNum type="arabicPeriod"/>
            </a:pPr>
            <a:r>
              <a:rPr lang="en-GB" sz="2200" dirty="0" err="1">
                <a:solidFill>
                  <a:schemeClr val="dk1"/>
                </a:solidFill>
                <a:latin typeface="Gotham"/>
                <a:ea typeface="Arial"/>
                <a:cs typeface="Arial"/>
                <a:sym typeface="Arial"/>
              </a:rPr>
              <a:t>Adborth</a:t>
            </a:r>
            <a:r>
              <a:rPr lang="en-GB" sz="2200" dirty="0">
                <a:solidFill>
                  <a:schemeClr val="dk1"/>
                </a:solidFill>
                <a:latin typeface="Gotham"/>
                <a:ea typeface="Arial"/>
                <a:cs typeface="Arial"/>
                <a:sym typeface="Arial"/>
              </a:rPr>
              <a:t> </a:t>
            </a:r>
            <a:endParaRPr lang="en-GB" sz="2200" dirty="0">
              <a:solidFill>
                <a:schemeClr val="dk1"/>
              </a:solidFill>
              <a:latin typeface="Gotham" panose="02000504050000020004" pitchFamily="2" charset="0"/>
              <a:ea typeface="Arial"/>
              <a:cs typeface="Arial"/>
            </a:endParaRPr>
          </a:p>
          <a:p>
            <a:pPr marL="215900" indent="-215900"/>
            <a:endParaRPr lang="en-GB" dirty="0">
              <a:latin typeface="Gotham" panose="02000504050000020004" pitchFamily="2" charset="0"/>
            </a:endParaRPr>
          </a:p>
        </p:txBody>
      </p:sp>
      <p:pic>
        <p:nvPicPr>
          <p:cNvPr id="7" name="Picture 6" descr="A group of people sitting at a table&#10;&#10;Description automatically generated">
            <a:extLst>
              <a:ext uri="{FF2B5EF4-FFF2-40B4-BE49-F238E27FC236}">
                <a16:creationId xmlns:a16="http://schemas.microsoft.com/office/drawing/2014/main" id="{ABBB4220-1C49-4B1F-880C-53B682250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496" y="2787506"/>
            <a:ext cx="4896650" cy="3241962"/>
          </a:xfrm>
          <a:prstGeom prst="rect">
            <a:avLst/>
          </a:prstGeom>
        </p:spPr>
      </p:pic>
    </p:spTree>
    <p:extLst>
      <p:ext uri="{BB962C8B-B14F-4D97-AF65-F5344CB8AC3E}">
        <p14:creationId xmlns:p14="http://schemas.microsoft.com/office/powerpoint/2010/main" val="274738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14C4-083C-42B8-AE1E-F2E66A9A3E71}"/>
              </a:ext>
            </a:extLst>
          </p:cNvPr>
          <p:cNvSpPr>
            <a:spLocks noGrp="1"/>
          </p:cNvSpPr>
          <p:nvPr>
            <p:ph type="title"/>
          </p:nvPr>
        </p:nvSpPr>
        <p:spPr>
          <a:xfrm>
            <a:off x="623888" y="333375"/>
            <a:ext cx="10944225" cy="1525588"/>
          </a:xfrm>
        </p:spPr>
        <p:txBody>
          <a:bodyPr/>
          <a:lstStyle/>
          <a:p>
            <a:r>
              <a:rPr lang="en-GB" dirty="0">
                <a:latin typeface="Gotham Bold" panose="02000803030000020004" pitchFamily="2" charset="0"/>
                <a:ea typeface="Arial"/>
                <a:cs typeface="Arial"/>
                <a:sym typeface="Arial"/>
              </a:rPr>
              <a:t>Beth </a:t>
            </a:r>
            <a:r>
              <a:rPr lang="en-GB" dirty="0" err="1">
                <a:latin typeface="Gotham Bold" panose="02000803030000020004" pitchFamily="2" charset="0"/>
                <a:ea typeface="Arial"/>
                <a:cs typeface="Arial"/>
                <a:sym typeface="Arial"/>
              </a:rPr>
              <a:t>yw</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dysgu</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peirianyddol</a:t>
            </a:r>
            <a:r>
              <a:rPr lang="en-GB" dirty="0">
                <a:latin typeface="Gotham Bold" panose="02000803030000020004" pitchFamily="2" charset="0"/>
                <a:ea typeface="Arial"/>
                <a:cs typeface="Arial"/>
                <a:sym typeface="Arial"/>
              </a:rPr>
              <a:t>? </a:t>
            </a:r>
            <a:endParaRPr lang="en-GB" dirty="0">
              <a:latin typeface="Gotham Bold" panose="02000803030000020004" pitchFamily="2" charset="0"/>
            </a:endParaRPr>
          </a:p>
        </p:txBody>
      </p:sp>
      <p:pic>
        <p:nvPicPr>
          <p:cNvPr id="4" name="Google Shape;92;p5" descr="A picture containing vector graphics&#10;&#10;Description generated with high confidence">
            <a:extLst>
              <a:ext uri="{FF2B5EF4-FFF2-40B4-BE49-F238E27FC236}">
                <a16:creationId xmlns:a16="http://schemas.microsoft.com/office/drawing/2014/main" id="{A494128C-A176-4A8E-B6D9-E85893FF5718}"/>
              </a:ext>
            </a:extLst>
          </p:cNvPr>
          <p:cNvPicPr preferRelativeResize="0">
            <a:picLocks noGrp="1"/>
          </p:cNvPicPr>
          <p:nvPr>
            <p:ph sz="quarter" idx="16"/>
          </p:nvPr>
        </p:nvPicPr>
        <p:blipFill rotWithShape="1">
          <a:blip r:embed="rId3">
            <a:alphaModFix/>
          </a:blip>
          <a:srcRect/>
          <a:stretch/>
        </p:blipFill>
        <p:spPr>
          <a:xfrm>
            <a:off x="3826680" y="2528888"/>
            <a:ext cx="4538641" cy="3779837"/>
          </a:xfrm>
          <a:prstGeom prst="rect">
            <a:avLst/>
          </a:prstGeom>
          <a:noFill/>
          <a:ln>
            <a:noFill/>
          </a:ln>
        </p:spPr>
      </p:pic>
    </p:spTree>
    <p:extLst>
      <p:ext uri="{BB962C8B-B14F-4D97-AF65-F5344CB8AC3E}">
        <p14:creationId xmlns:p14="http://schemas.microsoft.com/office/powerpoint/2010/main" val="383029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52CE-672D-4661-AA65-4B43737E9A82}"/>
              </a:ext>
            </a:extLst>
          </p:cNvPr>
          <p:cNvSpPr>
            <a:spLocks noGrp="1"/>
          </p:cNvSpPr>
          <p:nvPr>
            <p:ph type="title"/>
          </p:nvPr>
        </p:nvSpPr>
        <p:spPr>
          <a:xfrm>
            <a:off x="623889" y="108180"/>
            <a:ext cx="11427084" cy="1525588"/>
          </a:xfrm>
        </p:spPr>
        <p:txBody>
          <a:bodyPr/>
          <a:lstStyle/>
          <a:p>
            <a:r>
              <a:rPr lang="en-GB" dirty="0">
                <a:latin typeface="Gotham Bold" panose="02000803030000020004" pitchFamily="2" charset="0"/>
                <a:ea typeface="Arial"/>
                <a:cs typeface="Arial"/>
                <a:sym typeface="Arial"/>
              </a:rPr>
              <a:t>Pa </a:t>
            </a:r>
            <a:r>
              <a:rPr lang="en-GB" dirty="0" err="1">
                <a:latin typeface="Gotham Bold" panose="02000803030000020004" pitchFamily="2" charset="0"/>
                <a:ea typeface="Arial"/>
                <a:cs typeface="Arial"/>
                <a:sym typeface="Arial"/>
              </a:rPr>
              <a:t>enghreifftiau</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eraill</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allwch</a:t>
            </a:r>
            <a:r>
              <a:rPr lang="en-GB" dirty="0">
                <a:latin typeface="Gotham Bold" panose="02000803030000020004" pitchFamily="2" charset="0"/>
                <a:ea typeface="Arial"/>
                <a:cs typeface="Arial"/>
                <a:sym typeface="Arial"/>
              </a:rPr>
              <a:t> chi </a:t>
            </a:r>
            <a:r>
              <a:rPr lang="en-GB" dirty="0" err="1">
                <a:latin typeface="Gotham Bold" panose="02000803030000020004" pitchFamily="2" charset="0"/>
                <a:ea typeface="Arial"/>
                <a:cs typeface="Arial"/>
                <a:sym typeface="Arial"/>
              </a:rPr>
              <a:t>feddwl</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amdanyn</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nhw</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lle</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gellir</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defnyddio</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dysgu</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peirianyddol</a:t>
            </a:r>
            <a:r>
              <a:rPr lang="en-GB" dirty="0">
                <a:latin typeface="Gotham Bold" panose="02000803030000020004" pitchFamily="2" charset="0"/>
                <a:ea typeface="Arial"/>
                <a:cs typeface="Arial"/>
                <a:sym typeface="Arial"/>
              </a:rPr>
              <a:t>?</a:t>
            </a:r>
            <a:endParaRPr lang="en-GB" dirty="0">
              <a:latin typeface="Gotham Bold" panose="02000803030000020004" pitchFamily="2" charset="0"/>
            </a:endParaRPr>
          </a:p>
        </p:txBody>
      </p:sp>
      <p:pic>
        <p:nvPicPr>
          <p:cNvPr id="8" name="Content Placeholder 7" descr="A picture containing red, indoor&#10;&#10;Description automatically generated">
            <a:extLst>
              <a:ext uri="{FF2B5EF4-FFF2-40B4-BE49-F238E27FC236}">
                <a16:creationId xmlns:a16="http://schemas.microsoft.com/office/drawing/2014/main" id="{E0E5FA59-5A9E-4DC2-9BAA-A73C734C0FEE}"/>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456363" y="2714890"/>
            <a:ext cx="5111750" cy="3407833"/>
          </a:xfrm>
        </p:spPr>
      </p:pic>
      <p:pic>
        <p:nvPicPr>
          <p:cNvPr id="6" name="Content Placeholder 5" descr="A screen shot of a computer&#10;&#10;Description automatically generated">
            <a:extLst>
              <a:ext uri="{FF2B5EF4-FFF2-40B4-BE49-F238E27FC236}">
                <a16:creationId xmlns:a16="http://schemas.microsoft.com/office/drawing/2014/main" id="{8BEB34E3-E314-44F0-9562-5CC680B7AE5C}"/>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1457325" y="2403191"/>
            <a:ext cx="2966594" cy="3934109"/>
          </a:xfrm>
        </p:spPr>
      </p:pic>
    </p:spTree>
    <p:extLst>
      <p:ext uri="{BB962C8B-B14F-4D97-AF65-F5344CB8AC3E}">
        <p14:creationId xmlns:p14="http://schemas.microsoft.com/office/powerpoint/2010/main" val="330280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5E97-1045-42E0-9DA9-D9B3B054CA67}"/>
              </a:ext>
            </a:extLst>
          </p:cNvPr>
          <p:cNvSpPr>
            <a:spLocks noGrp="1"/>
          </p:cNvSpPr>
          <p:nvPr>
            <p:ph type="title"/>
          </p:nvPr>
        </p:nvSpPr>
        <p:spPr/>
        <p:txBody>
          <a:bodyPr/>
          <a:lstStyle/>
          <a:p>
            <a:r>
              <a:rPr lang="en-GB" dirty="0">
                <a:latin typeface="Gotham Bold" panose="02000803030000020004" pitchFamily="2" charset="0"/>
                <a:ea typeface="Arial"/>
                <a:cs typeface="Arial"/>
                <a:sym typeface="Arial"/>
              </a:rPr>
              <a:t>Sut </a:t>
            </a:r>
            <a:r>
              <a:rPr lang="en-GB" dirty="0" err="1">
                <a:latin typeface="Gotham Bold" panose="02000803030000020004" pitchFamily="2" charset="0"/>
                <a:ea typeface="Arial"/>
                <a:cs typeface="Arial"/>
                <a:sym typeface="Arial"/>
              </a:rPr>
              <a:t>mae</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dysgu</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peirianyddol</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yn</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gweithio</a:t>
            </a:r>
            <a:r>
              <a:rPr lang="en-GB" dirty="0">
                <a:latin typeface="Gotham Bold" panose="02000803030000020004" pitchFamily="2" charset="0"/>
                <a:ea typeface="Arial"/>
                <a:cs typeface="Arial"/>
                <a:sym typeface="Arial"/>
              </a:rPr>
              <a:t>? </a:t>
            </a:r>
            <a:endParaRPr lang="en-GB" dirty="0">
              <a:latin typeface="Gotham Bold" panose="02000803030000020004" pitchFamily="2" charset="0"/>
            </a:endParaRPr>
          </a:p>
        </p:txBody>
      </p:sp>
      <p:pic>
        <p:nvPicPr>
          <p:cNvPr id="3" name="Google Shape;109;p7" descr="How do all the algorithms around us learn to do their jobs?&#10;&#10;**OMG PLUSHIE BOTS!!**: https://standard.tv/collections/cgp-grey/products/cgp-grey-sorterbot-5000-plush&#10;&#10;Bot Wallpapers on Patreon: https://www.patreon.com/posts/15959388&#10;&#10;Footnote: https://www.youtube.com/watch?v=wvWpdrfoEv0&#10;&#10;Podcasts:&#10;&#10;https://www.youtube.com/user/HelloInternetPodcast&#10;&#10;https://www.youtube.com/channel/UCqoy014xOu7ICwgLWHd9BzQ&#10;&#10;Thank you to my supporters on Patreon:&#10;&#10;James Bissonette, James Gill, Cas Eliëns, Jeremy Banks, Thomas J Miller Jr MD, Jaclyn Cauley, David F Watson, Jay Edwards, Tianyu Ge, Michael Cao, Caron Hideg, Andrea Di Biagio, Andrey Chursin, Christopher Anthony, Richard Comish, Stephen W. Carson, JoJo Chehebar, Mark Govea, John Buchan, Donal Botkin, Bob Kunz&#10;&#10;https://www.patreon.com/cgpgrey&#10;&#10;How neural networks really work with the real linear algebra: https://www.youtube.com/watch?v=aircAruvnKk&#10;&#10;&#10;Music by: http://www.davidreesmusic.com" title="How Machines Learn">
            <a:hlinkClick r:id="rId3"/>
            <a:extLst>
              <a:ext uri="{FF2B5EF4-FFF2-40B4-BE49-F238E27FC236}">
                <a16:creationId xmlns:a16="http://schemas.microsoft.com/office/drawing/2014/main" id="{079D3504-3395-4872-879D-AC27605FB0E8}"/>
              </a:ext>
            </a:extLst>
          </p:cNvPr>
          <p:cNvPicPr preferRelativeResize="0"/>
          <p:nvPr/>
        </p:nvPicPr>
        <p:blipFill rotWithShape="1">
          <a:blip r:embed="rId4">
            <a:alphaModFix/>
          </a:blip>
          <a:srcRect/>
          <a:stretch/>
        </p:blipFill>
        <p:spPr>
          <a:xfrm>
            <a:off x="3622628" y="2590800"/>
            <a:ext cx="4942459" cy="3665355"/>
          </a:xfrm>
          <a:prstGeom prst="rect">
            <a:avLst/>
          </a:prstGeom>
          <a:noFill/>
          <a:ln>
            <a:noFill/>
          </a:ln>
        </p:spPr>
      </p:pic>
    </p:spTree>
    <p:extLst>
      <p:ext uri="{BB962C8B-B14F-4D97-AF65-F5344CB8AC3E}">
        <p14:creationId xmlns:p14="http://schemas.microsoft.com/office/powerpoint/2010/main" val="350565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r>
              <a:rPr lang="en-GB" dirty="0">
                <a:latin typeface="Gotham Bold" panose="02000803030000020004" pitchFamily="2" charset="0"/>
              </a:rPr>
              <a:t>Beth </a:t>
            </a:r>
            <a:r>
              <a:rPr lang="en-GB" dirty="0" err="1">
                <a:latin typeface="Gotham Bold" panose="02000803030000020004" pitchFamily="2" charset="0"/>
              </a:rPr>
              <a:t>yw</a:t>
            </a:r>
            <a:r>
              <a:rPr lang="en-GB" dirty="0">
                <a:latin typeface="Gotham Bold" panose="02000803030000020004" pitchFamily="2" charset="0"/>
              </a:rPr>
              <a:t> </a:t>
            </a:r>
            <a:r>
              <a:rPr lang="en-GB" dirty="0" err="1">
                <a:latin typeface="Gotham Bold" panose="02000803030000020004" pitchFamily="2" charset="0"/>
              </a:rPr>
              <a:t>dysgu</a:t>
            </a:r>
            <a:r>
              <a:rPr lang="en-GB" dirty="0">
                <a:latin typeface="Gotham Bold" panose="02000803030000020004" pitchFamily="2" charset="0"/>
              </a:rPr>
              <a:t> </a:t>
            </a:r>
            <a:r>
              <a:rPr lang="en-GB" dirty="0" err="1">
                <a:latin typeface="Gotham Bold" panose="02000803030000020004" pitchFamily="2" charset="0"/>
              </a:rPr>
              <a:t>peirianyddol</a:t>
            </a:r>
            <a:r>
              <a:rPr lang="en-GB" dirty="0">
                <a:latin typeface="Gotham Bold" panose="02000803030000020004" pitchFamily="2" charset="0"/>
              </a:rPr>
              <a:t>?</a:t>
            </a:r>
          </a:p>
        </p:txBody>
      </p:sp>
      <p:sp>
        <p:nvSpPr>
          <p:cNvPr id="4" name="Content Placeholder 3">
            <a:extLst>
              <a:ext uri="{FF2B5EF4-FFF2-40B4-BE49-F238E27FC236}">
                <a16:creationId xmlns:a16="http://schemas.microsoft.com/office/drawing/2014/main" id="{FA4D12FB-5783-4C28-951F-021B334FA071}"/>
              </a:ext>
            </a:extLst>
          </p:cNvPr>
          <p:cNvSpPr>
            <a:spLocks noGrp="1"/>
          </p:cNvSpPr>
          <p:nvPr>
            <p:ph sz="quarter" idx="16"/>
          </p:nvPr>
        </p:nvSpPr>
        <p:spPr>
          <a:xfrm>
            <a:off x="623888" y="2619873"/>
            <a:ext cx="5111750" cy="3779837"/>
          </a:xfrm>
        </p:spPr>
        <p:txBody>
          <a:bodyPr vert="horz" lIns="0" tIns="0" rIns="0" bIns="0" spcCol="288000" rtlCol="0" anchor="t">
            <a:normAutofit/>
          </a:bodyPr>
          <a:lstStyle/>
          <a:p>
            <a:pPr marL="0" lvl="0" indent="0">
              <a:spcBef>
                <a:spcPts val="0"/>
              </a:spcBef>
              <a:buNone/>
            </a:pPr>
            <a:r>
              <a:rPr lang="en-GB" sz="2200" dirty="0">
                <a:solidFill>
                  <a:srgbClr val="000000"/>
                </a:solidFill>
                <a:latin typeface="Gotham"/>
                <a:ea typeface="Arial"/>
                <a:cs typeface="Arial"/>
                <a:sym typeface="Arial"/>
              </a:rPr>
              <a:t>Mae </a:t>
            </a:r>
            <a:r>
              <a:rPr lang="en-GB" sz="2200" err="1">
                <a:solidFill>
                  <a:srgbClr val="000000"/>
                </a:solidFill>
                <a:latin typeface="Gotham"/>
                <a:ea typeface="Arial"/>
                <a:cs typeface="Arial"/>
                <a:sym typeface="Arial"/>
              </a:rPr>
              <a:t>dysgu</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peirianyddol</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yn</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dechnoleg</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sy'n</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caniatáu</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i</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gyfrifiaduron</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gyflawni</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tasgau</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penodol</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yn</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ddeallus</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trwy</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ddysgu</a:t>
            </a:r>
            <a:r>
              <a:rPr lang="en-GB" sz="2200" dirty="0">
                <a:solidFill>
                  <a:srgbClr val="000000"/>
                </a:solidFill>
                <a:latin typeface="Gotham"/>
                <a:ea typeface="Arial"/>
                <a:cs typeface="Arial"/>
                <a:sym typeface="Arial"/>
              </a:rPr>
              <a:t> o </a:t>
            </a:r>
            <a:r>
              <a:rPr lang="en-GB" sz="2200" err="1">
                <a:solidFill>
                  <a:srgbClr val="000000"/>
                </a:solidFill>
                <a:latin typeface="Gotham"/>
                <a:ea typeface="Arial"/>
                <a:cs typeface="Arial"/>
                <a:sym typeface="Arial"/>
              </a:rPr>
              <a:t>ddata</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enghreifftiau</a:t>
            </a:r>
            <a:r>
              <a:rPr lang="en-GB" sz="2200" dirty="0">
                <a:solidFill>
                  <a:srgbClr val="000000"/>
                </a:solidFill>
                <a:latin typeface="Gotham"/>
                <a:ea typeface="Arial"/>
                <a:cs typeface="Arial"/>
                <a:sym typeface="Arial"/>
              </a:rPr>
              <a:t> a </a:t>
            </a:r>
            <a:r>
              <a:rPr lang="en-GB" sz="2200" err="1">
                <a:solidFill>
                  <a:srgbClr val="000000"/>
                </a:solidFill>
                <a:latin typeface="Gotham"/>
                <a:ea typeface="Arial"/>
                <a:cs typeface="Arial"/>
                <a:sym typeface="Arial"/>
              </a:rPr>
              <a:t>phrofiad</a:t>
            </a:r>
            <a:r>
              <a:rPr lang="en-GB" sz="2200" dirty="0">
                <a:solidFill>
                  <a:srgbClr val="000000"/>
                </a:solidFill>
                <a:latin typeface="Gotham"/>
                <a:ea typeface="Arial"/>
                <a:cs typeface="Arial"/>
                <a:sym typeface="Arial"/>
              </a:rPr>
              <a:t>.</a:t>
            </a:r>
            <a:endParaRPr lang="en-GB" sz="2200" dirty="0">
              <a:solidFill>
                <a:srgbClr val="000000"/>
              </a:solidFill>
              <a:latin typeface="Gotham"/>
              <a:ea typeface="Arial"/>
              <a:cs typeface="Arial"/>
            </a:endParaRPr>
          </a:p>
          <a:p>
            <a:pPr marL="0" lvl="0" indent="0">
              <a:spcBef>
                <a:spcPts val="0"/>
              </a:spcBef>
              <a:buNone/>
            </a:pPr>
            <a:endParaRPr lang="en-GB" sz="2200" dirty="0">
              <a:solidFill>
                <a:srgbClr val="000000"/>
              </a:solidFill>
              <a:latin typeface="Gotham" panose="02000504050000020004" pitchFamily="2" charset="0"/>
              <a:ea typeface="Arial"/>
              <a:cs typeface="Arial"/>
            </a:endParaRPr>
          </a:p>
          <a:p>
            <a:pPr marL="0" indent="0">
              <a:spcBef>
                <a:spcPts val="0"/>
              </a:spcBef>
              <a:buNone/>
            </a:pPr>
            <a:r>
              <a:rPr lang="en-GB" sz="2200" err="1">
                <a:solidFill>
                  <a:srgbClr val="000000"/>
                </a:solidFill>
                <a:latin typeface="Gotham"/>
                <a:ea typeface="Arial"/>
                <a:cs typeface="Arial"/>
                <a:sym typeface="Arial"/>
              </a:rPr>
              <a:t>Dychmygwch</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beiriant</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yn</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dewis</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sioeau</a:t>
            </a:r>
            <a:r>
              <a:rPr lang="en-GB" sz="2200" dirty="0">
                <a:solidFill>
                  <a:srgbClr val="000000"/>
                </a:solidFill>
                <a:latin typeface="Gotham"/>
                <a:ea typeface="Arial"/>
                <a:cs typeface="Arial"/>
                <a:sym typeface="Arial"/>
              </a:rPr>
              <a:t> teledu </a:t>
            </a:r>
            <a:r>
              <a:rPr lang="en-GB" sz="2200" err="1">
                <a:solidFill>
                  <a:srgbClr val="000000"/>
                </a:solidFill>
                <a:latin typeface="Gotham"/>
                <a:ea typeface="Arial"/>
                <a:cs typeface="Arial"/>
                <a:sym typeface="Arial"/>
              </a:rPr>
              <a:t>i</a:t>
            </a:r>
            <a:r>
              <a:rPr lang="en-GB" sz="2200" dirty="0">
                <a:solidFill>
                  <a:srgbClr val="000000"/>
                </a:solidFill>
                <a:latin typeface="Gotham"/>
                <a:ea typeface="Arial"/>
                <a:cs typeface="Arial"/>
                <a:sym typeface="Arial"/>
              </a:rPr>
              <a:t> chi, </a:t>
            </a:r>
            <a:r>
              <a:rPr lang="en-GB" sz="2200" err="1">
                <a:solidFill>
                  <a:srgbClr val="000000"/>
                </a:solidFill>
                <a:latin typeface="Gotham"/>
                <a:ea typeface="Arial"/>
                <a:cs typeface="Arial"/>
                <a:sym typeface="Arial"/>
              </a:rPr>
              <a:t>yn</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seiliedig</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ar</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eich</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hanes</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gwylio</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blaenorol</a:t>
            </a:r>
            <a:r>
              <a:rPr lang="en-GB" sz="2200" dirty="0">
                <a:solidFill>
                  <a:srgbClr val="000000"/>
                </a:solidFill>
                <a:latin typeface="Gotham"/>
                <a:ea typeface="Arial"/>
                <a:cs typeface="Arial"/>
                <a:sym typeface="Arial"/>
              </a:rPr>
              <a:t>. Pa </a:t>
            </a:r>
            <a:r>
              <a:rPr lang="en-GB" sz="2200" err="1">
                <a:solidFill>
                  <a:srgbClr val="000000"/>
                </a:solidFill>
                <a:latin typeface="Gotham"/>
                <a:ea typeface="Arial"/>
                <a:cs typeface="Arial"/>
                <a:sym typeface="Arial"/>
              </a:rPr>
              <a:t>ddata</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fyddai</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ei</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angen</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arno</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i</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wneud</a:t>
            </a:r>
            <a:r>
              <a:rPr lang="en-GB" sz="2200" dirty="0">
                <a:solidFill>
                  <a:srgbClr val="000000"/>
                </a:solidFill>
                <a:latin typeface="Gotham"/>
                <a:ea typeface="Arial"/>
                <a:cs typeface="Arial"/>
                <a:sym typeface="Arial"/>
              </a:rPr>
              <a:t> y </a:t>
            </a:r>
            <a:r>
              <a:rPr lang="en-GB" sz="2200" err="1">
                <a:solidFill>
                  <a:srgbClr val="000000"/>
                </a:solidFill>
                <a:latin typeface="Gotham"/>
                <a:ea typeface="Arial"/>
                <a:cs typeface="Arial"/>
                <a:sym typeface="Arial"/>
              </a:rPr>
              <a:t>penderfyniadau</a:t>
            </a:r>
            <a:r>
              <a:rPr lang="en-GB" sz="2200" dirty="0">
                <a:solidFill>
                  <a:srgbClr val="000000"/>
                </a:solidFill>
                <a:latin typeface="Gotham"/>
                <a:ea typeface="Arial"/>
                <a:cs typeface="Arial"/>
                <a:sym typeface="Arial"/>
              </a:rPr>
              <a:t> </a:t>
            </a:r>
            <a:r>
              <a:rPr lang="en-GB" sz="2200" err="1">
                <a:solidFill>
                  <a:srgbClr val="000000"/>
                </a:solidFill>
                <a:latin typeface="Gotham"/>
                <a:ea typeface="Arial"/>
                <a:cs typeface="Arial"/>
                <a:sym typeface="Arial"/>
              </a:rPr>
              <a:t>hyn</a:t>
            </a:r>
            <a:r>
              <a:rPr lang="en-GB" sz="2200" dirty="0">
                <a:solidFill>
                  <a:srgbClr val="000000"/>
                </a:solidFill>
                <a:latin typeface="Gotham"/>
                <a:ea typeface="Arial"/>
                <a:cs typeface="Arial"/>
                <a:sym typeface="Arial"/>
              </a:rPr>
              <a:t>? </a:t>
            </a:r>
            <a:endParaRPr lang="en-GB" sz="2200" dirty="0">
              <a:latin typeface="Gotham" panose="02000504050000020004" pitchFamily="2" charset="0"/>
            </a:endParaRPr>
          </a:p>
        </p:txBody>
      </p:sp>
      <p:pic>
        <p:nvPicPr>
          <p:cNvPr id="5" name="Google Shape;116;p8" descr="Image result for netflix">
            <a:extLst>
              <a:ext uri="{FF2B5EF4-FFF2-40B4-BE49-F238E27FC236}">
                <a16:creationId xmlns:a16="http://schemas.microsoft.com/office/drawing/2014/main" id="{E2A79B11-0B6C-4E27-AAA0-8F300452D14F}"/>
              </a:ext>
            </a:extLst>
          </p:cNvPr>
          <p:cNvPicPr preferRelativeResize="0">
            <a:picLocks noGrp="1"/>
          </p:cNvPicPr>
          <p:nvPr>
            <p:ph sz="quarter" idx="15"/>
          </p:nvPr>
        </p:nvPicPr>
        <p:blipFill rotWithShape="1">
          <a:blip r:embed="rId3">
            <a:alphaModFix/>
          </a:blip>
          <a:srcRect/>
          <a:stretch/>
        </p:blipFill>
        <p:spPr>
          <a:xfrm>
            <a:off x="6456363" y="2619470"/>
            <a:ext cx="5111750" cy="3598672"/>
          </a:xfrm>
          <a:prstGeom prst="rect">
            <a:avLst/>
          </a:prstGeom>
          <a:noFill/>
          <a:ln>
            <a:noFill/>
          </a:ln>
        </p:spPr>
      </p:pic>
    </p:spTree>
    <p:extLst>
      <p:ext uri="{BB962C8B-B14F-4D97-AF65-F5344CB8AC3E}">
        <p14:creationId xmlns:p14="http://schemas.microsoft.com/office/powerpoint/2010/main" val="194147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30E5-9CE3-41ED-8FA2-D7A709614D4F}"/>
              </a:ext>
            </a:extLst>
          </p:cNvPr>
          <p:cNvSpPr>
            <a:spLocks noGrp="1"/>
          </p:cNvSpPr>
          <p:nvPr>
            <p:ph type="title"/>
          </p:nvPr>
        </p:nvSpPr>
        <p:spPr/>
        <p:txBody>
          <a:bodyPr/>
          <a:lstStyle/>
          <a:p>
            <a:r>
              <a:rPr lang="en-GB" dirty="0" err="1">
                <a:latin typeface="Gotham Bold" panose="02000803030000020004" pitchFamily="2" charset="0"/>
                <a:ea typeface="Arial"/>
                <a:cs typeface="Arial"/>
                <a:sym typeface="Arial"/>
              </a:rPr>
              <a:t>Cwis</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Dysgu</a:t>
            </a:r>
            <a:r>
              <a:rPr lang="en-GB" dirty="0">
                <a:latin typeface="Gotham Bold" panose="02000803030000020004" pitchFamily="2" charset="0"/>
                <a:ea typeface="Arial"/>
                <a:cs typeface="Arial"/>
                <a:sym typeface="Arial"/>
              </a:rPr>
              <a:t> </a:t>
            </a:r>
            <a:r>
              <a:rPr lang="en-GB" dirty="0" err="1">
                <a:latin typeface="Gotham Bold" panose="02000803030000020004" pitchFamily="2" charset="0"/>
                <a:ea typeface="Arial"/>
                <a:cs typeface="Arial"/>
                <a:sym typeface="Arial"/>
              </a:rPr>
              <a:t>peirianyddol</a:t>
            </a:r>
            <a:r>
              <a:rPr lang="en-GB" dirty="0">
                <a:latin typeface="Gotham Bold" panose="02000803030000020004" pitchFamily="2" charset="0"/>
                <a:ea typeface="Arial"/>
                <a:cs typeface="Arial"/>
                <a:sym typeface="Arial"/>
              </a:rPr>
              <a:t> neu </a:t>
            </a:r>
            <a:r>
              <a:rPr lang="en-GB" dirty="0" err="1">
                <a:latin typeface="Gotham Bold" panose="02000803030000020004" pitchFamily="2" charset="0"/>
                <a:ea typeface="Arial"/>
                <a:cs typeface="Arial"/>
                <a:sym typeface="Arial"/>
              </a:rPr>
              <a:t>beidio</a:t>
            </a:r>
            <a:r>
              <a:rPr lang="en-GB" dirty="0">
                <a:latin typeface="Gotham Bold" panose="02000803030000020004" pitchFamily="2" charset="0"/>
                <a:ea typeface="Arial"/>
                <a:cs typeface="Arial"/>
                <a:sym typeface="Arial"/>
              </a:rPr>
              <a:t>? </a:t>
            </a:r>
            <a:endParaRPr lang="en-GB" dirty="0">
              <a:latin typeface="Gotham Bold" panose="02000803030000020004" pitchFamily="2" charset="0"/>
            </a:endParaRPr>
          </a:p>
        </p:txBody>
      </p:sp>
      <p:pic>
        <p:nvPicPr>
          <p:cNvPr id="7" name="Google Shape;122;p9">
            <a:hlinkClick r:id="rId3"/>
            <a:extLst>
              <a:ext uri="{FF2B5EF4-FFF2-40B4-BE49-F238E27FC236}">
                <a16:creationId xmlns:a16="http://schemas.microsoft.com/office/drawing/2014/main" id="{105D531E-B931-4316-9890-6958F1A15E89}"/>
              </a:ext>
            </a:extLst>
          </p:cNvPr>
          <p:cNvPicPr preferRelativeResize="0">
            <a:picLocks noGrp="1"/>
          </p:cNvPicPr>
          <p:nvPr>
            <p:ph sz="quarter" idx="15"/>
          </p:nvPr>
        </p:nvPicPr>
        <p:blipFill rotWithShape="1">
          <a:blip r:embed="rId4">
            <a:alphaModFix/>
          </a:blip>
          <a:srcRect/>
          <a:stretch/>
        </p:blipFill>
        <p:spPr>
          <a:xfrm>
            <a:off x="3628697" y="2528888"/>
            <a:ext cx="4932095" cy="3779837"/>
          </a:xfrm>
          <a:prstGeom prst="rect">
            <a:avLst/>
          </a:prstGeom>
          <a:noFill/>
          <a:ln>
            <a:noFill/>
          </a:ln>
        </p:spPr>
      </p:pic>
    </p:spTree>
    <p:extLst>
      <p:ext uri="{BB962C8B-B14F-4D97-AF65-F5344CB8AC3E}">
        <p14:creationId xmlns:p14="http://schemas.microsoft.com/office/powerpoint/2010/main" val="1399056076"/>
      </p:ext>
    </p:extLst>
  </p:cSld>
  <p:clrMapOvr>
    <a:masterClrMapping/>
  </p:clrMapOvr>
</p:sld>
</file>

<file path=ppt/theme/theme1.xml><?xml version="1.0" encoding="utf-8"?>
<a:theme xmlns:a="http://schemas.openxmlformats.org/drawingml/2006/main" name="Office Theme">
  <a:themeElements>
    <a:clrScheme name="BSA">
      <a:dk1>
        <a:sysClr val="windowText" lastClr="000000"/>
      </a:dk1>
      <a:lt1>
        <a:sysClr val="window" lastClr="FFFFFF"/>
      </a:lt1>
      <a:dk2>
        <a:srgbClr val="44546A"/>
      </a:dk2>
      <a:lt2>
        <a:srgbClr val="E7E6E6"/>
      </a:lt2>
      <a:accent1>
        <a:srgbClr val="0084A9"/>
      </a:accent1>
      <a:accent2>
        <a:srgbClr val="B9C400"/>
      </a:accent2>
      <a:accent3>
        <a:srgbClr val="C9DDEC"/>
      </a:accent3>
      <a:accent4>
        <a:srgbClr val="9F218B"/>
      </a:accent4>
      <a:accent5>
        <a:srgbClr val="EAD51C"/>
      </a:accent5>
      <a:accent6>
        <a:srgbClr val="EAEDB3"/>
      </a:accent6>
      <a:hlink>
        <a:srgbClr val="0084A9"/>
      </a:hlink>
      <a:folHlink>
        <a:srgbClr val="B9C400"/>
      </a:folHlink>
    </a:clrScheme>
    <a:fontScheme name="BSA">
      <a:majorFont>
        <a:latin typeface="Gotham"/>
        <a:ea typeface=""/>
        <a:cs typeface=""/>
      </a:majorFont>
      <a:minorFont>
        <a:latin typeface="Gotha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A12236 - CREST Discovery - Teacher Powerpoint Presentation Template v1.2 v2.pptx" id="{975B5987-1C0A-4E64-A62C-FB2B03A5B9BA}" vid="{C65C8E72-679F-46CD-A79D-37870E8B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B2BE627E82BC4BAFF6F72779512BEE" ma:contentTypeVersion="19" ma:contentTypeDescription="Create a new document." ma:contentTypeScope="" ma:versionID="cf7a3de3e05a0862eb25a5a37d7ccf5c">
  <xsd:schema xmlns:xsd="http://www.w3.org/2001/XMLSchema" xmlns:xs="http://www.w3.org/2001/XMLSchema" xmlns:p="http://schemas.microsoft.com/office/2006/metadata/properties" xmlns:ns1="http://schemas.microsoft.com/sharepoint/v3" xmlns:ns2="5888dc7e-574f-412b-b0c1-d1272ceede5a" xmlns:ns3="f35cf21f-4c90-4c31-b2be-962ed3f04f12" targetNamespace="http://schemas.microsoft.com/office/2006/metadata/properties" ma:root="true" ma:fieldsID="0f4ddfc274d09d930dd9c427c6404e9e" ns1:_="" ns2:_="" ns3:_="">
    <xsd:import namespace="http://schemas.microsoft.com/sharepoint/v3"/>
    <xsd:import namespace="5888dc7e-574f-412b-b0c1-d1272ceede5a"/>
    <xsd:import namespace="f35cf21f-4c90-4c31-b2be-962ed3f04f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88dc7e-574f-412b-b0c1-d1272ceede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5cf21f-4c90-4c31-b2be-962ed3f04f1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29796CE-CC5D-4D11-80C9-261B83099FE4}">
  <ds:schemaRefs>
    <ds:schemaRef ds:uri="http://schemas.microsoft.com/sharepoint/v3/contenttype/forms"/>
  </ds:schemaRefs>
</ds:datastoreItem>
</file>

<file path=customXml/itemProps2.xml><?xml version="1.0" encoding="utf-8"?>
<ds:datastoreItem xmlns:ds="http://schemas.openxmlformats.org/officeDocument/2006/customXml" ds:itemID="{614E9032-C12F-44F4-AC6E-1A830A59F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88dc7e-574f-412b-b0c1-d1272ceede5a"/>
    <ds:schemaRef ds:uri="f35cf21f-4c90-4c31-b2be-962ed3f04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F81005-6522-4423-957E-6187B9F87489}">
  <ds:schemaRefs>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 ds:uri="f35cf21f-4c90-4c31-b2be-962ed3f04f12"/>
    <ds:schemaRef ds:uri="5888dc7e-574f-412b-b0c1-d1272ceede5a"/>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BSA12236 - CREST Discovery - Teacher Powerpoint Presentation v1.2 Template</Template>
  <TotalTime>562</TotalTime>
  <Words>3803</Words>
  <Application>Microsoft Office PowerPoint</Application>
  <PresentationFormat>Widescreen</PresentationFormat>
  <Paragraphs>281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Peiriannau’r  dyfodol</vt:lpstr>
      <vt:lpstr>Eich her</vt:lpstr>
      <vt:lpstr>Gwobr Darganfod CREST </vt:lpstr>
      <vt:lpstr>Amserlen</vt:lpstr>
      <vt:lpstr>Beth yw dysgu peirianyddol? </vt:lpstr>
      <vt:lpstr>Pa enghreifftiau eraill allwch chi feddwl amdanyn nhw lle gellir defnyddio dysgu peirianyddol?</vt:lpstr>
      <vt:lpstr>Sut mae dysgu peirianyddol yn gweithio? </vt:lpstr>
      <vt:lpstr>Beth yw dysgu peirianyddol?</vt:lpstr>
      <vt:lpstr>Cwis: Dysgu peirianyddol neu beidio? </vt:lpstr>
      <vt:lpstr>Dyfodol dysgu peirianyddol</vt:lpstr>
      <vt:lpstr>Amserlen yr her: Gweithdai rhyngweithiol dysgu peirianyddol</vt:lpstr>
      <vt:lpstr>Atebion Dysgu peirianyddol nawr Astudiaeth achos 1 – Cardiau Netflix </vt:lpstr>
      <vt:lpstr>Atebion dysgu peirianyddol nawr Astudiaeth achos 2 – Deuawd A.I. </vt:lpstr>
      <vt:lpstr>Atebion dysgu peirianyddol nawr Astudiaeth achos 3 – Cynhyrchu mewn ffatri </vt:lpstr>
      <vt:lpstr>Her  Rhannu i dimau </vt:lpstr>
      <vt:lpstr>Eich her Byddwch yn gweithio mewn timau i ddylunio cynnyrch i’r cartref sydd yn defnyddio dysgu peirianyddol </vt:lpstr>
      <vt:lpstr>Allbynnau dylunio</vt:lpstr>
      <vt:lpstr>Cyflwyniadau Cwestiynnau ysgogi</vt:lpstr>
      <vt:lpstr>Diweddglo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Machines of the future</dc:title>
  <dc:creator>Caitlin Brown</dc:creator>
  <cp:lastModifiedBy>Cristine Alcantara</cp:lastModifiedBy>
  <cp:revision>106</cp:revision>
  <dcterms:created xsi:type="dcterms:W3CDTF">2019-08-14T13:00:38Z</dcterms:created>
  <dcterms:modified xsi:type="dcterms:W3CDTF">2025-04-16T13:32:31Z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0x0101003AB2BE627E82BC4BAFF6F72779512BEE</vt:lpwstr>
  </property>
  <property fmtid="{D5CDD505-2E9C-101B-9397-08002B2CF9AE}" pid="3" name="_dlc_policyId">
    <vt:lpwstr/>
  </property>
  <property fmtid="{D5CDD505-2E9C-101B-9397-08002B2CF9AE}" pid="4" name="ItemRetentionFormula">
    <vt:lpwstr/>
  </property>
</Properties>
</file>