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6" r:id="rId5"/>
    <p:sldMasterId id="2147483871" r:id="rId6"/>
  </p:sldMasterIdLst>
  <p:notesMasterIdLst>
    <p:notesMasterId r:id="rId20"/>
  </p:notesMasterIdLst>
  <p:handoutMasterIdLst>
    <p:handoutMasterId r:id="rId21"/>
  </p:handoutMasterIdLst>
  <p:sldIdLst>
    <p:sldId id="271" r:id="rId7"/>
    <p:sldId id="258" r:id="rId8"/>
    <p:sldId id="287" r:id="rId9"/>
    <p:sldId id="288" r:id="rId10"/>
    <p:sldId id="289" r:id="rId11"/>
    <p:sldId id="290" r:id="rId12"/>
    <p:sldId id="291" r:id="rId13"/>
    <p:sldId id="292" r:id="rId14"/>
    <p:sldId id="293" r:id="rId15"/>
    <p:sldId id="294" r:id="rId16"/>
    <p:sldId id="297" r:id="rId17"/>
    <p:sldId id="295" r:id="rId18"/>
    <p:sldId id="296" r:id="rId1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Moore" initials="SM" lastIdx="0" clrIdx="0">
    <p:extLst>
      <p:ext uri="{19B8F6BF-5375-455C-9EA6-DF929625EA0E}">
        <p15:presenceInfo xmlns:p15="http://schemas.microsoft.com/office/powerpoint/2012/main" userId="S-1-5-21-3847560720-576135022-3197375568-1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F"/>
    <a:srgbClr val="2461AA"/>
    <a:srgbClr val="D674B7"/>
    <a:srgbClr val="FC1921"/>
    <a:srgbClr val="96D045"/>
    <a:srgbClr val="FFD600"/>
    <a:srgbClr val="6AC6D2"/>
    <a:srgbClr val="E20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B8AEA-09CE-5F7E-F7A6-D7F1C6360C62}" v="20" dt="2025-04-09T13:24:46.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a:latin typeface="Calibri" panose="020F0502020204030204" pitchFamily="34" charset="0"/>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F638830A-2BDE-4344-8D30-DFCD5976369C}" type="datetimeFigureOut">
              <a:rPr lang="en-GB" smtClean="0">
                <a:latin typeface="Calibri" panose="020F0502020204030204" pitchFamily="34" charset="0"/>
              </a:rPr>
              <a:t>22/06/2025</a:t>
            </a:fld>
            <a:endParaRPr lang="en-GB">
              <a:latin typeface="Calibri" panose="020F0502020204030204"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latin typeface="Calibri" panose="020F0502020204030204" pitchFamily="34" charset="0"/>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43F3931C-2FDE-4424-B575-56E2A4757E5D}" type="slidenum">
              <a:rPr lang="en-GB" smtClean="0">
                <a:latin typeface="Calibri" panose="020F0502020204030204" pitchFamily="34" charset="0"/>
              </a:rPr>
              <a:t>‹#›</a:t>
            </a:fld>
            <a:endParaRPr lang="en-GB">
              <a:latin typeface="Calibri" panose="020F0502020204030204" pitchFamily="34" charset="0"/>
            </a:endParaRPr>
          </a:p>
        </p:txBody>
      </p:sp>
    </p:spTree>
    <p:extLst>
      <p:ext uri="{BB962C8B-B14F-4D97-AF65-F5344CB8AC3E}">
        <p14:creationId xmlns:p14="http://schemas.microsoft.com/office/powerpoint/2010/main" val="1748349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GB"/>
          </a:p>
        </p:txBody>
      </p:sp>
      <p:sp>
        <p:nvSpPr>
          <p:cNvPr id="4099" name="Rectangle 3"/>
          <p:cNvSpPr>
            <a:spLocks noGrp="1" noChangeArrowheads="1"/>
          </p:cNvSpPr>
          <p:nvPr>
            <p:ph type="dt" idx="1"/>
          </p:nvPr>
        </p:nvSpPr>
        <p:spPr bwMode="auto">
          <a:xfrm>
            <a:off x="3850444"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154"/>
            <a:ext cx="5438140"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GB"/>
          </a:p>
        </p:txBody>
      </p:sp>
      <p:sp>
        <p:nvSpPr>
          <p:cNvPr id="4103"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pPr>
              <a:defRPr/>
            </a:pPr>
            <a:fld id="{DC0047DB-D45A-44D6-BB7A-71542D3D4565}" type="slidenum">
              <a:rPr lang="en-GB" smtClean="0"/>
              <a:pPr>
                <a:defRPr/>
              </a:pPr>
              <a:t>‹#›</a:t>
            </a:fld>
            <a:endParaRPr lang="en-GB"/>
          </a:p>
        </p:txBody>
      </p:sp>
    </p:spTree>
    <p:extLst>
      <p:ext uri="{BB962C8B-B14F-4D97-AF65-F5344CB8AC3E}">
        <p14:creationId xmlns:p14="http://schemas.microsoft.com/office/powerpoint/2010/main" val="465157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A63F8F-859B-4C09-9EAD-8C714C249F6C}" type="slidenum">
              <a:rPr lang="en-GB" smtClean="0">
                <a:latin typeface="Calibri" panose="020F0502020204030204" pitchFamily="34" charset="0"/>
              </a:rPr>
              <a:pPr eaLnBrk="1" hangingPunct="1"/>
              <a:t>1</a:t>
            </a:fld>
            <a:endParaRPr lang="en-GB">
              <a:latin typeface="Calibri" panose="020F050202020403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t>To change the colour of the slide click Format/Slide design and choose from the options in the task pane on the right</a:t>
            </a:r>
          </a:p>
          <a:p>
            <a:pPr eaLnBrk="1" hangingPunct="1"/>
            <a:endParaRPr lang="en-GB"/>
          </a:p>
          <a:p>
            <a:pPr eaLnBrk="1" hangingPunct="1"/>
            <a:r>
              <a:rPr lang="en-GB"/>
              <a:t>A selection of pictures that will fit into this space are available here</a:t>
            </a:r>
          </a:p>
        </p:txBody>
      </p:sp>
    </p:spTree>
    <p:extLst>
      <p:ext uri="{BB962C8B-B14F-4D97-AF65-F5344CB8AC3E}">
        <p14:creationId xmlns:p14="http://schemas.microsoft.com/office/powerpoint/2010/main" val="26172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10</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63395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11</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77947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12</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90994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13</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57118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2</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33879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3</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221562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4</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2670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5</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221306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6</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80803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7</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424284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8</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411572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9</a:t>
            </a:fld>
            <a:endParaRPr lang="en-GB">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47306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5303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59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578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9164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549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077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493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5515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048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84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4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3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2916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3198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895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868863" y="1600200"/>
            <a:ext cx="3817937" cy="4637088"/>
          </a:xfrm>
        </p:spPr>
        <p:txBody>
          <a:bodyPr/>
          <a:lstStyle/>
          <a:p>
            <a:pPr lvl="0"/>
            <a:endParaRPr lang="en-GB" noProof="0"/>
          </a:p>
        </p:txBody>
      </p:sp>
    </p:spTree>
    <p:extLst>
      <p:ext uri="{BB962C8B-B14F-4D97-AF65-F5344CB8AC3E}">
        <p14:creationId xmlns:p14="http://schemas.microsoft.com/office/powerpoint/2010/main" val="1086080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a:p>
        </p:txBody>
      </p:sp>
    </p:spTree>
    <p:extLst>
      <p:ext uri="{BB962C8B-B14F-4D97-AF65-F5344CB8AC3E}">
        <p14:creationId xmlns:p14="http://schemas.microsoft.com/office/powerpoint/2010/main" val="52913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22/06/2025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3807822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22/06/2025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6358" y="365126"/>
            <a:ext cx="1078992" cy="944880"/>
          </a:xfrm>
          <a:prstGeom prst="rect">
            <a:avLst/>
          </a:prstGeom>
        </p:spPr>
      </p:pic>
    </p:spTree>
    <p:extLst>
      <p:ext uri="{BB962C8B-B14F-4D97-AF65-F5344CB8AC3E}">
        <p14:creationId xmlns:p14="http://schemas.microsoft.com/office/powerpoint/2010/main" val="1996608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D4A1-E9F3-4ACA-B9EC-5142C65D3AD0}" type="datetimeFigureOut">
              <a:rPr lang="en-GB" smtClean="0"/>
              <a:t>22/06/2025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3050990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33D4A1-E9F3-4ACA-B9EC-5142C65D3AD0}" type="datetimeFigureOut">
              <a:rPr lang="en-GB" smtClean="0"/>
              <a:t>22/06/2025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45152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33D4A1-E9F3-4ACA-B9EC-5142C65D3AD0}" type="datetimeFigureOut">
              <a:rPr lang="en-GB" smtClean="0"/>
              <a:t>22/06/2025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7110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46162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33D4A1-E9F3-4ACA-B9EC-5142C65D3AD0}" type="datetimeFigureOut">
              <a:rPr lang="en-GB" smtClean="0"/>
              <a:t>22/06/2025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4080418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3D4A1-E9F3-4ACA-B9EC-5142C65D3AD0}" type="datetimeFigureOut">
              <a:rPr lang="en-GB" smtClean="0"/>
              <a:t>22/06/2025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3987431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33D4A1-E9F3-4ACA-B9EC-5142C65D3AD0}" type="datetimeFigureOut">
              <a:rPr lang="en-GB" smtClean="0"/>
              <a:t>22/06/2025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1799181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33D4A1-E9F3-4ACA-B9EC-5142C65D3AD0}" type="datetimeFigureOut">
              <a:rPr lang="en-GB" smtClean="0"/>
              <a:t>22/06/2025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3260608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22/06/2025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2052784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22/06/2025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a:p>
        </p:txBody>
      </p:sp>
    </p:spTree>
    <p:extLst>
      <p:ext uri="{BB962C8B-B14F-4D97-AF65-F5344CB8AC3E}">
        <p14:creationId xmlns:p14="http://schemas.microsoft.com/office/powerpoint/2010/main" val="327742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975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33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238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6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311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827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3338"/>
            <a:ext cx="9144000" cy="5549901"/>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1027"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028"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pic>
        <p:nvPicPr>
          <p:cNvPr id="1029" name="Picture 5"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fontAlgn="base" hangingPunct="1">
        <a:spcBef>
          <a:spcPct val="0"/>
        </a:spcBef>
        <a:spcAft>
          <a:spcPct val="0"/>
        </a:spcAft>
        <a:defRPr sz="4400">
          <a:solidFill>
            <a:schemeClr val="bg1"/>
          </a:solidFill>
          <a:latin typeface="Calibri" panose="020F0502020204030204" pitchFamily="34" charset="0"/>
          <a:ea typeface="+mj-ea"/>
          <a:cs typeface="+mj-cs"/>
        </a:defRPr>
      </a:lvl1pPr>
      <a:lvl2pPr algn="l" rtl="0" eaLnBrk="1" fontAlgn="base" hangingPunct="1">
        <a:spcBef>
          <a:spcPct val="0"/>
        </a:spcBef>
        <a:spcAft>
          <a:spcPct val="0"/>
        </a:spcAft>
        <a:defRPr sz="4400">
          <a:solidFill>
            <a:schemeClr val="bg1"/>
          </a:solidFill>
          <a:latin typeface="Trebuchet MS" pitchFamily="34" charset="0"/>
        </a:defRPr>
      </a:lvl2pPr>
      <a:lvl3pPr algn="l" rtl="0" eaLnBrk="1" fontAlgn="base" hangingPunct="1">
        <a:spcBef>
          <a:spcPct val="0"/>
        </a:spcBef>
        <a:spcAft>
          <a:spcPct val="0"/>
        </a:spcAft>
        <a:defRPr sz="4400">
          <a:solidFill>
            <a:schemeClr val="bg1"/>
          </a:solidFill>
          <a:latin typeface="Trebuchet MS" pitchFamily="34" charset="0"/>
        </a:defRPr>
      </a:lvl3pPr>
      <a:lvl4pPr algn="l" rtl="0" eaLnBrk="1" fontAlgn="base" hangingPunct="1">
        <a:spcBef>
          <a:spcPct val="0"/>
        </a:spcBef>
        <a:spcAft>
          <a:spcPct val="0"/>
        </a:spcAft>
        <a:defRPr sz="4400">
          <a:solidFill>
            <a:schemeClr val="bg1"/>
          </a:solidFill>
          <a:latin typeface="Trebuchet MS" pitchFamily="34" charset="0"/>
        </a:defRPr>
      </a:lvl4pPr>
      <a:lvl5pPr algn="l" rtl="0" eaLnBrk="1" fontAlgn="base" hangingPunct="1">
        <a:spcBef>
          <a:spcPct val="0"/>
        </a:spcBef>
        <a:spcAft>
          <a:spcPct val="0"/>
        </a:spcAft>
        <a:defRPr sz="4400">
          <a:solidFill>
            <a:schemeClr val="bg1"/>
          </a:solidFill>
          <a:latin typeface="Trebuchet MS" pitchFamily="34" charset="0"/>
        </a:defRPr>
      </a:lvl5pPr>
      <a:lvl6pPr marL="457200" algn="l" rtl="0" eaLnBrk="1" fontAlgn="base" hangingPunct="1">
        <a:spcBef>
          <a:spcPct val="0"/>
        </a:spcBef>
        <a:spcAft>
          <a:spcPct val="0"/>
        </a:spcAft>
        <a:defRPr sz="4400">
          <a:solidFill>
            <a:schemeClr val="bg1"/>
          </a:solidFill>
          <a:latin typeface="Trebuchet MS" pitchFamily="34" charset="0"/>
        </a:defRPr>
      </a:lvl6pPr>
      <a:lvl7pPr marL="914400" algn="l" rtl="0" eaLnBrk="1" fontAlgn="base" hangingPunct="1">
        <a:spcBef>
          <a:spcPct val="0"/>
        </a:spcBef>
        <a:spcAft>
          <a:spcPct val="0"/>
        </a:spcAft>
        <a:defRPr sz="4400">
          <a:solidFill>
            <a:schemeClr val="bg1"/>
          </a:solidFill>
          <a:latin typeface="Trebuchet MS" pitchFamily="34" charset="0"/>
        </a:defRPr>
      </a:lvl7pPr>
      <a:lvl8pPr marL="1371600" algn="l" rtl="0" eaLnBrk="1" fontAlgn="base" hangingPunct="1">
        <a:spcBef>
          <a:spcPct val="0"/>
        </a:spcBef>
        <a:spcAft>
          <a:spcPct val="0"/>
        </a:spcAft>
        <a:defRPr sz="4400">
          <a:solidFill>
            <a:schemeClr val="bg1"/>
          </a:solidFill>
          <a:latin typeface="Trebuchet MS" pitchFamily="34" charset="0"/>
        </a:defRPr>
      </a:lvl8pPr>
      <a:lvl9pPr marL="1828800" algn="l" rtl="0" eaLnBrk="1" fontAlgn="base" hangingPunct="1">
        <a:spcBef>
          <a:spcPct val="0"/>
        </a:spcBef>
        <a:spcAft>
          <a:spcPct val="0"/>
        </a:spcAft>
        <a:defRPr sz="4400">
          <a:solidFill>
            <a:schemeClr val="bg1"/>
          </a:solidFill>
          <a:latin typeface="Trebuchet MS" pitchFamily="34" charset="0"/>
        </a:defRPr>
      </a:lvl9pPr>
    </p:titleStyle>
    <p:bodyStyle>
      <a:lvl1pPr marL="342900" indent="-342900" algn="l" rtl="0" eaLnBrk="1" fontAlgn="base" hangingPunct="1">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defRPr sz="2400">
          <a:solidFill>
            <a:schemeClr val="tx1"/>
          </a:solidFill>
          <a:latin typeface="Arial" charset="0"/>
        </a:defRPr>
      </a:lvl3pPr>
      <a:lvl4pPr marL="1600200" indent="-228600" algn="l" rtl="0" eaLnBrk="1" fontAlgn="base" hangingPunct="1">
        <a:spcBef>
          <a:spcPct val="20000"/>
        </a:spcBef>
        <a:spcAft>
          <a:spcPct val="0"/>
        </a:spcAft>
        <a:defRPr sz="2000">
          <a:solidFill>
            <a:schemeClr val="tx1"/>
          </a:solidFill>
          <a:latin typeface="Arial" charset="0"/>
        </a:defRPr>
      </a:lvl4pPr>
      <a:lvl5pPr marL="2057400" indent="-228600" algn="l" rtl="0" eaLnBrk="1" fontAlgn="base" hangingPunct="1">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3338"/>
            <a:ext cx="9144000" cy="5549901"/>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075"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pic>
        <p:nvPicPr>
          <p:cNvPr id="3077" name="Picture 5" descr="practical_action_logo_3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828" r:id="rId12"/>
    <p:sldLayoutId id="2147483829" r:id="rId13"/>
  </p:sldLayoutIdLst>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3D4A1-E9F3-4ACA-B9EC-5142C65D3AD0}" type="datetimeFigureOut">
              <a:rPr lang="en-GB" smtClean="0"/>
              <a:t>22/06/2025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B2646F-F2A6-4F38-86CB-6A71895F82C0}"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36358" y="376215"/>
            <a:ext cx="1078992" cy="944880"/>
          </a:xfrm>
          <a:prstGeom prst="rect">
            <a:avLst/>
          </a:prstGeom>
        </p:spPr>
      </p:pic>
    </p:spTree>
    <p:extLst>
      <p:ext uri="{BB962C8B-B14F-4D97-AF65-F5344CB8AC3E}">
        <p14:creationId xmlns:p14="http://schemas.microsoft.com/office/powerpoint/2010/main" val="283891169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69209845"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78656" y="260648"/>
            <a:ext cx="7786687" cy="1858962"/>
          </a:xfrm>
        </p:spPr>
        <p:txBody>
          <a:bodyPr/>
          <a:lstStyle/>
          <a:p>
            <a:pPr algn="ctr" eaLnBrk="1" hangingPunct="1"/>
            <a:r>
              <a:rPr lang="en-GB" b="1">
                <a:latin typeface="Calibri"/>
                <a:ea typeface="Calibri"/>
                <a:cs typeface="Calibri"/>
              </a:rPr>
              <a:t>STOP THE SPREAD</a:t>
            </a:r>
            <a:br>
              <a:rPr lang="en-GB">
                <a:latin typeface="Calibri" panose="020F0502020204030204" pitchFamily="34" charset="0"/>
              </a:rPr>
            </a:br>
            <a:r>
              <a:rPr lang="en-GB">
                <a:latin typeface="Calibri"/>
                <a:ea typeface="Calibri"/>
                <a:cs typeface="Calibri"/>
              </a:rPr>
              <a:t> </a:t>
            </a:r>
            <a:br>
              <a:rPr lang="en-GB">
                <a:latin typeface="Calibri" panose="020F0502020204030204" pitchFamily="34" charset="0"/>
              </a:rPr>
            </a:br>
            <a:br>
              <a:rPr lang="en-GB">
                <a:latin typeface="Calibri" panose="020F0502020204030204" pitchFamily="34" charset="0"/>
              </a:rPr>
            </a:br>
            <a:endParaRPr lang="en-GB">
              <a:latin typeface="Calibri" panose="020F050202020403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661248"/>
            <a:ext cx="1368301" cy="107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503" y="5728313"/>
            <a:ext cx="1078992" cy="944880"/>
          </a:xfrm>
          <a:prstGeom prst="rect">
            <a:avLst/>
          </a:prstGeom>
        </p:spPr>
      </p:pic>
      <p:sp>
        <p:nvSpPr>
          <p:cNvPr id="6" name="Content Placeholder 5"/>
          <p:cNvSpPr>
            <a:spLocks noGrp="1"/>
          </p:cNvSpPr>
          <p:nvPr>
            <p:ph idx="1"/>
          </p:nvPr>
        </p:nvSpPr>
        <p:spPr>
          <a:xfrm>
            <a:off x="678656" y="1472187"/>
            <a:ext cx="7786687" cy="1596773"/>
          </a:xfrm>
        </p:spPr>
        <p:txBody>
          <a:bodyPr/>
          <a:lstStyle/>
          <a:p>
            <a:pPr algn="ctr"/>
            <a:r>
              <a:rPr lang="en-GB"/>
              <a:t>A STEM challenge tackling a global problem…</a:t>
            </a:r>
          </a:p>
          <a:p>
            <a:pPr algn="ctr"/>
            <a:r>
              <a:rPr lang="en-GB"/>
              <a:t>the spread of infectious diseases</a:t>
            </a:r>
          </a:p>
        </p:txBody>
      </p:sp>
      <p:pic>
        <p:nvPicPr>
          <p:cNvPr id="4" name="Picture 3"/>
          <p:cNvPicPr>
            <a:picLocks noChangeAspect="1"/>
          </p:cNvPicPr>
          <p:nvPr/>
        </p:nvPicPr>
        <p:blipFill>
          <a:blip r:embed="rId5"/>
          <a:stretch>
            <a:fillRect/>
          </a:stretch>
        </p:blipFill>
        <p:spPr>
          <a:xfrm>
            <a:off x="3475425" y="3418335"/>
            <a:ext cx="2156203" cy="2095906"/>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3900" t="11850" r="-888" b="9494"/>
          <a:stretch/>
        </p:blipFill>
        <p:spPr>
          <a:xfrm>
            <a:off x="17024" y="3418335"/>
            <a:ext cx="3476873" cy="2095906"/>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9451"/>
          <a:stretch/>
        </p:blipFill>
        <p:spPr>
          <a:xfrm>
            <a:off x="5647208" y="3418335"/>
            <a:ext cx="3480582" cy="21010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24622" y="1691758"/>
            <a:ext cx="7625545" cy="1057203"/>
          </a:xfrm>
        </p:spPr>
        <p:txBody>
          <a:bodyPr vert="horz" lIns="91440" tIns="45720" rIns="91440" bIns="45720" rtlCol="0" anchor="t">
            <a:normAutofit/>
          </a:bodyPr>
          <a:lstStyle/>
          <a:p>
            <a:pPr marL="0" indent="0">
              <a:lnSpc>
                <a:spcPct val="130000"/>
              </a:lnSpc>
              <a:buNone/>
            </a:pPr>
            <a:r>
              <a:rPr lang="en-GB" sz="2400">
                <a:latin typeface="Calibri"/>
                <a:ea typeface="Calibri"/>
                <a:cs typeface="Calibri"/>
              </a:rPr>
              <a:t>Fill out your CREST Discovery Passport throughout the day to document your learning and earn your CREST Award!</a:t>
            </a:r>
            <a:endParaRPr lang="en-GB" sz="2400">
              <a:latin typeface="Calibri" panose="020F0502020204030204" pitchFamily="34" charset="0"/>
              <a:ea typeface="Calibri"/>
              <a:cs typeface="Calibri"/>
            </a:endParaRPr>
          </a:p>
          <a:p>
            <a:pPr>
              <a:lnSpc>
                <a:spcPct val="130000"/>
              </a:lnSpc>
            </a:pPr>
            <a:endParaRPr lang="en-GB" sz="2400">
              <a:latin typeface="Calibri" panose="020F0502020204030204" pitchFamily="34" charset="0"/>
              <a:ea typeface="Calibri"/>
              <a:cs typeface="Calibri"/>
            </a:endParaRPr>
          </a:p>
          <a:p>
            <a:pPr>
              <a:lnSpc>
                <a:spcPct val="130000"/>
              </a:lnSpc>
            </a:pPr>
            <a:endParaRPr lang="en-GB" sz="2400">
              <a:latin typeface="Calibri" panose="020F0502020204030204" pitchFamily="34" charset="0"/>
              <a:ea typeface="Calibri"/>
              <a:cs typeface="Calibri"/>
            </a:endParaRPr>
          </a:p>
          <a:p>
            <a:pPr marL="0" indent="0">
              <a:lnSpc>
                <a:spcPct val="130000"/>
              </a:lnSpc>
              <a:buNone/>
            </a:pPr>
            <a:endParaRPr lang="en-GB" sz="2400">
              <a:solidFill>
                <a:srgbClr val="000000"/>
              </a:solidFill>
              <a:latin typeface="Calibri" panose="020F0502020204030204" pitchFamily="34" charset="0"/>
            </a:endParaRPr>
          </a:p>
          <a:p>
            <a:pPr marL="0" indent="0">
              <a:lnSpc>
                <a:spcPct val="130000"/>
              </a:lnSpc>
              <a:buNone/>
            </a:pPr>
            <a:endParaRPr lang="en-GB" sz="2400">
              <a:solidFill>
                <a:srgbClr val="008E8F"/>
              </a:solidFill>
              <a:latin typeface="Calibri"/>
              <a:ea typeface="Calibri"/>
              <a:cs typeface="Calibri"/>
            </a:endParaRPr>
          </a:p>
          <a:p>
            <a:pPr marL="0" indent="0">
              <a:lnSpc>
                <a:spcPct val="130000"/>
              </a:lnSpc>
              <a:buNone/>
            </a:pPr>
            <a:endParaRPr lang="en-GB" sz="2400">
              <a:solidFill>
                <a:srgbClr val="008E8F"/>
              </a:solidFill>
              <a:latin typeface="Calibri"/>
              <a:ea typeface="Calibri"/>
              <a:cs typeface="Calibri"/>
            </a:endParaRPr>
          </a:p>
          <a:p>
            <a:pPr marL="0" indent="0">
              <a:lnSpc>
                <a:spcPct val="130000"/>
              </a:lnSpc>
              <a:buNone/>
            </a:pPr>
            <a:endParaRPr lang="en-GB" sz="2400">
              <a:solidFill>
                <a:srgbClr val="008E8F"/>
              </a:solidFill>
              <a:latin typeface="Calibri"/>
              <a:ea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251" y="3704930"/>
            <a:ext cx="1958818" cy="1542757"/>
          </a:xfrm>
          <a:prstGeom prst="rect">
            <a:avLst/>
          </a:prstGeom>
        </p:spPr>
      </p:pic>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a:ea typeface="Calibri"/>
                <a:cs typeface="Calibri"/>
              </a:rPr>
              <a:t>CREST Discovery Award</a:t>
            </a:r>
            <a:endParaRPr lang="en-GB" b="1">
              <a:solidFill>
                <a:srgbClr val="008E8F"/>
              </a:solidFill>
              <a:latin typeface="Calibri" panose="020F0502020204030204" pitchFamily="34" charset="0"/>
              <a:ea typeface="Calibri"/>
              <a:cs typeface="Calibri"/>
            </a:endParaRPr>
          </a:p>
        </p:txBody>
      </p:sp>
      <p:sp>
        <p:nvSpPr>
          <p:cNvPr id="5" name="Oval 4"/>
          <p:cNvSpPr/>
          <p:nvPr/>
        </p:nvSpPr>
        <p:spPr>
          <a:xfrm>
            <a:off x="6789814" y="4476742"/>
            <a:ext cx="2770194" cy="27784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80528" y="6224595"/>
            <a:ext cx="802425" cy="80480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26474" y="5589240"/>
            <a:ext cx="452948" cy="45429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9C00F32-A7BF-5C3F-5387-41C598043A99}"/>
              </a:ext>
            </a:extLst>
          </p:cNvPr>
          <p:cNvPicPr>
            <a:picLocks noChangeAspect="1"/>
          </p:cNvPicPr>
          <p:nvPr/>
        </p:nvPicPr>
        <p:blipFill>
          <a:blip r:embed="rId5"/>
          <a:stretch>
            <a:fillRect/>
          </a:stretch>
        </p:blipFill>
        <p:spPr>
          <a:xfrm>
            <a:off x="1098858" y="2951922"/>
            <a:ext cx="2374285" cy="3260035"/>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305872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Key things to remember</a:t>
            </a:r>
          </a:p>
        </p:txBody>
      </p:sp>
      <p:sp>
        <p:nvSpPr>
          <p:cNvPr id="16387" name="Rectangle 3"/>
          <p:cNvSpPr>
            <a:spLocks noGrp="1" noChangeArrowheads="1"/>
          </p:cNvSpPr>
          <p:nvPr>
            <p:ph idx="1"/>
          </p:nvPr>
        </p:nvSpPr>
        <p:spPr>
          <a:xfrm>
            <a:off x="814683" y="1343890"/>
            <a:ext cx="7416824" cy="5400600"/>
          </a:xfrm>
        </p:spPr>
        <p:txBody>
          <a:bodyPr>
            <a:noAutofit/>
          </a:bodyPr>
          <a:lstStyle/>
          <a:p>
            <a:pPr marL="457200" indent="-457200">
              <a:lnSpc>
                <a:spcPct val="130000"/>
              </a:lnSpc>
              <a:buFont typeface="+mj-lt"/>
              <a:buAutoNum type="arabicPeriod"/>
            </a:pPr>
            <a:r>
              <a:rPr lang="en-GB" sz="2400" b="1">
                <a:latin typeface="Calibri" panose="020F0502020204030204" pitchFamily="34" charset="0"/>
              </a:rPr>
              <a:t>For your hand washing device</a:t>
            </a:r>
          </a:p>
          <a:p>
            <a:pPr>
              <a:lnSpc>
                <a:spcPct val="130000"/>
              </a:lnSpc>
            </a:pPr>
            <a:r>
              <a:rPr lang="en-GB" sz="2400">
                <a:latin typeface="Calibri" panose="020F0502020204030204" pitchFamily="34" charset="0"/>
              </a:rPr>
              <a:t>Remember it must be able to both collect and dispense water.</a:t>
            </a:r>
          </a:p>
          <a:p>
            <a:pPr>
              <a:lnSpc>
                <a:spcPct val="130000"/>
              </a:lnSpc>
            </a:pPr>
            <a:r>
              <a:rPr lang="en-GB" sz="2400">
                <a:latin typeface="Calibri" panose="020F0502020204030204" pitchFamily="34" charset="0"/>
              </a:rPr>
              <a:t>It must use water efficiently (water is scarce in Kenya).</a:t>
            </a:r>
          </a:p>
          <a:p>
            <a:pPr>
              <a:lnSpc>
                <a:spcPct val="130000"/>
              </a:lnSpc>
            </a:pPr>
            <a:r>
              <a:rPr lang="en-GB" sz="2400">
                <a:latin typeface="Calibri" panose="020F0502020204030204" pitchFamily="34" charset="0"/>
              </a:rPr>
              <a:t>Think about how to avoid cross-contamination.</a:t>
            </a:r>
          </a:p>
          <a:p>
            <a:pPr>
              <a:lnSpc>
                <a:spcPct val="130000"/>
              </a:lnSpc>
            </a:pPr>
            <a:r>
              <a:rPr lang="en-GB" sz="2400">
                <a:latin typeface="Calibri" panose="020F0502020204030204" pitchFamily="34" charset="0"/>
              </a:rPr>
              <a:t>You have a budget – 125 credits, use it wisely!</a:t>
            </a:r>
          </a:p>
          <a:p>
            <a:pPr>
              <a:lnSpc>
                <a:spcPct val="130000"/>
              </a:lnSpc>
            </a:pPr>
            <a:r>
              <a:rPr lang="en-GB" sz="2400">
                <a:latin typeface="Calibri" panose="020F0502020204030204" pitchFamily="34" charset="0"/>
              </a:rPr>
              <a:t>Use locally available, sustainable materials when possible.</a:t>
            </a:r>
          </a:p>
        </p:txBody>
      </p:sp>
      <p:sp>
        <p:nvSpPr>
          <p:cNvPr id="4" name="Oval 3"/>
          <p:cNvSpPr/>
          <p:nvPr/>
        </p:nvSpPr>
        <p:spPr>
          <a:xfrm>
            <a:off x="7092280" y="4503573"/>
            <a:ext cx="2518358" cy="25258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89855" y="6339552"/>
            <a:ext cx="802425" cy="80480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894878" y="3888895"/>
            <a:ext cx="498243" cy="49972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Sophie.Moore\AppData\Local\Microsoft\Windows\Temporary Internet FilesContent.Word\tub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56" y="5877272"/>
            <a:ext cx="873760" cy="924560"/>
          </a:xfrm>
          <a:prstGeom prst="rect">
            <a:avLst/>
          </a:prstGeom>
          <a:noFill/>
          <a:ln>
            <a:noFill/>
          </a:ln>
        </p:spPr>
      </p:pic>
    </p:spTree>
    <p:extLst>
      <p:ext uri="{BB962C8B-B14F-4D97-AF65-F5344CB8AC3E}">
        <p14:creationId xmlns:p14="http://schemas.microsoft.com/office/powerpoint/2010/main" val="14288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Key things to remember</a:t>
            </a:r>
          </a:p>
        </p:txBody>
      </p:sp>
      <p:sp>
        <p:nvSpPr>
          <p:cNvPr id="16387" name="Rectangle 3"/>
          <p:cNvSpPr>
            <a:spLocks noGrp="1" noChangeArrowheads="1"/>
          </p:cNvSpPr>
          <p:nvPr>
            <p:ph idx="1"/>
          </p:nvPr>
        </p:nvSpPr>
        <p:spPr>
          <a:xfrm>
            <a:off x="814683" y="1343890"/>
            <a:ext cx="7416824" cy="5400600"/>
          </a:xfrm>
        </p:spPr>
        <p:txBody>
          <a:bodyPr>
            <a:noAutofit/>
          </a:bodyPr>
          <a:lstStyle/>
          <a:p>
            <a:pPr marL="457200" indent="-457200">
              <a:lnSpc>
                <a:spcPct val="130000"/>
              </a:lnSpc>
              <a:buFont typeface="+mj-lt"/>
              <a:buAutoNum type="arabicPeriod" startAt="2"/>
            </a:pPr>
            <a:r>
              <a:rPr lang="en-GB" sz="2400" b="1">
                <a:latin typeface="Calibri" panose="020F0502020204030204" pitchFamily="34" charset="0"/>
              </a:rPr>
              <a:t>For your education materials</a:t>
            </a:r>
          </a:p>
          <a:p>
            <a:pPr>
              <a:lnSpc>
                <a:spcPct val="130000"/>
              </a:lnSpc>
            </a:pPr>
            <a:r>
              <a:rPr lang="en-GB" sz="2400">
                <a:latin typeface="Calibri" panose="020F0502020204030204" pitchFamily="34" charset="0"/>
              </a:rPr>
              <a:t>Be creative, children are more likely to remember something presented in an interesting, fun way. </a:t>
            </a:r>
          </a:p>
          <a:p>
            <a:pPr>
              <a:lnSpc>
                <a:spcPct val="130000"/>
              </a:lnSpc>
            </a:pPr>
            <a:r>
              <a:rPr lang="en-GB" sz="2400">
                <a:latin typeface="Calibri" panose="020F0502020204030204" pitchFamily="34" charset="0"/>
              </a:rPr>
              <a:t>Do your research to get key facts and figures.</a:t>
            </a:r>
          </a:p>
          <a:p>
            <a:pPr>
              <a:lnSpc>
                <a:spcPct val="130000"/>
              </a:lnSpc>
            </a:pPr>
            <a:r>
              <a:rPr lang="en-GB" sz="2400">
                <a:latin typeface="Calibri" panose="020F0502020204030204" pitchFamily="34" charset="0"/>
              </a:rPr>
              <a:t>8-11 year olds in Kenya may have low levels of literacy.</a:t>
            </a:r>
          </a:p>
          <a:p>
            <a:pPr>
              <a:lnSpc>
                <a:spcPct val="130000"/>
              </a:lnSpc>
            </a:pPr>
            <a:r>
              <a:rPr lang="en-GB" sz="2400">
                <a:latin typeface="Calibri" panose="020F0502020204030204" pitchFamily="34" charset="0"/>
              </a:rPr>
              <a:t>Make sure your main messages stand out.</a:t>
            </a:r>
          </a:p>
          <a:p>
            <a:pPr>
              <a:lnSpc>
                <a:spcPct val="130000"/>
              </a:lnSpc>
            </a:pPr>
            <a:r>
              <a:rPr lang="en-GB" sz="2400">
                <a:latin typeface="Calibri" panose="020F0502020204030204" pitchFamily="34" charset="0"/>
              </a:rPr>
              <a:t>Consider using more than one way of                         getting your message across.                                               Game, poster, song, play etc.</a:t>
            </a:r>
          </a:p>
        </p:txBody>
      </p:sp>
      <p:sp>
        <p:nvSpPr>
          <p:cNvPr id="4" name="Oval 3"/>
          <p:cNvSpPr/>
          <p:nvPr/>
        </p:nvSpPr>
        <p:spPr>
          <a:xfrm>
            <a:off x="6770358" y="4467014"/>
            <a:ext cx="2770194" cy="27784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41334" y="5972714"/>
            <a:ext cx="882668" cy="885286"/>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08750" y="6445264"/>
            <a:ext cx="548067" cy="549693"/>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10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What do they do in Kenya?</a:t>
            </a:r>
          </a:p>
        </p:txBody>
      </p:sp>
      <p:sp>
        <p:nvSpPr>
          <p:cNvPr id="16387" name="Rectangle 3"/>
          <p:cNvSpPr>
            <a:spLocks noGrp="1" noChangeArrowheads="1"/>
          </p:cNvSpPr>
          <p:nvPr>
            <p:ph idx="1"/>
          </p:nvPr>
        </p:nvSpPr>
        <p:spPr>
          <a:xfrm>
            <a:off x="814683" y="1343890"/>
            <a:ext cx="7416824" cy="5400600"/>
          </a:xfrm>
        </p:spPr>
        <p:txBody>
          <a:bodyPr>
            <a:normAutofit/>
          </a:bodyPr>
          <a:lstStyle/>
          <a:p>
            <a:pPr>
              <a:lnSpc>
                <a:spcPct val="130000"/>
              </a:lnSpc>
            </a:pPr>
            <a:r>
              <a:rPr lang="en-GB" sz="2400">
                <a:latin typeface="Calibri" panose="020F0502020204030204" pitchFamily="34" charset="0"/>
              </a:rPr>
              <a:t>Engineers in Kenya have come up with a simple design for a hand washing station which is widely used and looks like this…</a:t>
            </a:r>
          </a:p>
          <a:p>
            <a:pPr>
              <a:lnSpc>
                <a:spcPct val="130000"/>
              </a:lnSpc>
            </a:pPr>
            <a:endParaRPr lang="en-GB" sz="2400">
              <a:latin typeface="Calibri" panose="020F0502020204030204" pitchFamily="34" charset="0"/>
            </a:endParaRPr>
          </a:p>
          <a:p>
            <a:pPr>
              <a:lnSpc>
                <a:spcPct val="130000"/>
              </a:lnSpc>
            </a:pPr>
            <a:endParaRPr lang="en-GB" sz="2400">
              <a:latin typeface="Calibri" panose="020F0502020204030204" pitchFamily="34" charset="0"/>
            </a:endParaRPr>
          </a:p>
          <a:p>
            <a:pPr>
              <a:lnSpc>
                <a:spcPct val="130000"/>
              </a:lnSpc>
            </a:pPr>
            <a:r>
              <a:rPr lang="en-GB" sz="2400">
                <a:latin typeface="Calibri" panose="020F0502020204030204" pitchFamily="34" charset="0"/>
              </a:rPr>
              <a:t>It’s called a ‘Tippy Tap’.                                                             It only dispenses water, it doesn’t collect it. </a:t>
            </a:r>
          </a:p>
          <a:p>
            <a:pPr>
              <a:lnSpc>
                <a:spcPct val="130000"/>
              </a:lnSpc>
            </a:pPr>
            <a:r>
              <a:rPr lang="en-GB" sz="2400">
                <a:latin typeface="Calibri" panose="020F0502020204030204" pitchFamily="34" charset="0"/>
              </a:rPr>
              <a:t>How does your model compare to this?                             Do you think your model is better?</a:t>
            </a:r>
          </a:p>
        </p:txBody>
      </p:sp>
      <p:sp>
        <p:nvSpPr>
          <p:cNvPr id="6" name="Oval 5"/>
          <p:cNvSpPr/>
          <p:nvPr/>
        </p:nvSpPr>
        <p:spPr>
          <a:xfrm>
            <a:off x="6372200" y="2309968"/>
            <a:ext cx="3240360" cy="324036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049420" y="3314022"/>
            <a:ext cx="970935" cy="97381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433645" y="2852936"/>
            <a:ext cx="602874" cy="60466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Users\Sophie.Moore\AppData\Local\Microsoft\Windows\Temporary Internet FilesContent.Word\satell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819930"/>
            <a:ext cx="873760" cy="924560"/>
          </a:xfrm>
          <a:prstGeom prst="rect">
            <a:avLst/>
          </a:prstGeom>
          <a:noFill/>
          <a:ln>
            <a:noFill/>
          </a:ln>
        </p:spPr>
      </p:pic>
    </p:spTree>
    <p:extLst>
      <p:ext uri="{BB962C8B-B14F-4D97-AF65-F5344CB8AC3E}">
        <p14:creationId xmlns:p14="http://schemas.microsoft.com/office/powerpoint/2010/main" val="170872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pPr eaLnBrk="1" hangingPunct="1"/>
            <a:r>
              <a:rPr lang="en-GB" b="1">
                <a:solidFill>
                  <a:srgbClr val="008E8F"/>
                </a:solidFill>
                <a:latin typeface="Calibri" panose="020F0502020204030204" pitchFamily="34" charset="0"/>
              </a:rPr>
              <a:t>No one wants to get ill</a:t>
            </a:r>
            <a:endParaRPr lang="en-GB">
              <a:latin typeface="Calibri" panose="020F0502020204030204" pitchFamily="34" charset="0"/>
            </a:endParaRPr>
          </a:p>
        </p:txBody>
      </p:sp>
      <p:sp>
        <p:nvSpPr>
          <p:cNvPr id="16387" name="Rectangle 3"/>
          <p:cNvSpPr>
            <a:spLocks noGrp="1" noChangeArrowheads="1"/>
          </p:cNvSpPr>
          <p:nvPr>
            <p:ph idx="1"/>
          </p:nvPr>
        </p:nvSpPr>
        <p:spPr>
          <a:xfrm>
            <a:off x="827584" y="1340768"/>
            <a:ext cx="7416824" cy="5400600"/>
          </a:xfrm>
        </p:spPr>
        <p:txBody>
          <a:bodyPr vert="horz" lIns="91440" tIns="45720" rIns="91440" bIns="45720" rtlCol="0" anchor="t">
            <a:normAutofit/>
          </a:bodyPr>
          <a:lstStyle/>
          <a:p>
            <a:pPr>
              <a:lnSpc>
                <a:spcPct val="130000"/>
              </a:lnSpc>
            </a:pPr>
            <a:r>
              <a:rPr lang="en-GB" sz="2400">
                <a:latin typeface="Calibri"/>
                <a:ea typeface="Calibri"/>
                <a:cs typeface="Calibri"/>
              </a:rPr>
              <a:t>Think about the last time you were ill.</a:t>
            </a:r>
          </a:p>
          <a:p>
            <a:pPr>
              <a:lnSpc>
                <a:spcPct val="130000"/>
              </a:lnSpc>
            </a:pPr>
            <a:r>
              <a:rPr lang="en-GB" sz="2400">
                <a:latin typeface="Calibri" panose="020F0502020204030204" pitchFamily="34" charset="0"/>
              </a:rPr>
              <a:t>Was it a cough or a cold ? Something worse like measles? What is the worst illness you have had?</a:t>
            </a:r>
          </a:p>
          <a:p>
            <a:pPr>
              <a:lnSpc>
                <a:spcPct val="130000"/>
              </a:lnSpc>
            </a:pPr>
            <a:r>
              <a:rPr lang="en-GB" sz="2400">
                <a:latin typeface="Calibri" panose="020F0502020204030204" pitchFamily="34" charset="0"/>
              </a:rPr>
              <a:t>There are lots of different diseases.                                       Some happen everywhere whilst others,                          like malaria, occur more in developing                   countries where people do not have                               access to clean water and good                                  hygiene and sanitation.</a:t>
            </a:r>
          </a:p>
          <a:p>
            <a:pPr marL="0" indent="0" eaLnBrk="1" hangingPunct="1">
              <a:lnSpc>
                <a:spcPct val="130000"/>
              </a:lnSpc>
              <a:buNone/>
            </a:pPr>
            <a:r>
              <a:rPr lang="en-GB" sz="2000">
                <a:latin typeface="Calibri" panose="020F0502020204030204" pitchFamily="34" charset="0"/>
              </a:rPr>
              <a:t> </a:t>
            </a:r>
          </a:p>
          <a:p>
            <a:pPr eaLnBrk="1" hangingPunct="1">
              <a:lnSpc>
                <a:spcPct val="130000"/>
              </a:lnSpc>
            </a:pPr>
            <a:endParaRPr lang="en-GB" sz="2400"/>
          </a:p>
          <a:p>
            <a:pPr eaLnBrk="1" hangingPunct="1">
              <a:lnSpc>
                <a:spcPct val="130000"/>
              </a:lnSpc>
            </a:pPr>
            <a:endParaRPr lang="en-GB" sz="2400"/>
          </a:p>
        </p:txBody>
      </p:sp>
      <p:sp>
        <p:nvSpPr>
          <p:cNvPr id="10" name="Oval 9"/>
          <p:cNvSpPr/>
          <p:nvPr/>
        </p:nvSpPr>
        <p:spPr>
          <a:xfrm>
            <a:off x="8595162" y="2926119"/>
            <a:ext cx="882668" cy="88528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421007" y="6393456"/>
            <a:ext cx="663161" cy="665128"/>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745816"/>
            <a:ext cx="868680" cy="923544"/>
          </a:xfrm>
          <a:prstGeom prst="rect">
            <a:avLst/>
          </a:prstGeom>
        </p:spPr>
      </p:pic>
      <p:sp>
        <p:nvSpPr>
          <p:cNvPr id="6" name="Oval 5"/>
          <p:cNvSpPr/>
          <p:nvPr/>
        </p:nvSpPr>
        <p:spPr>
          <a:xfrm>
            <a:off x="6084168" y="3811404"/>
            <a:ext cx="3564396" cy="356439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How do we get diseases?</a:t>
            </a:r>
            <a:endParaRPr lang="en-GB">
              <a:latin typeface="Calibri" panose="020F0502020204030204" pitchFamily="34" charset="0"/>
            </a:endParaRPr>
          </a:p>
        </p:txBody>
      </p:sp>
      <p:sp>
        <p:nvSpPr>
          <p:cNvPr id="16387" name="Rectangle 3"/>
          <p:cNvSpPr>
            <a:spLocks noGrp="1" noChangeArrowheads="1"/>
          </p:cNvSpPr>
          <p:nvPr>
            <p:ph idx="1"/>
          </p:nvPr>
        </p:nvSpPr>
        <p:spPr>
          <a:xfrm>
            <a:off x="827584" y="1378462"/>
            <a:ext cx="7416824" cy="5400600"/>
          </a:xfrm>
        </p:spPr>
        <p:txBody>
          <a:bodyPr/>
          <a:lstStyle/>
          <a:p>
            <a:pPr>
              <a:lnSpc>
                <a:spcPct val="130000"/>
              </a:lnSpc>
            </a:pPr>
            <a:r>
              <a:rPr lang="en-GB" sz="2400">
                <a:latin typeface="Calibri" panose="020F0502020204030204" pitchFamily="34" charset="0"/>
              </a:rPr>
              <a:t>Infectious diseases are diseases caused by micro-organisms that penetrate the body’s natural barriers.</a:t>
            </a:r>
          </a:p>
          <a:p>
            <a:pPr>
              <a:lnSpc>
                <a:spcPct val="130000"/>
              </a:lnSpc>
            </a:pPr>
            <a:r>
              <a:rPr lang="en-GB" sz="2400">
                <a:latin typeface="Calibri" panose="020F0502020204030204" pitchFamily="34" charset="0"/>
              </a:rPr>
              <a:t>In two minutes brainstorm all the different diseases you know, here and around the world and divide them into infectious diseases and non-infectious diseases.</a:t>
            </a:r>
          </a:p>
          <a:p>
            <a:pPr marL="0" indent="0" eaLnBrk="1" hangingPunct="1">
              <a:lnSpc>
                <a:spcPct val="130000"/>
              </a:lnSpc>
              <a:buNone/>
            </a:pPr>
            <a:r>
              <a:rPr lang="en-GB" sz="2000">
                <a:latin typeface="Calibri" panose="020F0502020204030204" pitchFamily="34" charset="0"/>
              </a:rPr>
              <a:t> </a:t>
            </a:r>
          </a:p>
          <a:p>
            <a:pPr eaLnBrk="1" hangingPunct="1">
              <a:lnSpc>
                <a:spcPct val="130000"/>
              </a:lnSpc>
            </a:pPr>
            <a:endParaRPr lang="en-GB" sz="2400"/>
          </a:p>
          <a:p>
            <a:pPr eaLnBrk="1" hangingPunct="1">
              <a:lnSpc>
                <a:spcPct val="130000"/>
              </a:lnSpc>
            </a:pPr>
            <a:endParaRPr lang="en-GB" sz="2400"/>
          </a:p>
        </p:txBody>
      </p:sp>
      <p:sp>
        <p:nvSpPr>
          <p:cNvPr id="10" name="Oval 9"/>
          <p:cNvSpPr/>
          <p:nvPr/>
        </p:nvSpPr>
        <p:spPr>
          <a:xfrm>
            <a:off x="8293736" y="6122403"/>
            <a:ext cx="1068029" cy="1071194"/>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901690" y="5384314"/>
            <a:ext cx="498243" cy="49972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C:\Users\Sophie.Moore\AppData\Local\Microsoft\Windows\Temporary Internet FilesContent.Word\viru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77272"/>
            <a:ext cx="873760" cy="924560"/>
          </a:xfrm>
          <a:prstGeom prst="rect">
            <a:avLst/>
          </a:prstGeom>
          <a:noFill/>
          <a:ln>
            <a:noFill/>
          </a:ln>
        </p:spPr>
      </p:pic>
      <p:sp>
        <p:nvSpPr>
          <p:cNvPr id="2" name="Rectangle: Folded Corner 1"/>
          <p:cNvSpPr/>
          <p:nvPr/>
        </p:nvSpPr>
        <p:spPr>
          <a:xfrm>
            <a:off x="1939079" y="4234782"/>
            <a:ext cx="2088232" cy="2088232"/>
          </a:xfrm>
          <a:prstGeom prst="foldedCorner">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i="1"/>
              <a:t>Infectious Diseases</a:t>
            </a:r>
          </a:p>
        </p:txBody>
      </p:sp>
      <p:sp>
        <p:nvSpPr>
          <p:cNvPr id="14" name="Rectangle: Folded Corner 13"/>
          <p:cNvSpPr/>
          <p:nvPr/>
        </p:nvSpPr>
        <p:spPr>
          <a:xfrm>
            <a:off x="4937606" y="4251320"/>
            <a:ext cx="2088232" cy="2088232"/>
          </a:xfrm>
          <a:prstGeom prst="foldedCorner">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i="1"/>
              <a:t>Non-infectious Diseases</a:t>
            </a:r>
          </a:p>
        </p:txBody>
      </p:sp>
    </p:spTree>
    <p:extLst>
      <p:ext uri="{BB962C8B-B14F-4D97-AF65-F5344CB8AC3E}">
        <p14:creationId xmlns:p14="http://schemas.microsoft.com/office/powerpoint/2010/main" val="270256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How do infectious diseases spread?</a:t>
            </a:r>
            <a:endParaRPr lang="en-GB">
              <a:latin typeface="Calibri" panose="020F0502020204030204" pitchFamily="34" charset="0"/>
            </a:endParaRPr>
          </a:p>
        </p:txBody>
      </p:sp>
      <p:sp>
        <p:nvSpPr>
          <p:cNvPr id="16387" name="Rectangle 3"/>
          <p:cNvSpPr>
            <a:spLocks noGrp="1" noChangeArrowheads="1"/>
          </p:cNvSpPr>
          <p:nvPr>
            <p:ph idx="1"/>
          </p:nvPr>
        </p:nvSpPr>
        <p:spPr>
          <a:xfrm>
            <a:off x="827584" y="1268760"/>
            <a:ext cx="7416824" cy="5400600"/>
          </a:xfrm>
        </p:spPr>
        <p:txBody>
          <a:bodyPr/>
          <a:lstStyle/>
          <a:p>
            <a:pPr marL="0" indent="0">
              <a:lnSpc>
                <a:spcPct val="130000"/>
              </a:lnSpc>
              <a:buNone/>
            </a:pPr>
            <a:r>
              <a:rPr lang="en-GB" sz="2400">
                <a:latin typeface="Calibri" panose="020F0502020204030204" pitchFamily="34" charset="0"/>
              </a:rPr>
              <a:t>Any ideas?...</a:t>
            </a:r>
          </a:p>
          <a:p>
            <a:pPr marL="0" indent="0">
              <a:lnSpc>
                <a:spcPct val="130000"/>
              </a:lnSpc>
              <a:buNone/>
            </a:pPr>
            <a:r>
              <a:rPr lang="en-GB" sz="2400">
                <a:latin typeface="Calibri" panose="020F0502020204030204" pitchFamily="34" charset="0"/>
              </a:rPr>
              <a:t>Brainstorm in two minutes!</a:t>
            </a:r>
          </a:p>
          <a:p>
            <a:pPr marL="0" indent="0" eaLnBrk="1" hangingPunct="1">
              <a:lnSpc>
                <a:spcPct val="130000"/>
              </a:lnSpc>
              <a:buNone/>
            </a:pPr>
            <a:r>
              <a:rPr lang="en-GB" sz="2000">
                <a:latin typeface="Calibri" panose="020F0502020204030204" pitchFamily="34" charset="0"/>
              </a:rPr>
              <a:t> </a:t>
            </a:r>
          </a:p>
          <a:p>
            <a:pPr eaLnBrk="1" hangingPunct="1">
              <a:lnSpc>
                <a:spcPct val="130000"/>
              </a:lnSpc>
            </a:pPr>
            <a:endParaRPr lang="en-GB" sz="2400"/>
          </a:p>
          <a:p>
            <a:pPr eaLnBrk="1" hangingPunct="1">
              <a:lnSpc>
                <a:spcPct val="130000"/>
              </a:lnSpc>
            </a:pPr>
            <a:endParaRPr lang="en-GB" sz="2400"/>
          </a:p>
        </p:txBody>
      </p:sp>
      <p:sp>
        <p:nvSpPr>
          <p:cNvPr id="17" name="Oval 16"/>
          <p:cNvSpPr/>
          <p:nvPr/>
        </p:nvSpPr>
        <p:spPr>
          <a:xfrm>
            <a:off x="2522287" y="3131977"/>
            <a:ext cx="1174832" cy="117831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354305" y="4653136"/>
            <a:ext cx="1421547" cy="156833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120401" y="2423913"/>
            <a:ext cx="1720072" cy="172516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999260" y="3721134"/>
            <a:ext cx="1720072" cy="1725167"/>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081869" y="5085184"/>
            <a:ext cx="498243" cy="49972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588131" y="4319028"/>
            <a:ext cx="729477" cy="73164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334926" y="2740444"/>
            <a:ext cx="602874" cy="60466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C:\Users\Sophie.Moore\AppData\Local\Microsoft\Windows\Temporary Internet FilesContent.Word\virus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581" y="5250066"/>
            <a:ext cx="873760" cy="924560"/>
          </a:xfrm>
          <a:prstGeom prst="rect">
            <a:avLst/>
          </a:prstGeom>
          <a:noFill/>
          <a:ln>
            <a:noFill/>
          </a:ln>
        </p:spPr>
      </p:pic>
      <p:pic>
        <p:nvPicPr>
          <p:cNvPr id="15" name="Picture 14" descr="C:\Users\Sophie.Moore\AppData\Local\Microsoft\Windows\Temporary Internet FilesContent.Word\virus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6" y="4232632"/>
            <a:ext cx="873760" cy="924560"/>
          </a:xfrm>
          <a:prstGeom prst="rect">
            <a:avLst/>
          </a:prstGeom>
          <a:noFill/>
          <a:ln>
            <a:noFill/>
          </a:ln>
        </p:spPr>
      </p:pic>
      <p:pic>
        <p:nvPicPr>
          <p:cNvPr id="16" name="Picture 15" descr="C:\Users\Sophie.Moore\AppData\Local\Microsoft\Windows\Temporary Internet FilesContent.Word\virus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1082" y="2008306"/>
            <a:ext cx="873760" cy="924560"/>
          </a:xfrm>
          <a:prstGeom prst="rect">
            <a:avLst/>
          </a:prstGeom>
          <a:noFill/>
          <a:ln>
            <a:noFill/>
          </a:ln>
        </p:spPr>
      </p:pic>
    </p:spTree>
    <p:extLst>
      <p:ext uri="{BB962C8B-B14F-4D97-AF65-F5344CB8AC3E}">
        <p14:creationId xmlns:p14="http://schemas.microsoft.com/office/powerpoint/2010/main" val="23509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Let’s shake hands?</a:t>
            </a:r>
          </a:p>
        </p:txBody>
      </p:sp>
      <p:sp>
        <p:nvSpPr>
          <p:cNvPr id="16387" name="Rectangle 3"/>
          <p:cNvSpPr>
            <a:spLocks noGrp="1" noChangeArrowheads="1"/>
          </p:cNvSpPr>
          <p:nvPr>
            <p:ph idx="1"/>
          </p:nvPr>
        </p:nvSpPr>
        <p:spPr>
          <a:xfrm>
            <a:off x="814683" y="1340768"/>
            <a:ext cx="7416824" cy="5400600"/>
          </a:xfrm>
        </p:spPr>
        <p:txBody>
          <a:bodyPr/>
          <a:lstStyle/>
          <a:p>
            <a:pPr>
              <a:lnSpc>
                <a:spcPct val="130000"/>
              </a:lnSpc>
            </a:pPr>
            <a:r>
              <a:rPr lang="en-GB" sz="2400">
                <a:latin typeface="Calibri" panose="020F0502020204030204" pitchFamily="34" charset="0"/>
              </a:rPr>
              <a:t>Your Stop the Spread challenge will focus on preventing diseases that are spread by hand to hand contact. </a:t>
            </a:r>
          </a:p>
          <a:p>
            <a:pPr>
              <a:lnSpc>
                <a:spcPct val="130000"/>
              </a:lnSpc>
            </a:pPr>
            <a:r>
              <a:rPr lang="en-GB" sz="2400">
                <a:latin typeface="Calibri" panose="020F0502020204030204" pitchFamily="34" charset="0"/>
              </a:rPr>
              <a:t>To help get you thinking about this topic you are going to do two short activities to discover more about…</a:t>
            </a:r>
          </a:p>
          <a:p>
            <a:pPr marL="457200" indent="-457200">
              <a:lnSpc>
                <a:spcPct val="130000"/>
              </a:lnSpc>
              <a:buFont typeface="+mj-lt"/>
              <a:buAutoNum type="arabicPeriod"/>
            </a:pPr>
            <a:r>
              <a:rPr lang="en-GB" sz="2400">
                <a:solidFill>
                  <a:srgbClr val="008E8F"/>
                </a:solidFill>
                <a:latin typeface="Calibri" panose="020F0502020204030204" pitchFamily="34" charset="0"/>
              </a:rPr>
              <a:t>How quickly infectious                                                      diseases can spread.</a:t>
            </a:r>
          </a:p>
          <a:p>
            <a:pPr marL="457200" indent="-457200">
              <a:lnSpc>
                <a:spcPct val="130000"/>
              </a:lnSpc>
              <a:buFont typeface="+mj-lt"/>
              <a:buAutoNum type="arabicPeriod"/>
            </a:pPr>
            <a:r>
              <a:rPr lang="en-GB" sz="2400">
                <a:solidFill>
                  <a:srgbClr val="008E8F"/>
                </a:solidFill>
                <a:latin typeface="Calibri" panose="020F0502020204030204" pitchFamily="34" charset="0"/>
              </a:rPr>
              <a:t>What you can do to reduce                                                the spread of infection.</a:t>
            </a:r>
          </a:p>
          <a:p>
            <a:pPr marL="0" indent="0" eaLnBrk="1" hangingPunct="1">
              <a:lnSpc>
                <a:spcPct val="130000"/>
              </a:lnSpc>
              <a:buNone/>
            </a:pPr>
            <a:r>
              <a:rPr lang="en-GB" sz="2000">
                <a:latin typeface="Calibri" panose="020F0502020204030204" pitchFamily="34" charset="0"/>
              </a:rPr>
              <a:t> </a:t>
            </a:r>
          </a:p>
          <a:p>
            <a:pPr eaLnBrk="1" hangingPunct="1">
              <a:lnSpc>
                <a:spcPct val="130000"/>
              </a:lnSpc>
            </a:pPr>
            <a:endParaRPr lang="en-GB" sz="2400"/>
          </a:p>
          <a:p>
            <a:pPr eaLnBrk="1" hangingPunct="1">
              <a:lnSpc>
                <a:spcPct val="130000"/>
              </a:lnSpc>
            </a:pPr>
            <a:endParaRPr lang="en-GB" sz="2400"/>
          </a:p>
        </p:txBody>
      </p:sp>
      <p:sp>
        <p:nvSpPr>
          <p:cNvPr id="5" name="Oval 4"/>
          <p:cNvSpPr/>
          <p:nvPr/>
        </p:nvSpPr>
        <p:spPr>
          <a:xfrm>
            <a:off x="6224519" y="3717032"/>
            <a:ext cx="3564396" cy="356439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345516" y="6144114"/>
            <a:ext cx="882668" cy="885286"/>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Users\Sophie.Moore\AppData\Local\Microsoft\Windows\Temporary Internet FilesContent.Word\spra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5733256"/>
            <a:ext cx="873760" cy="924560"/>
          </a:xfrm>
          <a:prstGeom prst="rect">
            <a:avLst/>
          </a:prstGeom>
          <a:noFill/>
          <a:ln>
            <a:noFill/>
          </a:ln>
        </p:spPr>
      </p:pic>
    </p:spTree>
    <p:extLst>
      <p:ext uri="{BB962C8B-B14F-4D97-AF65-F5344CB8AC3E}">
        <p14:creationId xmlns:p14="http://schemas.microsoft.com/office/powerpoint/2010/main" val="293892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Infectious disease – a global problem </a:t>
            </a:r>
          </a:p>
        </p:txBody>
      </p:sp>
      <p:sp>
        <p:nvSpPr>
          <p:cNvPr id="16387" name="Rectangle 3"/>
          <p:cNvSpPr>
            <a:spLocks noGrp="1" noChangeArrowheads="1"/>
          </p:cNvSpPr>
          <p:nvPr>
            <p:ph idx="1"/>
          </p:nvPr>
        </p:nvSpPr>
        <p:spPr>
          <a:xfrm>
            <a:off x="814683" y="1343890"/>
            <a:ext cx="7416824" cy="5400600"/>
          </a:xfrm>
        </p:spPr>
        <p:txBody>
          <a:bodyPr>
            <a:normAutofit/>
          </a:bodyPr>
          <a:lstStyle/>
          <a:p>
            <a:pPr>
              <a:lnSpc>
                <a:spcPct val="130000"/>
              </a:lnSpc>
            </a:pPr>
            <a:r>
              <a:rPr lang="en-GB" sz="2400">
                <a:latin typeface="Calibri" panose="020F0502020204030204" pitchFamily="34" charset="0"/>
              </a:rPr>
              <a:t>Has anyone heard of the Global Goals or Sustainable Development Goals?</a:t>
            </a:r>
          </a:p>
          <a:p>
            <a:pPr>
              <a:lnSpc>
                <a:spcPct val="130000"/>
              </a:lnSpc>
            </a:pPr>
            <a:r>
              <a:rPr lang="en-GB" sz="2400">
                <a:latin typeface="Calibri" panose="020F0502020204030204" pitchFamily="34" charset="0"/>
              </a:rPr>
              <a:t>In 2015 The UN put together a set of 17 Sustainable Development Goals (SDGs) or Global Goals to end poverty by 2030.</a:t>
            </a:r>
          </a:p>
          <a:p>
            <a:pPr>
              <a:lnSpc>
                <a:spcPct val="130000"/>
              </a:lnSpc>
            </a:pPr>
            <a:r>
              <a:rPr lang="en-GB" sz="2400">
                <a:latin typeface="Calibri" panose="020F0502020204030204" pitchFamily="34" charset="0"/>
              </a:rPr>
              <a:t>Two focus on the prevention of infectious diseases…     so it is a really important issue!</a:t>
            </a:r>
          </a:p>
          <a:p>
            <a:pPr>
              <a:lnSpc>
                <a:spcPct val="130000"/>
              </a:lnSpc>
              <a:buFontTx/>
              <a:buChar char="-"/>
            </a:pPr>
            <a:r>
              <a:rPr lang="en-GB" sz="2400">
                <a:solidFill>
                  <a:srgbClr val="008E8F"/>
                </a:solidFill>
                <a:latin typeface="Calibri" panose="020F0502020204030204" pitchFamily="34" charset="0"/>
              </a:rPr>
              <a:t>Global Goal 3:  Good health and well-being.</a:t>
            </a:r>
          </a:p>
          <a:p>
            <a:pPr>
              <a:lnSpc>
                <a:spcPct val="130000"/>
              </a:lnSpc>
              <a:buFontTx/>
              <a:buChar char="-"/>
            </a:pPr>
            <a:r>
              <a:rPr lang="en-GB" sz="2400">
                <a:solidFill>
                  <a:srgbClr val="008E8F"/>
                </a:solidFill>
                <a:latin typeface="Calibri" panose="020F0502020204030204" pitchFamily="34" charset="0"/>
              </a:rPr>
              <a:t>Global Goal 6: Water and Sanitation.</a:t>
            </a:r>
          </a:p>
          <a:p>
            <a:pPr marL="0" indent="0" eaLnBrk="1" hangingPunct="1">
              <a:lnSpc>
                <a:spcPct val="130000"/>
              </a:lnSpc>
              <a:buNone/>
            </a:pPr>
            <a:r>
              <a:rPr lang="en-GB" sz="2000">
                <a:latin typeface="Calibri" panose="020F0502020204030204" pitchFamily="34" charset="0"/>
              </a:rPr>
              <a:t> </a:t>
            </a:r>
          </a:p>
          <a:p>
            <a:pPr eaLnBrk="1" hangingPunct="1">
              <a:lnSpc>
                <a:spcPct val="130000"/>
              </a:lnSpc>
            </a:pPr>
            <a:endParaRPr lang="en-GB" sz="2400"/>
          </a:p>
          <a:p>
            <a:pPr eaLnBrk="1" hangingPunct="1">
              <a:lnSpc>
                <a:spcPct val="130000"/>
              </a:lnSpc>
            </a:pPr>
            <a:endParaRPr lang="en-GB" sz="2400"/>
          </a:p>
        </p:txBody>
      </p:sp>
      <p:sp>
        <p:nvSpPr>
          <p:cNvPr id="9" name="Oval 8"/>
          <p:cNvSpPr/>
          <p:nvPr/>
        </p:nvSpPr>
        <p:spPr>
          <a:xfrm>
            <a:off x="8721710" y="6442159"/>
            <a:ext cx="602874" cy="60466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Users\Sophie.Moore\AppData\Local\Microsoft\Windows\Temporary Internet FilesContent.Word\glob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90" y="5904256"/>
            <a:ext cx="873760" cy="924560"/>
          </a:xfrm>
          <a:prstGeom prst="rect">
            <a:avLst/>
          </a:prstGeom>
          <a:noFill/>
          <a:ln>
            <a:noFill/>
          </a:ln>
        </p:spPr>
      </p:pic>
    </p:spTree>
    <p:extLst>
      <p:ext uri="{BB962C8B-B14F-4D97-AF65-F5344CB8AC3E}">
        <p14:creationId xmlns:p14="http://schemas.microsoft.com/office/powerpoint/2010/main" val="320254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What is already being done?</a:t>
            </a:r>
          </a:p>
        </p:txBody>
      </p:sp>
      <p:sp>
        <p:nvSpPr>
          <p:cNvPr id="16387" name="Rectangle 3"/>
          <p:cNvSpPr>
            <a:spLocks noGrp="1" noChangeArrowheads="1"/>
          </p:cNvSpPr>
          <p:nvPr>
            <p:ph idx="1"/>
          </p:nvPr>
        </p:nvSpPr>
        <p:spPr>
          <a:xfrm>
            <a:off x="859413" y="1279024"/>
            <a:ext cx="7416824" cy="5400600"/>
          </a:xfrm>
        </p:spPr>
        <p:txBody>
          <a:bodyPr>
            <a:noAutofit/>
          </a:bodyPr>
          <a:lstStyle/>
          <a:p>
            <a:pPr marL="457200" indent="-457200">
              <a:lnSpc>
                <a:spcPct val="130000"/>
              </a:lnSpc>
              <a:buFont typeface="+mj-lt"/>
              <a:buAutoNum type="arabicPeriod"/>
            </a:pPr>
            <a:r>
              <a:rPr lang="en-GB" sz="2400">
                <a:solidFill>
                  <a:srgbClr val="008E8F"/>
                </a:solidFill>
                <a:latin typeface="Calibri" panose="020F0502020204030204" pitchFamily="34" charset="0"/>
              </a:rPr>
              <a:t>Educating children</a:t>
            </a:r>
            <a:endParaRPr lang="en-GB" sz="2400">
              <a:latin typeface="Calibri" panose="020F0502020204030204" pitchFamily="34" charset="0"/>
            </a:endParaRPr>
          </a:p>
          <a:p>
            <a:pPr marL="0" indent="0">
              <a:lnSpc>
                <a:spcPct val="130000"/>
              </a:lnSpc>
              <a:buNone/>
            </a:pPr>
            <a:r>
              <a:rPr lang="en-GB" sz="2400">
                <a:latin typeface="Calibri" panose="020F0502020204030204" pitchFamily="34" charset="0"/>
                <a:hlinkClick r:id="rId3"/>
              </a:rPr>
              <a:t>https://vimeo.com/169209845</a:t>
            </a:r>
            <a:r>
              <a:rPr lang="en-GB" sz="2400">
                <a:latin typeface="Calibri" panose="020F0502020204030204" pitchFamily="34" charset="0"/>
              </a:rPr>
              <a:t> </a:t>
            </a:r>
          </a:p>
          <a:p>
            <a:pPr marL="457200" indent="-457200">
              <a:lnSpc>
                <a:spcPct val="130000"/>
              </a:lnSpc>
              <a:buFont typeface="+mj-lt"/>
              <a:buAutoNum type="arabicPeriod"/>
            </a:pPr>
            <a:endParaRPr lang="en-GB" sz="2400">
              <a:latin typeface="Calibri" panose="020F0502020204030204" pitchFamily="34" charset="0"/>
            </a:endParaRPr>
          </a:p>
          <a:p>
            <a:pPr marL="457200" indent="-457200">
              <a:lnSpc>
                <a:spcPct val="130000"/>
              </a:lnSpc>
              <a:buFont typeface="+mj-lt"/>
              <a:buAutoNum type="arabicPeriod" startAt="2"/>
            </a:pPr>
            <a:r>
              <a:rPr lang="en-GB" sz="2400">
                <a:solidFill>
                  <a:srgbClr val="008E8F"/>
                </a:solidFill>
                <a:latin typeface="Calibri" panose="020F0502020204030204" pitchFamily="34" charset="0"/>
              </a:rPr>
              <a:t>Child-to-child training</a:t>
            </a:r>
          </a:p>
          <a:p>
            <a:pPr marL="0" indent="0">
              <a:lnSpc>
                <a:spcPct val="130000"/>
              </a:lnSpc>
              <a:buNone/>
            </a:pPr>
            <a:r>
              <a:rPr lang="en-GB" sz="2400">
                <a:latin typeface="Calibri" panose="020F0502020204030204" pitchFamily="34" charset="0"/>
              </a:rPr>
              <a:t> Read the case study from Kenya.</a:t>
            </a:r>
          </a:p>
          <a:p>
            <a:pPr marL="0" indent="0">
              <a:lnSpc>
                <a:spcPct val="130000"/>
              </a:lnSpc>
              <a:buNone/>
            </a:pPr>
            <a:endParaRPr lang="en-GB" sz="2400">
              <a:latin typeface="Calibri" panose="020F0502020204030204" pitchFamily="34" charset="0"/>
            </a:endParaRPr>
          </a:p>
          <a:p>
            <a:pPr marL="0" indent="0">
              <a:lnSpc>
                <a:spcPct val="130000"/>
              </a:lnSpc>
              <a:buNone/>
            </a:pPr>
            <a:r>
              <a:rPr lang="en-GB" sz="2400">
                <a:latin typeface="Calibri" panose="020F0502020204030204" pitchFamily="34" charset="0"/>
              </a:rPr>
              <a:t>Briefly discuss some of the things that can                           be done to reduce the spread of disease in                  communities such as those in Kenya.</a:t>
            </a:r>
            <a:endParaRPr lang="en-GB" sz="2400"/>
          </a:p>
        </p:txBody>
      </p:sp>
      <p:sp>
        <p:nvSpPr>
          <p:cNvPr id="6" name="Oval 5"/>
          <p:cNvSpPr/>
          <p:nvPr/>
        </p:nvSpPr>
        <p:spPr>
          <a:xfrm>
            <a:off x="6732240" y="3941168"/>
            <a:ext cx="1829099" cy="182909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89311" y="3070627"/>
            <a:ext cx="729477" cy="73164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Sophie.Moore\AppData\Local\Microsoft\Windows\Temporary Internet FilesContent.Word\injecti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661248"/>
            <a:ext cx="873760" cy="924560"/>
          </a:xfrm>
          <a:prstGeom prst="rect">
            <a:avLst/>
          </a:prstGeom>
          <a:noFill/>
          <a:ln>
            <a:noFill/>
          </a:ln>
        </p:spPr>
      </p:pic>
      <p:sp>
        <p:nvSpPr>
          <p:cNvPr id="10" name="Oval 9"/>
          <p:cNvSpPr/>
          <p:nvPr/>
        </p:nvSpPr>
        <p:spPr>
          <a:xfrm>
            <a:off x="5433579" y="1570367"/>
            <a:ext cx="2213210" cy="221321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79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a:ea typeface="Calibri"/>
                <a:cs typeface="Calibri"/>
              </a:rPr>
              <a:t>Your 'Stop the spread' challenge</a:t>
            </a:r>
          </a:p>
        </p:txBody>
      </p:sp>
      <p:sp>
        <p:nvSpPr>
          <p:cNvPr id="16387" name="Rectangle 3"/>
          <p:cNvSpPr>
            <a:spLocks noGrp="1" noChangeArrowheads="1"/>
          </p:cNvSpPr>
          <p:nvPr>
            <p:ph idx="1"/>
          </p:nvPr>
        </p:nvSpPr>
        <p:spPr>
          <a:xfrm>
            <a:off x="814683" y="1343890"/>
            <a:ext cx="7416824" cy="5400600"/>
          </a:xfrm>
        </p:spPr>
        <p:txBody>
          <a:bodyPr>
            <a:normAutofit/>
          </a:bodyPr>
          <a:lstStyle/>
          <a:p>
            <a:pPr>
              <a:lnSpc>
                <a:spcPct val="130000"/>
              </a:lnSpc>
            </a:pPr>
            <a:r>
              <a:rPr lang="en-GB" sz="2400">
                <a:latin typeface="Calibri" panose="020F0502020204030204" pitchFamily="34" charset="0"/>
              </a:rPr>
              <a:t>Imagine you work for a charity and have received              some funding to help pupils in a school in Kenya         reduce the spread of disease in their school.</a:t>
            </a:r>
          </a:p>
          <a:p>
            <a:pPr>
              <a:lnSpc>
                <a:spcPct val="130000"/>
              </a:lnSpc>
            </a:pPr>
            <a:r>
              <a:rPr lang="en-GB" sz="2400">
                <a:latin typeface="Calibri" panose="020F0502020204030204" pitchFamily="34" charset="0"/>
              </a:rPr>
              <a:t>Your challenge is to:</a:t>
            </a:r>
          </a:p>
          <a:p>
            <a:pPr marL="457200" indent="-457200">
              <a:lnSpc>
                <a:spcPct val="130000"/>
              </a:lnSpc>
              <a:buFont typeface="+mj-lt"/>
              <a:buAutoNum type="arabicPeriod"/>
            </a:pPr>
            <a:r>
              <a:rPr lang="en-GB" sz="2400">
                <a:solidFill>
                  <a:srgbClr val="008E8F"/>
                </a:solidFill>
                <a:latin typeface="Calibri" panose="020F0502020204030204" pitchFamily="34" charset="0"/>
              </a:rPr>
              <a:t>Build a model of a hand washing device </a:t>
            </a:r>
            <a:r>
              <a:rPr lang="en-GB" sz="2400">
                <a:latin typeface="Calibri" panose="020F0502020204030204" pitchFamily="34" charset="0"/>
              </a:rPr>
              <a:t>that could      go in their playground which will enable them to capture rainwater then use it to wash their hands.</a:t>
            </a:r>
          </a:p>
          <a:p>
            <a:pPr marL="457200" indent="-457200">
              <a:lnSpc>
                <a:spcPct val="130000"/>
              </a:lnSpc>
              <a:buFont typeface="+mj-lt"/>
              <a:buAutoNum type="arabicPeriod"/>
            </a:pPr>
            <a:r>
              <a:rPr lang="en-GB" sz="2400">
                <a:solidFill>
                  <a:srgbClr val="008E8F"/>
                </a:solidFill>
                <a:latin typeface="Calibri" panose="020F0502020204030204" pitchFamily="34" charset="0"/>
              </a:rPr>
              <a:t>Develop education materials </a:t>
            </a:r>
            <a:r>
              <a:rPr lang="en-GB" sz="2400">
                <a:latin typeface="Calibri" panose="020F0502020204030204" pitchFamily="34" charset="0"/>
              </a:rPr>
              <a:t>which will help children aged 8-11 understand why hand washing is important. This could be a poster, animation, game, play, leaflet.</a:t>
            </a:r>
          </a:p>
          <a:p>
            <a:pPr>
              <a:lnSpc>
                <a:spcPct val="130000"/>
              </a:lnSpc>
            </a:pPr>
            <a:endParaRPr lang="en-GB" sz="2000">
              <a:latin typeface="Calibri" panose="020F0502020204030204" pitchFamily="34" charset="0"/>
            </a:endParaRPr>
          </a:p>
          <a:p>
            <a:pPr eaLnBrk="1" hangingPunct="1">
              <a:lnSpc>
                <a:spcPct val="130000"/>
              </a:lnSpc>
            </a:pPr>
            <a:endParaRPr lang="en-GB" sz="2400"/>
          </a:p>
          <a:p>
            <a:pPr eaLnBrk="1" hangingPunct="1">
              <a:lnSpc>
                <a:spcPct val="130000"/>
              </a:lnSpc>
            </a:pPr>
            <a:endParaRPr lang="en-GB" sz="2400"/>
          </a:p>
        </p:txBody>
      </p:sp>
      <p:sp>
        <p:nvSpPr>
          <p:cNvPr id="5" name="Oval 4"/>
          <p:cNvSpPr/>
          <p:nvPr/>
        </p:nvSpPr>
        <p:spPr>
          <a:xfrm>
            <a:off x="8676456" y="3852997"/>
            <a:ext cx="729477" cy="73164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16517" y="1484784"/>
            <a:ext cx="2289416" cy="22962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Sophie.Moore\AppData\Local\Microsoft\Windows\Temporary Internet FilesContent.Word\bra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828801"/>
            <a:ext cx="873760" cy="924560"/>
          </a:xfrm>
          <a:prstGeom prst="rect">
            <a:avLst/>
          </a:prstGeom>
          <a:noFill/>
          <a:ln>
            <a:noFill/>
          </a:ln>
        </p:spPr>
      </p:pic>
    </p:spTree>
    <p:extLst>
      <p:ext uri="{BB962C8B-B14F-4D97-AF65-F5344CB8AC3E}">
        <p14:creationId xmlns:p14="http://schemas.microsoft.com/office/powerpoint/2010/main" val="307153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a:solidFill>
                  <a:srgbClr val="008E8F"/>
                </a:solidFill>
                <a:latin typeface="Calibri" panose="020F0502020204030204" pitchFamily="34" charset="0"/>
              </a:rPr>
              <a:t>How will you be judged?</a:t>
            </a:r>
          </a:p>
        </p:txBody>
      </p:sp>
      <p:sp>
        <p:nvSpPr>
          <p:cNvPr id="16387" name="Rectangle 3"/>
          <p:cNvSpPr>
            <a:spLocks noGrp="1" noChangeArrowheads="1"/>
          </p:cNvSpPr>
          <p:nvPr>
            <p:ph idx="1"/>
          </p:nvPr>
        </p:nvSpPr>
        <p:spPr>
          <a:xfrm>
            <a:off x="814683" y="1343890"/>
            <a:ext cx="7416824" cy="5400600"/>
          </a:xfrm>
        </p:spPr>
        <p:txBody>
          <a:bodyPr>
            <a:normAutofit fontScale="92500" lnSpcReduction="20000"/>
          </a:bodyPr>
          <a:lstStyle/>
          <a:p>
            <a:pPr marL="0" indent="0">
              <a:lnSpc>
                <a:spcPct val="130000"/>
              </a:lnSpc>
              <a:buNone/>
            </a:pPr>
            <a:r>
              <a:rPr lang="en-GB" sz="2600">
                <a:latin typeface="Calibri" panose="020F0502020204030204" pitchFamily="34" charset="0"/>
              </a:rPr>
              <a:t>You will be judged on the following:</a:t>
            </a:r>
          </a:p>
          <a:p>
            <a:pPr>
              <a:lnSpc>
                <a:spcPct val="130000"/>
              </a:lnSpc>
            </a:pPr>
            <a:r>
              <a:rPr lang="en-GB" sz="2400">
                <a:solidFill>
                  <a:srgbClr val="008E8F"/>
                </a:solidFill>
                <a:latin typeface="Calibri" panose="020F0502020204030204" pitchFamily="34" charset="0"/>
              </a:rPr>
              <a:t>Teamwork</a:t>
            </a:r>
            <a:r>
              <a:rPr lang="en-GB" sz="2400">
                <a:latin typeface="Calibri" panose="020F0502020204030204" pitchFamily="34" charset="0"/>
              </a:rPr>
              <a:t> – Did you have different                                                  roles and work collaboratively?</a:t>
            </a:r>
          </a:p>
          <a:p>
            <a:pPr>
              <a:lnSpc>
                <a:spcPct val="130000"/>
              </a:lnSpc>
            </a:pPr>
            <a:r>
              <a:rPr lang="en-GB" sz="2400">
                <a:solidFill>
                  <a:srgbClr val="008E8F"/>
                </a:solidFill>
                <a:latin typeface="Calibri" panose="020F0502020204030204" pitchFamily="34" charset="0"/>
              </a:rPr>
              <a:t>Research</a:t>
            </a:r>
            <a:r>
              <a:rPr lang="en-GB" sz="2400">
                <a:latin typeface="Calibri" panose="020F0502020204030204" pitchFamily="34" charset="0"/>
              </a:rPr>
              <a:t> – How did you use your                                       research to help you in your tasks?</a:t>
            </a:r>
          </a:p>
          <a:p>
            <a:pPr>
              <a:lnSpc>
                <a:spcPct val="130000"/>
              </a:lnSpc>
            </a:pPr>
            <a:r>
              <a:rPr lang="en-GB" sz="2400">
                <a:solidFill>
                  <a:srgbClr val="008E8F"/>
                </a:solidFill>
                <a:latin typeface="Calibri" panose="020F0502020204030204" pitchFamily="34" charset="0"/>
              </a:rPr>
              <a:t>Designing</a:t>
            </a:r>
            <a:r>
              <a:rPr lang="en-GB" sz="2400">
                <a:latin typeface="Calibri" panose="020F0502020204030204" pitchFamily="34" charset="0"/>
              </a:rPr>
              <a:t> – Did you do good,                                               annotated initial and final designs?</a:t>
            </a:r>
          </a:p>
          <a:p>
            <a:pPr>
              <a:lnSpc>
                <a:spcPct val="130000"/>
              </a:lnSpc>
            </a:pPr>
            <a:r>
              <a:rPr lang="en-GB" sz="2400">
                <a:solidFill>
                  <a:srgbClr val="008E8F"/>
                </a:solidFill>
                <a:latin typeface="Calibri" panose="020F0502020204030204" pitchFamily="34" charset="0"/>
              </a:rPr>
              <a:t>Model</a:t>
            </a:r>
            <a:r>
              <a:rPr lang="en-GB" sz="2400">
                <a:latin typeface="Calibri" panose="020F0502020204030204" pitchFamily="34" charset="0"/>
              </a:rPr>
              <a:t> – How creative was your model?                                     Did you use sustainable material where possible?                              Did you stick to the budget? How well did it do in the test?</a:t>
            </a:r>
          </a:p>
          <a:p>
            <a:pPr>
              <a:lnSpc>
                <a:spcPct val="130000"/>
              </a:lnSpc>
            </a:pPr>
            <a:r>
              <a:rPr lang="en-GB" sz="2400">
                <a:solidFill>
                  <a:srgbClr val="008E8F"/>
                </a:solidFill>
                <a:latin typeface="Calibri" panose="020F0502020204030204" pitchFamily="34" charset="0"/>
              </a:rPr>
              <a:t>Education Materials </a:t>
            </a:r>
            <a:r>
              <a:rPr lang="en-GB" sz="2400">
                <a:latin typeface="Calibri" panose="020F0502020204030204" pitchFamily="34" charset="0"/>
              </a:rPr>
              <a:t>– What and how did you communicate to the pupils? Are your materials engaging for 8-11 year olds?</a:t>
            </a:r>
            <a:endParaRPr lang="en-GB" sz="2400"/>
          </a:p>
        </p:txBody>
      </p:sp>
      <p:sp>
        <p:nvSpPr>
          <p:cNvPr id="12" name="Oval 11"/>
          <p:cNvSpPr/>
          <p:nvPr/>
        </p:nvSpPr>
        <p:spPr>
          <a:xfrm>
            <a:off x="-291386" y="4962863"/>
            <a:ext cx="663161" cy="665128"/>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9093" y="5983577"/>
            <a:ext cx="970935" cy="97381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364088" y="1556792"/>
            <a:ext cx="3047213" cy="305625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0683631"/>
      </p:ext>
    </p:extLst>
  </p:cSld>
  <p:clrMapOvr>
    <a:masterClrMapping/>
  </p:clrMapOvr>
</p:sld>
</file>

<file path=ppt/theme/theme1.xml><?xml version="1.0" encoding="utf-8"?>
<a:theme xmlns:a="http://schemas.openxmlformats.org/drawingml/2006/main" name="PowerPoint 2010">
  <a:themeElements>
    <a:clrScheme name="title slide -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 cyan">
  <a:themeElements>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B2BE627E82BC4BAFF6F72779512BEE" ma:contentTypeVersion="28" ma:contentTypeDescription="Create a new document." ma:contentTypeScope="" ma:versionID="04c2f481c4d462675483bde4cb29d767">
  <xsd:schema xmlns:xsd="http://www.w3.org/2001/XMLSchema" xmlns:xs="http://www.w3.org/2001/XMLSchema" xmlns:p="http://schemas.microsoft.com/office/2006/metadata/properties" xmlns:ns1="http://schemas.microsoft.com/sharepoint/v3" xmlns:ns2="5888dc7e-574f-412b-b0c1-d1272ceede5a" xmlns:ns3="f35cf21f-4c90-4c31-b2be-962ed3f04f12" targetNamespace="http://schemas.microsoft.com/office/2006/metadata/properties" ma:root="true" ma:fieldsID="851c716b1e4cef5ac8e55cf80d73163c" ns1:_="" ns2:_="" ns3:_="">
    <xsd:import namespace="http://schemas.microsoft.com/sharepoint/v3"/>
    <xsd:import namespace="5888dc7e-574f-412b-b0c1-d1272ceede5a"/>
    <xsd:import namespace="f35cf21f-4c90-4c31-b2be-962ed3f04f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1:_dlc_ExpireDateSaved" minOccurs="0"/>
                <xsd:element ref="ns1:_dlc_ExpireDate" minOccurs="0"/>
                <xsd:element ref="ns1:_dlc_Exempt" minOccurs="0"/>
                <xsd:element ref="ns3:MediaLengthInSeconds" minOccurs="0"/>
                <xsd:element ref="ns3:lcf76f155ced4ddcb4097134ff3c332f" minOccurs="0"/>
                <xsd:element ref="ns2:TaxCatchAll" minOccurs="0"/>
                <xsd:element ref="ns3:Preview" minOccurs="0"/>
                <xsd:element ref="ns3:MediaServiceObjectDetectorVersions" minOccurs="0"/>
                <xsd:element ref="ns3:MediaServiceSearchProperties" minOccurs="0"/>
                <xsd:element ref="ns3:Tim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88dc7e-574f-412b-b0c1-d1272ceede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30" nillable="true" ma:displayName="Taxonomy Catch All Column" ma:hidden="true" ma:list="{8d00c09c-64cc-40b5-b62d-98cd3ea61ec5}" ma:internalName="TaxCatchAll" ma:showField="CatchAllData" ma:web="5888dc7e-574f-412b-b0c1-d1272ceede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5cf21f-4c90-4c31-b2be-962ed3f04f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467a9367-3028-4b03-bdb8-e3689ed89ff4" ma:termSetId="09814cd3-568e-fe90-9814-8d621ff8fb84" ma:anchorId="fba54fb3-c3e1-fe81-a776-ca4b69148c4d" ma:open="true" ma:isKeyword="false">
      <xsd:complexType>
        <xsd:sequence>
          <xsd:element ref="pc:Terms" minOccurs="0" maxOccurs="1"/>
        </xsd:sequence>
      </xsd:complexType>
    </xsd:element>
    <xsd:element name="Preview" ma:index="31" nillable="true" ma:displayName="Preview" ma:format="Thumbnail" ma:internalName="Preview">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Time" ma:index="34" nillable="true" ma:displayName="Time" ma:format="DateTime" ma:internalName="Time">
      <xsd:simpleType>
        <xsd:restriction base="dms:DateTime"/>
      </xsd:simpleType>
    </xsd:element>
    <xsd:element name="MediaServiceBillingMetadata" ma:index="3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35cf21f-4c90-4c31-b2be-962ed3f04f12">
      <Terms xmlns="http://schemas.microsoft.com/office/infopath/2007/PartnerControls"/>
    </lcf76f155ced4ddcb4097134ff3c332f>
    <TaxCatchAll xmlns="5888dc7e-574f-412b-b0c1-d1272ceede5a" xsi:nil="true"/>
    <Preview xmlns="f35cf21f-4c90-4c31-b2be-962ed3f04f12" xsi:nil="true"/>
    <Time xmlns="f35cf21f-4c90-4c31-b2be-962ed3f04f12" xsi:nil="true"/>
  </documentManagement>
</p:properties>
</file>

<file path=customXml/itemProps1.xml><?xml version="1.0" encoding="utf-8"?>
<ds:datastoreItem xmlns:ds="http://schemas.openxmlformats.org/officeDocument/2006/customXml" ds:itemID="{683AC990-E852-4418-8FD6-1B124650AABB}">
  <ds:schemaRefs>
    <ds:schemaRef ds:uri="http://schemas.microsoft.com/sharepoint/v3/contenttype/forms"/>
  </ds:schemaRefs>
</ds:datastoreItem>
</file>

<file path=customXml/itemProps2.xml><?xml version="1.0" encoding="utf-8"?>
<ds:datastoreItem xmlns:ds="http://schemas.openxmlformats.org/officeDocument/2006/customXml" ds:itemID="{27074782-A7A6-496A-A53D-9801E92B4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88dc7e-574f-412b-b0c1-d1272ceede5a"/>
    <ds:schemaRef ds:uri="f35cf21f-4c90-4c31-b2be-962ed3f04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DAFC8-A020-46C7-BBC8-2865EDE66473}">
  <ds:schemaRefs>
    <ds:schemaRef ds:uri="5888dc7e-574f-412b-b0c1-d1272ceede5a"/>
    <ds:schemaRef ds:uri="f35cf21f-4c90-4c31-b2be-962ed3f04f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PowerPoint%202010</Template>
  <Application>Microsoft Office PowerPoint</Application>
  <PresentationFormat>On-screen Show (4:3)</PresentationFormat>
  <Slides>13</Slides>
  <Notes>13</Notes>
  <HiddenSlides>0</HiddenSlide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PowerPoint 2010</vt:lpstr>
      <vt:lpstr>title slide - cyan</vt:lpstr>
      <vt:lpstr>2_Office Theme</vt:lpstr>
      <vt:lpstr>STOP THE SPREAD    </vt:lpstr>
      <vt:lpstr>No one wants to get ill</vt:lpstr>
      <vt:lpstr>How do we get diseases?</vt:lpstr>
      <vt:lpstr>How do infectious diseases spread?</vt:lpstr>
      <vt:lpstr>Let’s shake hands?</vt:lpstr>
      <vt:lpstr>Infectious disease – a global problem </vt:lpstr>
      <vt:lpstr>What is already being done?</vt:lpstr>
      <vt:lpstr>Your 'Stop the spread' challenge</vt:lpstr>
      <vt:lpstr>How will you be judged?</vt:lpstr>
      <vt:lpstr>CREST Discovery Award</vt:lpstr>
      <vt:lpstr>Key things to remember</vt:lpstr>
      <vt:lpstr>Key things to remember</vt:lpstr>
      <vt:lpstr>What do they do in Kenya?</vt:lpstr>
    </vt:vector>
  </TitlesOfParts>
  <Company>Practical Action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dc:title>
  <dc:creator>Amanda Ross</dc:creator>
  <cp:revision>2</cp:revision>
  <cp:lastPrinted>2016-10-25T09:49:03Z</cp:lastPrinted>
  <dcterms:created xsi:type="dcterms:W3CDTF">2011-05-18T11:14:36Z</dcterms:created>
  <dcterms:modified xsi:type="dcterms:W3CDTF">2025-06-22T15:03:30Z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ent">
    <vt:lpwstr/>
  </property>
  <property fmtid="{D5CDD505-2E9C-101B-9397-08002B2CF9AE}" pid="3" name="doctype">
    <vt:lpwstr>Powerpoint</vt:lpwstr>
  </property>
  <property fmtid="{D5CDD505-2E9C-101B-9397-08002B2CF9AE}" pid="4" name="Description0">
    <vt:lpwstr>Powerpoint template</vt:lpwstr>
  </property>
  <property fmtid="{D5CDD505-2E9C-101B-9397-08002B2CF9AE}" pid="5" name="Display Name">
    <vt:lpwstr>New Powerpoint</vt:lpwstr>
  </property>
  <property fmtid="{D5CDD505-2E9C-101B-9397-08002B2CF9AE}" pid="6" name="ContentTypeId">
    <vt:lpwstr>0x0101003AB2BE627E82BC4BAFF6F72779512BEE</vt:lpwstr>
  </property>
  <property fmtid="{D5CDD505-2E9C-101B-9397-08002B2CF9AE}" pid="7" name="Unit">
    <vt:lpwstr>111;#K＆C|f5954d97-fe10-418c-ad84-bda6eb9ab95f</vt:lpwstr>
  </property>
  <property fmtid="{D5CDD505-2E9C-101B-9397-08002B2CF9AE}" pid="8" name="Org">
    <vt:lpwstr>24;#Practa|fb2cde24-ea12-499f-ae1d-548cfe8a1dc6</vt:lpwstr>
  </property>
  <property fmtid="{D5CDD505-2E9C-101B-9397-08002B2CF9AE}" pid="9" name="Cal_Year">
    <vt:lpwstr>69;#2011|4af324be-df59-48e5-9fd4-c7d3283f7e36</vt:lpwstr>
  </property>
  <property fmtid="{D5CDD505-2E9C-101B-9397-08002B2CF9AE}" pid="10" name="C/R Office">
    <vt:lpwstr>1;#UK|5ed35a90-2c37-47ee-b575-c9f90b896db7</vt:lpwstr>
  </property>
  <property fmtid="{D5CDD505-2E9C-101B-9397-08002B2CF9AE}" pid="11" name="_dlc_policyId">
    <vt:lpwstr/>
  </property>
  <property fmtid="{D5CDD505-2E9C-101B-9397-08002B2CF9AE}" pid="12" name="ItemRetentionFormula">
    <vt:lpwstr/>
  </property>
  <property fmtid="{D5CDD505-2E9C-101B-9397-08002B2CF9AE}" pid="13" name="MediaServiceImageTags">
    <vt:lpwstr/>
  </property>
</Properties>
</file>